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8" r:id="rId3"/>
    <p:sldId id="417" r:id="rId4"/>
    <p:sldId id="544" r:id="rId5"/>
    <p:sldId id="506" r:id="rId6"/>
    <p:sldId id="545" r:id="rId7"/>
    <p:sldId id="517" r:id="rId8"/>
    <p:sldId id="579" r:id="rId9"/>
    <p:sldId id="557" r:id="rId10"/>
    <p:sldId id="581" r:id="rId11"/>
    <p:sldId id="582" r:id="rId12"/>
    <p:sldId id="584" r:id="rId13"/>
    <p:sldId id="583" r:id="rId14"/>
    <p:sldId id="585" r:id="rId15"/>
    <p:sldId id="586" r:id="rId16"/>
    <p:sldId id="587" r:id="rId17"/>
    <p:sldId id="588" r:id="rId18"/>
    <p:sldId id="577" r:id="rId19"/>
    <p:sldId id="298" r:id="rId20"/>
    <p:sldId id="516" r:id="rId21"/>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02" autoAdjust="0"/>
    <p:restoredTop sz="97842" autoAdjust="0"/>
  </p:normalViewPr>
  <p:slideViewPr>
    <p:cSldViewPr>
      <p:cViewPr varScale="1">
        <p:scale>
          <a:sx n="90" d="100"/>
          <a:sy n="90" d="100"/>
        </p:scale>
        <p:origin x="-1320" y="-108"/>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0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802.11-15/0726r5</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Aruba Networks</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802.11-15/0726r5</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Aruba Networks</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10</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11</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12</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13</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14</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15</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16</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17</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26725" y="96238"/>
            <a:ext cx="218598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28675" name="Rectangle 3"/>
          <p:cNvSpPr>
            <a:spLocks noGrp="1" noChangeArrowheads="1"/>
          </p:cNvSpPr>
          <p:nvPr>
            <p:ph type="dt" sz="quarter" idx="1"/>
          </p:nvPr>
        </p:nvSpPr>
        <p:spPr>
          <a:xfrm>
            <a:off x="646863" y="96238"/>
            <a:ext cx="73257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a:xfrm>
            <a:off x="3656752" y="9000620"/>
            <a:ext cx="2555956"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a:xfrm>
            <a:off x="3279163" y="9000620"/>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5002EF3-9D60-4C9A-93BB-4FE7D1200C0C}" type="slidenum">
              <a:rPr lang="en-US" smtClean="0"/>
              <a:pPr>
                <a:defRPr/>
              </a:pPr>
              <a:t>18</a:t>
            </a:fld>
            <a:endParaRPr lang="en-US" smtClean="0"/>
          </a:p>
        </p:txBody>
      </p:sp>
      <p:sp>
        <p:nvSpPr>
          <p:cNvPr id="43014" name="Rectangle 2"/>
          <p:cNvSpPr>
            <a:spLocks noGrp="1" noRot="1" noChangeAspect="1" noChangeArrowheads="1" noTextEdit="1"/>
          </p:cNvSpPr>
          <p:nvPr>
            <p:ph type="sldImg"/>
          </p:nvPr>
        </p:nvSpPr>
        <p:spPr>
          <a:xfrm>
            <a:off x="1114425" y="703263"/>
            <a:ext cx="4629150" cy="3473450"/>
          </a:xfrm>
          <a:ln/>
        </p:spPr>
      </p:sp>
      <p:sp>
        <p:nvSpPr>
          <p:cNvPr id="43015" name="Rectangle 3"/>
          <p:cNvSpPr>
            <a:spLocks noGrp="1" noChangeArrowheads="1"/>
          </p:cNvSpPr>
          <p:nvPr>
            <p:ph type="body" idx="1"/>
          </p:nvPr>
        </p:nvSpPr>
        <p:spPr>
          <a:noFill/>
        </p:spPr>
        <p:txBody>
          <a:bodyPr/>
          <a:lstStyle/>
          <a:p>
            <a:r>
              <a:rPr lang="en-US" altLang="en-US" dirty="0" smtClean="0"/>
              <a:t>Next motion is 111</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20</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20483"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0484"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0485"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954638-DDF8-48CE-91CC-0B13651AE8FA}" type="slidenum">
              <a:rPr lang="en-US" smtClean="0"/>
              <a:pPr>
                <a:defRPr/>
              </a:pPr>
              <a:t>4</a:t>
            </a:fld>
            <a:endParaRPr lang="en-US" smtClean="0"/>
          </a:p>
        </p:txBody>
      </p:sp>
      <p:sp>
        <p:nvSpPr>
          <p:cNvPr id="32774" name="Rectangle 2"/>
          <p:cNvSpPr>
            <a:spLocks noGrp="1" noChangeArrowheads="1"/>
          </p:cNvSpPr>
          <p:nvPr>
            <p:ph type="body" idx="1"/>
          </p:nvPr>
        </p:nvSpPr>
        <p:spPr>
          <a:xfrm>
            <a:off x="915988" y="4416425"/>
            <a:ext cx="5026025" cy="4181475"/>
          </a:xfrm>
          <a:noFill/>
          <a:extLst>
            <a:ext uri="{91240B29-F687-4F45-9708-019B960494DF}">
              <a14:hiddenLine xmlns:a14="http://schemas.microsoft.com/office/drawing/2010/main" w="12700">
                <a:solidFill>
                  <a:schemeClr val="tx1"/>
                </a:solidFill>
                <a:miter lim="800000"/>
                <a:headEnd/>
                <a:tailEnd/>
              </a14:hiddenLine>
            </a:ext>
          </a:extLst>
        </p:spPr>
        <p:txBody>
          <a:bodyPr lIns="91678" tIns="45035" rIns="91678" bIns="45035"/>
          <a:lstStyle/>
          <a:p>
            <a:endParaRPr lang="en-GB" altLang="en-US" smtClean="0"/>
          </a:p>
        </p:txBody>
      </p:sp>
      <p:sp>
        <p:nvSpPr>
          <p:cNvPr id="32775" name="Rectangle 3"/>
          <p:cNvSpPr>
            <a:spLocks noGrp="1" noRot="1" noChangeAspect="1" noChangeArrowheads="1" noTextEdit="1"/>
          </p:cNvSpPr>
          <p:nvPr>
            <p:ph type="sldImg"/>
          </p:nvPr>
        </p:nvSpPr>
        <p:spPr>
          <a:xfrm>
            <a:off x="1108075" y="698500"/>
            <a:ext cx="4643438" cy="3482975"/>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21507"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1508"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1509"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EE34A10C-18A0-4E0F-9669-7ADACABB58B1}" type="slidenum">
              <a:rPr lang="en-US" smtClean="0"/>
              <a:pPr>
                <a:defRPr/>
              </a:pPr>
              <a:t>5</a:t>
            </a:fld>
            <a:endParaRPr lang="en-US" smtClean="0"/>
          </a:p>
        </p:txBody>
      </p:sp>
      <p:sp>
        <p:nvSpPr>
          <p:cNvPr id="33798" name="Rectangle 2"/>
          <p:cNvSpPr>
            <a:spLocks noGrp="1" noRot="1" noChangeAspect="1" noChangeArrowheads="1" noTextEdit="1"/>
          </p:cNvSpPr>
          <p:nvPr>
            <p:ph type="sldImg"/>
          </p:nvPr>
        </p:nvSpPr>
        <p:spPr>
          <a:ln/>
        </p:spPr>
      </p:sp>
      <p:sp>
        <p:nvSpPr>
          <p:cNvPr id="3379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2253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253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253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63D77C62-1FB7-4965-80BA-F5C6F8FBFFD4}" type="slidenum">
              <a:rPr lang="en-US" smtClean="0"/>
              <a:pPr>
                <a:defRPr/>
              </a:pPr>
              <a:t>6</a:t>
            </a:fld>
            <a:endParaRPr lang="en-US" smtClean="0"/>
          </a:p>
        </p:txBody>
      </p:sp>
      <p:sp>
        <p:nvSpPr>
          <p:cNvPr id="34822"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4823"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4824"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4825"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89AFB2D5-88C3-4257-8DA2-2B4A48A67AC0}" type="slidenum">
              <a:rPr lang="en-US" altLang="en-US">
                <a:ea typeface="MS PGothic" pitchFamily="34" charset="-128"/>
              </a:rPr>
              <a:pPr algn="r">
                <a:spcBef>
                  <a:spcPct val="0"/>
                </a:spcBef>
              </a:pPr>
              <a:t>6</a:t>
            </a:fld>
            <a:endParaRPr lang="en-US" altLang="en-US">
              <a:ea typeface="MS PGothic" pitchFamily="34" charset="-128"/>
            </a:endParaRPr>
          </a:p>
        </p:txBody>
      </p:sp>
      <p:sp>
        <p:nvSpPr>
          <p:cNvPr id="34826" name="Rectangle 2"/>
          <p:cNvSpPr>
            <a:spLocks noGrp="1" noRot="1" noChangeAspect="1" noChangeArrowheads="1" noTextEdit="1"/>
          </p:cNvSpPr>
          <p:nvPr>
            <p:ph type="sldImg"/>
          </p:nvPr>
        </p:nvSpPr>
        <p:spPr>
          <a:ln/>
        </p:spPr>
      </p:sp>
      <p:sp>
        <p:nvSpPr>
          <p:cNvPr id="34827"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7</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7</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8</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8</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802.11-15/0726r5</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0565-09-000m-revmc-sb-mac-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15/11-15-0532-10-000m-revmc-sponsor-ballot-comments.xl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5/11-15-0565-09-000m-revmc-sb-mac-comments.xl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15/11-15-0532-10-000m-revmc-sponsor-ballot-comments.xl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5/11-15-0516-04-000m-cca-for-clauses-16-17-and-19.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5/11-15-0565-09-000m-revmc-sb-mac-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mentor.ieee.org/802.11/dcn/15/11-15-0532-10-000m-revmc-sponsor-ballot-comments.xls" TargetMode="External"/><Relationship Id="rId4" Type="http://schemas.openxmlformats.org/officeDocument/2006/relationships/hyperlink" Target="https://mentor.ieee.org/802.11/dcn/15/11-15-0665-00-000m-revmc-sb-gen-adhoc-comments.xls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5/11-15-0769-02-000m-correcting-a-mistake.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5/11-15-0516-04-000m-cca-for-clauses-16-17-and-19.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5/11-15-0653-02-000m-cid5959-est-throughput-enhancement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15/11-15-0532-04-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ieee.org/portal/cms_docs/about/CoE_poster.pdf" TargetMode="External"/><Relationship Id="rId13" Type="http://schemas.openxmlformats.org/officeDocument/2006/relationships/hyperlink" Target="http://www.ieee802.org/devdocs.shtml" TargetMode="External"/><Relationship Id="rId3" Type="http://schemas.openxmlformats.org/officeDocument/2006/relationships/hyperlink" Target="http://standards.ieee.org/board/pat/pat-slideset.ppt" TargetMode="External"/><Relationship Id="rId7" Type="http://schemas.openxmlformats.org/officeDocument/2006/relationships/hyperlink" Target="http://standards.ieee.org/resources/antitrust-guidelines.pdf" TargetMode="External"/><Relationship Id="rId12" Type="http://schemas.openxmlformats.org/officeDocument/2006/relationships/hyperlink" Target="https://mentor.ieee.org/802.11/dcn/14/11-14-0629-10-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faqs/affiliationFAQ.html" TargetMode="External"/><Relationship Id="rId11" Type="http://schemas.openxmlformats.org/officeDocument/2006/relationships/hyperlink" Target="http://www.ieee802.org/PNP/approved/IEEE_802_WG_PandP_v16.pdf" TargetMode="External"/><Relationship Id="rId5" Type="http://schemas.openxmlformats.org/officeDocument/2006/relationships/hyperlink" Target="http://standards.ieee.org/board/pat/loa.pdf" TargetMode="External"/><Relationship Id="rId10" Type="http://schemas.openxmlformats.org/officeDocument/2006/relationships/hyperlink" Target="http://www.ieee802.org/PNP/approved/IEEE_802_OM_v16.pdf" TargetMode="External"/><Relationship Id="rId4" Type="http://schemas.openxmlformats.org/officeDocument/2006/relationships/hyperlink" Target="http://standards.ieee.org/board/pat/faq.pdf" TargetMode="External"/><Relationship Id="rId9" Type="http://schemas.openxmlformats.org/officeDocument/2006/relationships/hyperlink" Target="http://standards.ieee.org/board/aud/LMSC.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5/11-15-0523-00-000m-revmc-minutes-for-may-vancouver.docx" TargetMode="External"/><Relationship Id="rId7" Type="http://schemas.openxmlformats.org/officeDocument/2006/relationships/hyperlink" Target="https://mentor.ieee.org/802.11/dcn/13/11-13-0095-23-000m-editor-reports.ppt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s://mentor.ieee.org/802.11/dcn/15/11-15-0742-01-000m-revmc-brc-minutes-for-june-portland.docx" TargetMode="External"/><Relationship Id="rId5" Type="http://schemas.openxmlformats.org/officeDocument/2006/relationships/hyperlink" Target="https://mentor.ieee.org/802.11/dcn/15/11-15-0739-02-000m-revmc-brc-telecon-minutes-may-june.docx" TargetMode="External"/><Relationship Id="rId4" Type="http://schemas.openxmlformats.org/officeDocument/2006/relationships/hyperlink" Target="https://mentor.ieee.org/802.11/dcn/15/11-15-0771-00-000m-revmc-brc-telecon-minutes-june-26.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July 2015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2015-07-15</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2971117788"/>
              </p:ext>
            </p:extLst>
          </p:nvPr>
        </p:nvGraphicFramePr>
        <p:xfrm>
          <a:off x="519113" y="2273300"/>
          <a:ext cx="8229600" cy="2520950"/>
        </p:xfrm>
        <a:graphic>
          <a:graphicData uri="http://schemas.openxmlformats.org/presentationml/2006/ole">
            <mc:AlternateContent xmlns:mc="http://schemas.openxmlformats.org/markup-compatibility/2006">
              <mc:Choice xmlns:v="urn:schemas-microsoft-com:vml" Requires="v">
                <p:oleObj spid="_x0000_s2600" name="Document" r:id="rId4" imgW="8248712" imgH="2536630" progId="Word.Document.8">
                  <p:embed/>
                </p:oleObj>
              </mc:Choice>
              <mc:Fallback>
                <p:oleObj name="Document" r:id="rId4" imgW="8248712" imgH="2536630" progId="Word.Document.8">
                  <p:embed/>
                  <p:pic>
                    <p:nvPicPr>
                      <p:cNvPr id="0" name="Object 11"/>
                      <p:cNvPicPr>
                        <a:picLocks noChangeAspect="1" noChangeArrowheads="1"/>
                      </p:cNvPicPr>
                      <p:nvPr/>
                    </p:nvPicPr>
                    <p:blipFill>
                      <a:blip r:embed="rId5"/>
                      <a:srcRect/>
                      <a:stretch>
                        <a:fillRect/>
                      </a:stretch>
                    </p:blipFill>
                    <p:spPr bwMode="auto">
                      <a:xfrm>
                        <a:off x="519113" y="2273300"/>
                        <a:ext cx="8229600"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10</a:t>
            </a:fld>
            <a:endParaRPr lang="en-US" smtClean="0"/>
          </a:p>
        </p:txBody>
      </p:sp>
      <p:sp>
        <p:nvSpPr>
          <p:cNvPr id="17413" name="Rectangle 2"/>
          <p:cNvSpPr>
            <a:spLocks noGrp="1" noChangeArrowheads="1"/>
          </p:cNvSpPr>
          <p:nvPr>
            <p:ph type="title"/>
          </p:nvPr>
        </p:nvSpPr>
        <p:spPr/>
        <p:txBody>
          <a:bodyPr/>
          <a:lstStyle/>
          <a:p>
            <a:r>
              <a:rPr lang="en-US" altLang="en-US" dirty="0" smtClean="0"/>
              <a:t>Straw poll </a:t>
            </a:r>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r>
              <a:rPr lang="en-US" altLang="en-US" sz="2800" dirty="0" smtClean="0"/>
              <a:t>Resolve CID 6394 as</a:t>
            </a:r>
          </a:p>
          <a:p>
            <a:pPr marL="857250" lvl="2" indent="-514350">
              <a:buFont typeface="+mj-lt"/>
              <a:buAutoNum type="arabicPeriod"/>
            </a:pPr>
            <a:r>
              <a:rPr lang="en-US" altLang="en-US" sz="2600" dirty="0" smtClean="0"/>
              <a:t>Rejected see 1917.02 (2)</a:t>
            </a:r>
          </a:p>
          <a:p>
            <a:pPr marL="857250" lvl="2" indent="-514350">
              <a:buFont typeface="+mj-lt"/>
              <a:buAutoNum type="arabicPeriod"/>
            </a:pPr>
            <a:r>
              <a:rPr lang="en-US" altLang="en-US" sz="2600" dirty="0"/>
              <a:t>Insert </a:t>
            </a:r>
            <a:r>
              <a:rPr lang="en-US" altLang="en-US" sz="2600" dirty="0" smtClean="0"/>
              <a:t>NOTE-</a:t>
            </a:r>
            <a:r>
              <a:rPr lang="en-US" altLang="en-US" sz="2600" dirty="0"/>
              <a:t>--For example, if individually addressed MSDUs with TID 0 and 3 have been transmitted to a receiver whose number of replay counters per PTKSA is 2, then MSDUs with other TIDs are not transmitted to that receiver for the lifetime of the PTKSA (typically the association, unless rekeying is invoked</a:t>
            </a:r>
            <a:r>
              <a:rPr lang="en-US" altLang="en-US" sz="2600" dirty="0" smtClean="0"/>
              <a:t>). (2)</a:t>
            </a:r>
          </a:p>
          <a:p>
            <a:pPr marL="857250" lvl="2" indent="-514350">
              <a:buFont typeface="+mj-lt"/>
              <a:buAutoNum type="arabicPeriod"/>
            </a:pPr>
            <a:r>
              <a:rPr lang="en-US" altLang="en-US" sz="2600" dirty="0" smtClean="0"/>
              <a:t>Abstain (4)</a:t>
            </a:r>
          </a:p>
          <a:p>
            <a:pPr marL="514350" lvl="1" indent="-514350"/>
            <a:endParaRPr lang="en-US" altLang="en-US" sz="2800" dirty="0" smtClean="0"/>
          </a:p>
          <a:p>
            <a:pPr marL="685800" lvl="2" indent="-342900"/>
            <a:endParaRPr lang="en-US" altLang="en-US" dirty="0"/>
          </a:p>
        </p:txBody>
      </p:sp>
    </p:spTree>
    <p:extLst>
      <p:ext uri="{BB962C8B-B14F-4D97-AF65-F5344CB8AC3E}">
        <p14:creationId xmlns:p14="http://schemas.microsoft.com/office/powerpoint/2010/main" val="495213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11</a:t>
            </a:fld>
            <a:endParaRPr lang="en-US" smtClean="0"/>
          </a:p>
        </p:txBody>
      </p:sp>
      <p:sp>
        <p:nvSpPr>
          <p:cNvPr id="17413" name="Rectangle 2"/>
          <p:cNvSpPr>
            <a:spLocks noGrp="1" noChangeArrowheads="1"/>
          </p:cNvSpPr>
          <p:nvPr>
            <p:ph type="title"/>
          </p:nvPr>
        </p:nvSpPr>
        <p:spPr/>
        <p:txBody>
          <a:bodyPr/>
          <a:lstStyle/>
          <a:p>
            <a:r>
              <a:rPr lang="en-US" altLang="en-US" dirty="0" smtClean="0"/>
              <a:t>Motion 138 </a:t>
            </a:r>
            <a:r>
              <a:rPr lang="en-US" altLang="en-US" dirty="0" smtClean="0"/>
              <a:t>– </a:t>
            </a:r>
            <a:r>
              <a:rPr lang="en-US" altLang="en-US" dirty="0" err="1" smtClean="0"/>
              <a:t>Telecon</a:t>
            </a:r>
            <a:r>
              <a:rPr lang="en-US" altLang="en-US" dirty="0" smtClean="0"/>
              <a:t> and Editorials </a:t>
            </a:r>
          </a:p>
        </p:txBody>
      </p:sp>
      <p:sp>
        <p:nvSpPr>
          <p:cNvPr id="17414" name="Rectangle 3"/>
          <p:cNvSpPr>
            <a:spLocks noGrp="1" noChangeArrowheads="1"/>
          </p:cNvSpPr>
          <p:nvPr>
            <p:ph type="body" idx="1"/>
          </p:nvPr>
        </p:nvSpPr>
        <p:spPr>
          <a:xfrm>
            <a:off x="685800" y="1447800"/>
            <a:ext cx="7924800" cy="5105400"/>
          </a:xfrm>
        </p:spPr>
        <p:txBody>
          <a:bodyPr/>
          <a:lstStyle/>
          <a:p>
            <a:pPr marL="342900" lvl="1" indent="-342900">
              <a:buFontTx/>
              <a:buChar char="•"/>
            </a:pPr>
            <a:r>
              <a:rPr lang="en-US" altLang="en-US" sz="2400" dirty="0" smtClean="0"/>
              <a:t>Approve the comment resolutions in </a:t>
            </a:r>
          </a:p>
          <a:p>
            <a:pPr marL="685800" lvl="2" indent="-342900"/>
            <a:r>
              <a:rPr lang="en-US" altLang="en-US" sz="2000" dirty="0"/>
              <a:t>T</a:t>
            </a:r>
            <a:r>
              <a:rPr lang="en-US" altLang="en-US" sz="2000" dirty="0" smtClean="0"/>
              <a:t>he “</a:t>
            </a:r>
            <a:r>
              <a:rPr lang="en-US" sz="2000" dirty="0" smtClean="0"/>
              <a:t>Motion MAC-AQ”</a:t>
            </a:r>
            <a:r>
              <a:rPr lang="en-US" sz="2000" dirty="0"/>
              <a:t> </a:t>
            </a:r>
            <a:r>
              <a:rPr lang="en-US" altLang="en-US" sz="2000" dirty="0" smtClean="0"/>
              <a:t>tab in </a:t>
            </a:r>
            <a:r>
              <a:rPr lang="en-US" u="sng" dirty="0">
                <a:hlinkClick r:id="rId3"/>
              </a:rPr>
              <a:t>https://</a:t>
            </a:r>
            <a:r>
              <a:rPr lang="en-US" u="sng" dirty="0" smtClean="0">
                <a:hlinkClick r:id="rId3"/>
              </a:rPr>
              <a:t>mentor.ieee.org/802.11/dcn/15/11-15-0565-09-000m-revmc-sb-mac-comments.xls</a:t>
            </a:r>
            <a:r>
              <a:rPr lang="en-US" u="sng" dirty="0" smtClean="0"/>
              <a:t> </a:t>
            </a:r>
            <a:endParaRPr lang="en-US" dirty="0" smtClean="0"/>
          </a:p>
          <a:p>
            <a:pPr marL="685800" lvl="2" indent="-342900"/>
            <a:r>
              <a:rPr lang="en-US" altLang="en-US" sz="2000" dirty="0" smtClean="0"/>
              <a:t>The “</a:t>
            </a:r>
            <a:r>
              <a:rPr lang="en-US" altLang="en-US" sz="2000" dirty="0" err="1" smtClean="0"/>
              <a:t>Editorialsspeculativelyedited</a:t>
            </a:r>
            <a:r>
              <a:rPr lang="en-US" altLang="en-US" sz="2000" dirty="0" smtClean="0"/>
              <a:t>” </a:t>
            </a:r>
            <a:r>
              <a:rPr lang="en-US" altLang="en-US" sz="2000" dirty="0"/>
              <a:t>tab in </a:t>
            </a:r>
            <a:r>
              <a:rPr lang="en-US" altLang="en-US" sz="2000" dirty="0">
                <a:hlinkClick r:id="rId4"/>
              </a:rPr>
              <a:t>https://</a:t>
            </a:r>
            <a:r>
              <a:rPr lang="en-US" altLang="en-US" sz="2000" dirty="0" smtClean="0">
                <a:hlinkClick r:id="rId4"/>
              </a:rPr>
              <a:t>mentor.ieee.org/802.11/dcn/15/11-15-0532-10-000m-revmc-sponsor-ballot-comments.xls</a:t>
            </a:r>
            <a:r>
              <a:rPr lang="en-US" altLang="en-US" sz="2000" dirty="0" smtClean="0"/>
              <a:t> </a:t>
            </a:r>
          </a:p>
          <a:p>
            <a:pPr marL="0" lvl="1" indent="0">
              <a:buNone/>
            </a:pPr>
            <a:r>
              <a:rPr lang="en-US" altLang="en-US" sz="2400" dirty="0" smtClean="0"/>
              <a:t>and incorporate the indicated text changes into the </a:t>
            </a:r>
            <a:r>
              <a:rPr lang="en-US" altLang="en-US" sz="2400" dirty="0" err="1" smtClean="0"/>
              <a:t>TGmc</a:t>
            </a:r>
            <a:r>
              <a:rPr lang="en-US" altLang="en-US" sz="2400" dirty="0" smtClean="0"/>
              <a:t> draft.</a:t>
            </a:r>
          </a:p>
          <a:p>
            <a:r>
              <a:rPr lang="en-US" altLang="en-US" dirty="0" smtClean="0"/>
              <a:t>Moved: </a:t>
            </a:r>
            <a:r>
              <a:rPr lang="en-US" altLang="en-US" dirty="0" smtClean="0"/>
              <a:t>Adrian Stephens</a:t>
            </a:r>
            <a:endParaRPr lang="en-US" altLang="en-US" dirty="0" smtClean="0"/>
          </a:p>
          <a:p>
            <a:r>
              <a:rPr lang="en-US" altLang="en-US" dirty="0" smtClean="0"/>
              <a:t>Seconded: </a:t>
            </a:r>
            <a:r>
              <a:rPr lang="en-US" altLang="en-US" dirty="0" smtClean="0"/>
              <a:t>Edward Au</a:t>
            </a:r>
            <a:endParaRPr lang="en-US" altLang="en-US" dirty="0" smtClean="0"/>
          </a:p>
          <a:p>
            <a:r>
              <a:rPr lang="en-US" altLang="en-US" dirty="0" smtClean="0"/>
              <a:t>Result: </a:t>
            </a:r>
            <a:r>
              <a:rPr lang="en-US" altLang="en-US" dirty="0" smtClean="0"/>
              <a:t>10-3-3 Motion passes</a:t>
            </a:r>
            <a:endParaRPr lang="en-US" altLang="en-US" dirty="0"/>
          </a:p>
        </p:txBody>
      </p:sp>
    </p:spTree>
    <p:extLst>
      <p:ext uri="{BB962C8B-B14F-4D97-AF65-F5344CB8AC3E}">
        <p14:creationId xmlns:p14="http://schemas.microsoft.com/office/powerpoint/2010/main" val="2413400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12</a:t>
            </a:fld>
            <a:endParaRPr lang="en-US" smtClean="0"/>
          </a:p>
        </p:txBody>
      </p:sp>
      <p:sp>
        <p:nvSpPr>
          <p:cNvPr id="17413" name="Rectangle 2"/>
          <p:cNvSpPr>
            <a:spLocks noGrp="1" noChangeArrowheads="1"/>
          </p:cNvSpPr>
          <p:nvPr>
            <p:ph type="title"/>
          </p:nvPr>
        </p:nvSpPr>
        <p:spPr/>
        <p:txBody>
          <a:bodyPr/>
          <a:lstStyle/>
          <a:p>
            <a:r>
              <a:rPr lang="en-US" altLang="en-US" dirty="0" smtClean="0"/>
              <a:t>Motion to amend 138 </a:t>
            </a:r>
            <a:r>
              <a:rPr lang="en-US" altLang="en-US" dirty="0" smtClean="0"/>
              <a:t>– </a:t>
            </a:r>
            <a:r>
              <a:rPr lang="en-US" altLang="en-US" dirty="0" err="1" smtClean="0"/>
              <a:t>Telecon</a:t>
            </a:r>
            <a:r>
              <a:rPr lang="en-US" altLang="en-US" dirty="0" smtClean="0"/>
              <a:t> and Editorials </a:t>
            </a:r>
          </a:p>
        </p:txBody>
      </p:sp>
      <p:sp>
        <p:nvSpPr>
          <p:cNvPr id="17414" name="Rectangle 3"/>
          <p:cNvSpPr>
            <a:spLocks noGrp="1" noChangeArrowheads="1"/>
          </p:cNvSpPr>
          <p:nvPr>
            <p:ph type="body" idx="1"/>
          </p:nvPr>
        </p:nvSpPr>
        <p:spPr>
          <a:xfrm>
            <a:off x="685800" y="1752600"/>
            <a:ext cx="7924800" cy="5105400"/>
          </a:xfrm>
        </p:spPr>
        <p:txBody>
          <a:bodyPr/>
          <a:lstStyle/>
          <a:p>
            <a:pPr marL="342900" lvl="1" indent="-342900">
              <a:buFontTx/>
              <a:buChar char="•"/>
            </a:pPr>
            <a:r>
              <a:rPr lang="en-US" altLang="en-US" sz="2400" dirty="0" smtClean="0"/>
              <a:t>Approve the comment resolutions in </a:t>
            </a:r>
          </a:p>
          <a:p>
            <a:pPr marL="685800" lvl="2" indent="-342900"/>
            <a:r>
              <a:rPr lang="en-US" altLang="en-US" sz="2000" dirty="0"/>
              <a:t>T</a:t>
            </a:r>
            <a:r>
              <a:rPr lang="en-US" altLang="en-US" sz="2000" dirty="0" smtClean="0"/>
              <a:t>he “</a:t>
            </a:r>
            <a:r>
              <a:rPr lang="en-US" sz="2000" dirty="0" smtClean="0"/>
              <a:t>Motion MAC-AQ”</a:t>
            </a:r>
            <a:r>
              <a:rPr lang="en-US" sz="2000" dirty="0"/>
              <a:t> </a:t>
            </a:r>
            <a:r>
              <a:rPr lang="en-US" altLang="en-US" sz="2000" dirty="0" smtClean="0"/>
              <a:t>tab in </a:t>
            </a:r>
            <a:r>
              <a:rPr lang="en-US" u="sng" dirty="0">
                <a:hlinkClick r:id="rId3"/>
              </a:rPr>
              <a:t>https://</a:t>
            </a:r>
            <a:r>
              <a:rPr lang="en-US" u="sng" dirty="0" smtClean="0">
                <a:hlinkClick r:id="rId3"/>
              </a:rPr>
              <a:t>mentor.ieee.org/802.11/dcn/15/11-15-0565-09-000m-revmc-sb-mac-comments.xls</a:t>
            </a:r>
            <a:r>
              <a:rPr lang="en-US" u="sng" dirty="0" smtClean="0"/>
              <a:t> </a:t>
            </a:r>
            <a:endParaRPr lang="en-US" dirty="0" smtClean="0"/>
          </a:p>
          <a:p>
            <a:pPr marL="685800" lvl="2" indent="-342900"/>
            <a:r>
              <a:rPr lang="en-US" altLang="en-US" sz="2000" dirty="0" smtClean="0"/>
              <a:t>The “</a:t>
            </a:r>
            <a:r>
              <a:rPr lang="en-US" altLang="en-US" sz="2000" dirty="0" err="1" smtClean="0"/>
              <a:t>Editorialsspeculativelyedited</a:t>
            </a:r>
            <a:r>
              <a:rPr lang="en-US" altLang="en-US" sz="2000" dirty="0" smtClean="0"/>
              <a:t>” </a:t>
            </a:r>
            <a:r>
              <a:rPr lang="en-US" altLang="en-US" sz="2000" dirty="0"/>
              <a:t>tab in </a:t>
            </a:r>
            <a:r>
              <a:rPr lang="en-US" altLang="en-US" sz="2000" dirty="0">
                <a:hlinkClick r:id="rId4"/>
              </a:rPr>
              <a:t>https://</a:t>
            </a:r>
            <a:r>
              <a:rPr lang="en-US" altLang="en-US" sz="2000" dirty="0" smtClean="0">
                <a:hlinkClick r:id="rId4"/>
              </a:rPr>
              <a:t>mentor.ieee.org/802.11/dcn/15/11-15-0532-10-000m-revmc-sponsor-ballot-comments.xls</a:t>
            </a:r>
            <a:r>
              <a:rPr lang="en-US" altLang="en-US" sz="2000" dirty="0" smtClean="0"/>
              <a:t> </a:t>
            </a:r>
            <a:r>
              <a:rPr lang="en-US" altLang="en-US" sz="2000" u="sng" dirty="0" smtClean="0"/>
              <a:t>except for CIDs 5140, 6126, 6695, 6840, 6839, 6348, 6834, 6586, 5235, 6047, 6691</a:t>
            </a:r>
            <a:endParaRPr lang="en-US" altLang="en-US" sz="2000" u="sng" dirty="0" smtClean="0"/>
          </a:p>
          <a:p>
            <a:pPr marL="0" lvl="1" indent="0">
              <a:buNone/>
            </a:pPr>
            <a:r>
              <a:rPr lang="en-US" altLang="en-US" sz="2400" dirty="0" smtClean="0"/>
              <a:t>and incorporate the indicated text changes into the </a:t>
            </a:r>
            <a:r>
              <a:rPr lang="en-US" altLang="en-US" sz="2400" dirty="0" err="1" smtClean="0"/>
              <a:t>TGmc</a:t>
            </a:r>
            <a:r>
              <a:rPr lang="en-US" altLang="en-US" sz="2400" dirty="0" smtClean="0"/>
              <a:t> draft.</a:t>
            </a:r>
          </a:p>
          <a:p>
            <a:r>
              <a:rPr lang="en-US" altLang="en-US" dirty="0" smtClean="0"/>
              <a:t>Motion to Amend: Mark Rison</a:t>
            </a:r>
          </a:p>
          <a:p>
            <a:r>
              <a:rPr lang="en-US" altLang="en-US" dirty="0" smtClean="0"/>
              <a:t>Second to motion to amend: David Hunter</a:t>
            </a:r>
            <a:endParaRPr lang="en-US" altLang="en-US" dirty="0" smtClean="0"/>
          </a:p>
          <a:p>
            <a:r>
              <a:rPr lang="en-US" altLang="en-US" dirty="0" smtClean="0"/>
              <a:t>Result: 6-6-4 Motion to amend fails</a:t>
            </a:r>
            <a:endParaRPr lang="en-US" altLang="en-US" dirty="0"/>
          </a:p>
          <a:p>
            <a:pPr lvl="1"/>
            <a:r>
              <a:rPr lang="en-US" altLang="en-US" dirty="0" smtClean="0"/>
              <a:t>Moved</a:t>
            </a:r>
            <a:r>
              <a:rPr lang="en-US" altLang="en-US" dirty="0" smtClean="0"/>
              <a:t>: </a:t>
            </a:r>
            <a:r>
              <a:rPr lang="en-US" altLang="en-US" dirty="0" smtClean="0"/>
              <a:t>Adrian Stephens, Seconded</a:t>
            </a:r>
            <a:r>
              <a:rPr lang="en-US" altLang="en-US" dirty="0" smtClean="0"/>
              <a:t>: </a:t>
            </a:r>
            <a:r>
              <a:rPr lang="en-US" altLang="en-US" dirty="0" smtClean="0"/>
              <a:t>Edward Au, Result</a:t>
            </a:r>
            <a:r>
              <a:rPr lang="en-US" altLang="en-US" dirty="0" smtClean="0"/>
              <a:t>: </a:t>
            </a:r>
            <a:endParaRPr lang="en-US" altLang="en-US" dirty="0"/>
          </a:p>
        </p:txBody>
      </p:sp>
    </p:spTree>
    <p:extLst>
      <p:ext uri="{BB962C8B-B14F-4D97-AF65-F5344CB8AC3E}">
        <p14:creationId xmlns:p14="http://schemas.microsoft.com/office/powerpoint/2010/main" val="1871547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13</a:t>
            </a:fld>
            <a:endParaRPr lang="en-US" smtClean="0"/>
          </a:p>
        </p:txBody>
      </p:sp>
      <p:sp>
        <p:nvSpPr>
          <p:cNvPr id="17413" name="Rectangle 2"/>
          <p:cNvSpPr>
            <a:spLocks noGrp="1" noChangeArrowheads="1"/>
          </p:cNvSpPr>
          <p:nvPr>
            <p:ph type="title"/>
          </p:nvPr>
        </p:nvSpPr>
        <p:spPr/>
        <p:txBody>
          <a:bodyPr/>
          <a:lstStyle/>
          <a:p>
            <a:r>
              <a:rPr lang="en-US" altLang="en-US" dirty="0" smtClean="0"/>
              <a:t>Motion 139 CID 5959 </a:t>
            </a:r>
            <a:endParaRPr lang="en-US" altLang="en-US" dirty="0" smtClean="0"/>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endParaRPr lang="en-US" altLang="en-US" sz="2400" dirty="0" smtClean="0"/>
          </a:p>
          <a:p>
            <a:pPr marL="342900" lvl="1" indent="-342900">
              <a:buFontTx/>
              <a:buChar char="•"/>
            </a:pPr>
            <a:r>
              <a:rPr lang="en-US" altLang="en-US" sz="2400" dirty="0" smtClean="0"/>
              <a:t>Resolve CID 5959 as “Revised” with a resolution of “Incorporate the </a:t>
            </a:r>
            <a:r>
              <a:rPr lang="en-US" altLang="en-US" sz="2400" dirty="0"/>
              <a:t>text changes in </a:t>
            </a:r>
            <a:r>
              <a:rPr lang="en-US" altLang="en-US" sz="2400" dirty="0">
                <a:hlinkClick r:id="rId3"/>
              </a:rPr>
              <a:t>https://</a:t>
            </a:r>
            <a:r>
              <a:rPr lang="en-US" altLang="en-US" sz="2400" dirty="0" smtClean="0">
                <a:hlinkClick r:id="rId3"/>
              </a:rPr>
              <a:t>mentor.ieee.org/802.11/dcn/15/11-15-0653-02-000m-cid5959-est-throughput-enhancements.docx</a:t>
            </a:r>
            <a:r>
              <a:rPr lang="en-US" altLang="en-US" sz="2400" dirty="0" smtClean="0"/>
              <a:t> “</a:t>
            </a:r>
            <a:endParaRPr lang="en-US" altLang="en-US" sz="2000" dirty="0" smtClean="0"/>
          </a:p>
          <a:p>
            <a:r>
              <a:rPr lang="en-US" altLang="en-US" dirty="0" smtClean="0"/>
              <a:t>Moved: Matthew Fischer</a:t>
            </a:r>
          </a:p>
          <a:p>
            <a:r>
              <a:rPr lang="en-US" altLang="en-US" dirty="0" smtClean="0"/>
              <a:t>Seconded: Mike Montemurro</a:t>
            </a:r>
          </a:p>
          <a:p>
            <a:r>
              <a:rPr lang="en-US" altLang="en-US" dirty="0" smtClean="0"/>
              <a:t>Result: 28-0-5 Motion Passes</a:t>
            </a:r>
            <a:endParaRPr lang="en-US" altLang="en-US" dirty="0"/>
          </a:p>
        </p:txBody>
      </p:sp>
    </p:spTree>
    <p:extLst>
      <p:ext uri="{BB962C8B-B14F-4D97-AF65-F5344CB8AC3E}">
        <p14:creationId xmlns:p14="http://schemas.microsoft.com/office/powerpoint/2010/main" val="9385347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14</a:t>
            </a:fld>
            <a:endParaRPr lang="en-US" smtClean="0"/>
          </a:p>
        </p:txBody>
      </p:sp>
      <p:sp>
        <p:nvSpPr>
          <p:cNvPr id="17413" name="Rectangle 2"/>
          <p:cNvSpPr>
            <a:spLocks noGrp="1" noChangeArrowheads="1"/>
          </p:cNvSpPr>
          <p:nvPr>
            <p:ph type="title"/>
          </p:nvPr>
        </p:nvSpPr>
        <p:spPr/>
        <p:txBody>
          <a:bodyPr/>
          <a:lstStyle/>
          <a:p>
            <a:r>
              <a:rPr lang="en-US" altLang="en-US" dirty="0" smtClean="0"/>
              <a:t>Motion (Thursday) </a:t>
            </a:r>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r>
              <a:rPr lang="en-US" altLang="en-US" sz="2400" dirty="0" smtClean="0"/>
              <a:t>Approve the comment resolutions in </a:t>
            </a:r>
          </a:p>
          <a:p>
            <a:pPr marL="685800" lvl="2" indent="-342900"/>
            <a:r>
              <a:rPr lang="en-US" altLang="en-US" sz="2000" dirty="0"/>
              <a:t>T</a:t>
            </a:r>
            <a:r>
              <a:rPr lang="en-US" altLang="en-US" sz="2000" dirty="0" smtClean="0"/>
              <a:t>he  “Motion MAC-AR” tab in </a:t>
            </a:r>
            <a:r>
              <a:rPr lang="en-US" u="sng" dirty="0">
                <a:hlinkClick r:id="rId3"/>
              </a:rPr>
              <a:t>https://</a:t>
            </a:r>
            <a:r>
              <a:rPr lang="en-US" u="sng" dirty="0" smtClean="0">
                <a:hlinkClick r:id="rId3"/>
              </a:rPr>
              <a:t>mentor.ieee.org/802.11/dcn/15/11-15-0565-09-000m-revmc-sb-mac-comments.xls</a:t>
            </a:r>
            <a:r>
              <a:rPr lang="en-US" u="sng" dirty="0" smtClean="0"/>
              <a:t> </a:t>
            </a:r>
            <a:endParaRPr lang="en-US" dirty="0" smtClean="0"/>
          </a:p>
          <a:p>
            <a:pPr marL="685800" lvl="2" indent="-342900"/>
            <a:r>
              <a:rPr lang="en-US" altLang="en-US" sz="2000" dirty="0" smtClean="0"/>
              <a:t>The “” tab in </a:t>
            </a:r>
            <a:r>
              <a:rPr lang="en-US" altLang="en-US" sz="2000" dirty="0">
                <a:hlinkClick r:id="rId4"/>
              </a:rPr>
              <a:t>https://</a:t>
            </a:r>
            <a:r>
              <a:rPr lang="en-US" altLang="en-US" sz="2000" dirty="0" smtClean="0">
                <a:hlinkClick r:id="rId4"/>
              </a:rPr>
              <a:t>mentor.ieee.org/802.11/dcn/15/11-15-0665-00-000m-revmc-sb-gen-adhoc-comments.xlsx</a:t>
            </a:r>
            <a:r>
              <a:rPr lang="en-US" altLang="en-US" sz="2000" dirty="0" smtClean="0"/>
              <a:t> </a:t>
            </a:r>
          </a:p>
          <a:p>
            <a:pPr marL="685800" lvl="2" indent="-342900"/>
            <a:r>
              <a:rPr lang="en-US" altLang="en-US" sz="2000" dirty="0" smtClean="0"/>
              <a:t>The “” </a:t>
            </a:r>
            <a:r>
              <a:rPr lang="en-US" altLang="en-US" sz="2000" dirty="0"/>
              <a:t>tab in </a:t>
            </a:r>
            <a:r>
              <a:rPr lang="en-US" altLang="en-US" sz="2000" dirty="0">
                <a:hlinkClick r:id="rId5"/>
              </a:rPr>
              <a:t>https://</a:t>
            </a:r>
            <a:r>
              <a:rPr lang="en-US" altLang="en-US" sz="2000" dirty="0" smtClean="0">
                <a:hlinkClick r:id="rId5"/>
              </a:rPr>
              <a:t>mentor.ieee.org/802.11/dcn/15/11-15-0532-10-000m-revmc-sponsor-ballot-comments.xls</a:t>
            </a:r>
            <a:r>
              <a:rPr lang="en-US" altLang="en-US" sz="2000" dirty="0" smtClean="0"/>
              <a:t> </a:t>
            </a:r>
          </a:p>
          <a:p>
            <a:pPr marL="0" lvl="1" indent="0">
              <a:buNone/>
            </a:pPr>
            <a:r>
              <a:rPr lang="en-US" altLang="en-US" sz="2400" dirty="0" smtClean="0"/>
              <a:t>and incorporate the indicated text changes into the </a:t>
            </a:r>
            <a:r>
              <a:rPr lang="en-US" altLang="en-US" sz="2400" dirty="0" err="1" smtClean="0"/>
              <a:t>TGmc</a:t>
            </a:r>
            <a:r>
              <a:rPr lang="en-US" altLang="en-US" sz="2400" dirty="0" smtClean="0"/>
              <a:t> draft.</a:t>
            </a:r>
          </a:p>
          <a:p>
            <a:r>
              <a:rPr lang="en-US" altLang="en-US" dirty="0" smtClean="0"/>
              <a:t>Moved: </a:t>
            </a:r>
          </a:p>
          <a:p>
            <a:r>
              <a:rPr lang="en-US" altLang="en-US" dirty="0" smtClean="0"/>
              <a:t>Seconded: </a:t>
            </a:r>
          </a:p>
          <a:p>
            <a:r>
              <a:rPr lang="en-US" altLang="en-US" dirty="0" smtClean="0"/>
              <a:t>Result: </a:t>
            </a:r>
            <a:endParaRPr lang="en-US" altLang="en-US" dirty="0"/>
          </a:p>
        </p:txBody>
      </p:sp>
    </p:spTree>
    <p:extLst>
      <p:ext uri="{BB962C8B-B14F-4D97-AF65-F5344CB8AC3E}">
        <p14:creationId xmlns:p14="http://schemas.microsoft.com/office/powerpoint/2010/main" val="1342623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15</a:t>
            </a:fld>
            <a:endParaRPr lang="en-US" smtClean="0"/>
          </a:p>
        </p:txBody>
      </p:sp>
      <p:sp>
        <p:nvSpPr>
          <p:cNvPr id="17413" name="Rectangle 2"/>
          <p:cNvSpPr>
            <a:spLocks noGrp="1" noChangeArrowheads="1"/>
          </p:cNvSpPr>
          <p:nvPr>
            <p:ph type="title"/>
          </p:nvPr>
        </p:nvSpPr>
        <p:spPr/>
        <p:txBody>
          <a:bodyPr/>
          <a:lstStyle/>
          <a:p>
            <a:r>
              <a:rPr lang="en-US" altLang="en-US" dirty="0" smtClean="0"/>
              <a:t>Motion – SAE corrections </a:t>
            </a:r>
            <a:endParaRPr lang="en-US" altLang="en-US" dirty="0" smtClean="0"/>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r>
              <a:rPr lang="en-US" altLang="en-US" sz="2400" dirty="0" smtClean="0"/>
              <a:t>Incorporate the </a:t>
            </a:r>
            <a:r>
              <a:rPr lang="en-US" altLang="en-US" sz="2400" dirty="0"/>
              <a:t>text changes in </a:t>
            </a:r>
            <a:r>
              <a:rPr lang="en-US" altLang="en-US" sz="2400" dirty="0">
                <a:hlinkClick r:id="rId3"/>
              </a:rPr>
              <a:t>https://</a:t>
            </a:r>
            <a:r>
              <a:rPr lang="en-US" altLang="en-US" sz="2400" dirty="0" smtClean="0">
                <a:hlinkClick r:id="rId3"/>
              </a:rPr>
              <a:t>mentor.ieee.org/802.11/dcn/15/11-15-0769-02-000m-correcting-a-mistake.docx</a:t>
            </a:r>
            <a:r>
              <a:rPr lang="en-US" altLang="en-US" sz="2400" dirty="0" smtClean="0"/>
              <a:t> </a:t>
            </a:r>
          </a:p>
          <a:p>
            <a:r>
              <a:rPr lang="en-US" altLang="en-US" dirty="0" smtClean="0"/>
              <a:t>Moved:</a:t>
            </a:r>
          </a:p>
          <a:p>
            <a:r>
              <a:rPr lang="en-US" altLang="en-US" dirty="0" smtClean="0"/>
              <a:t>Seconded</a:t>
            </a:r>
            <a:r>
              <a:rPr lang="en-US" altLang="en-US" dirty="0" smtClean="0"/>
              <a:t>: </a:t>
            </a:r>
          </a:p>
          <a:p>
            <a:r>
              <a:rPr lang="en-US" altLang="en-US" dirty="0" smtClean="0"/>
              <a:t>Result: </a:t>
            </a:r>
            <a:endParaRPr lang="en-US" altLang="en-US" dirty="0"/>
          </a:p>
        </p:txBody>
      </p:sp>
    </p:spTree>
    <p:extLst>
      <p:ext uri="{BB962C8B-B14F-4D97-AF65-F5344CB8AC3E}">
        <p14:creationId xmlns:p14="http://schemas.microsoft.com/office/powerpoint/2010/main" val="5408987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16</a:t>
            </a:fld>
            <a:endParaRPr lang="en-US" smtClean="0"/>
          </a:p>
        </p:txBody>
      </p:sp>
      <p:sp>
        <p:nvSpPr>
          <p:cNvPr id="17413" name="Rectangle 2"/>
          <p:cNvSpPr>
            <a:spLocks noGrp="1" noChangeArrowheads="1"/>
          </p:cNvSpPr>
          <p:nvPr>
            <p:ph type="title"/>
          </p:nvPr>
        </p:nvSpPr>
        <p:spPr/>
        <p:txBody>
          <a:bodyPr/>
          <a:lstStyle/>
          <a:p>
            <a:r>
              <a:rPr lang="en-US" altLang="en-US" dirty="0" smtClean="0"/>
              <a:t>Motion CID 5011 </a:t>
            </a:r>
            <a:endParaRPr lang="en-US" altLang="en-US" dirty="0" smtClean="0"/>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r>
              <a:rPr lang="en-US" altLang="en-US" sz="2400" dirty="0" smtClean="0"/>
              <a:t>Resolve CID 5011 as “Revised” with a resolution of “Incorporate the </a:t>
            </a:r>
            <a:r>
              <a:rPr lang="en-US" altLang="en-US" sz="2400" dirty="0"/>
              <a:t>text changes in </a:t>
            </a:r>
            <a:r>
              <a:rPr lang="en-US" altLang="en-US" sz="2400" dirty="0">
                <a:hlinkClick r:id="rId3"/>
              </a:rPr>
              <a:t>https://</a:t>
            </a:r>
            <a:r>
              <a:rPr lang="en-US" altLang="en-US" sz="2400" dirty="0" smtClean="0">
                <a:hlinkClick r:id="rId3"/>
              </a:rPr>
              <a:t>mentor.ieee.org/802.11/dcn/15/11-15-0516-04-000m-cca-for-clauses-16-17-and-19.docx</a:t>
            </a:r>
            <a:r>
              <a:rPr lang="en-US" altLang="en-US" sz="2400" dirty="0" smtClean="0"/>
              <a:t> “</a:t>
            </a:r>
            <a:endParaRPr lang="en-US" altLang="en-US" sz="2000" dirty="0" smtClean="0"/>
          </a:p>
          <a:p>
            <a:r>
              <a:rPr lang="en-US" altLang="en-US" dirty="0" smtClean="0"/>
              <a:t>Moved</a:t>
            </a:r>
            <a:r>
              <a:rPr lang="en-US" altLang="en-US" dirty="0" smtClean="0"/>
              <a:t>: </a:t>
            </a:r>
            <a:r>
              <a:rPr lang="en-US" altLang="en-US" dirty="0" smtClean="0"/>
              <a:t>Graham Smith</a:t>
            </a:r>
            <a:endParaRPr lang="en-US" altLang="en-US" dirty="0" smtClean="0"/>
          </a:p>
          <a:p>
            <a:r>
              <a:rPr lang="en-US" altLang="en-US" dirty="0" smtClean="0"/>
              <a:t>Seconded: </a:t>
            </a:r>
          </a:p>
          <a:p>
            <a:r>
              <a:rPr lang="en-US" altLang="en-US" dirty="0" smtClean="0"/>
              <a:t>Result: </a:t>
            </a:r>
            <a:endParaRPr lang="en-US" altLang="en-US" dirty="0"/>
          </a:p>
        </p:txBody>
      </p:sp>
    </p:spTree>
    <p:extLst>
      <p:ext uri="{BB962C8B-B14F-4D97-AF65-F5344CB8AC3E}">
        <p14:creationId xmlns:p14="http://schemas.microsoft.com/office/powerpoint/2010/main" val="34208057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17</a:t>
            </a:fld>
            <a:endParaRPr lang="en-US" smtClean="0"/>
          </a:p>
        </p:txBody>
      </p:sp>
      <p:sp>
        <p:nvSpPr>
          <p:cNvPr id="17413" name="Rectangle 2"/>
          <p:cNvSpPr>
            <a:spLocks noGrp="1" noChangeArrowheads="1"/>
          </p:cNvSpPr>
          <p:nvPr>
            <p:ph type="title"/>
          </p:nvPr>
        </p:nvSpPr>
        <p:spPr/>
        <p:txBody>
          <a:bodyPr/>
          <a:lstStyle/>
          <a:p>
            <a:r>
              <a:rPr lang="en-US" altLang="en-US" dirty="0" smtClean="0"/>
              <a:t>Motion CID 5960 </a:t>
            </a:r>
            <a:endParaRPr lang="en-US" altLang="en-US" dirty="0" smtClean="0"/>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endParaRPr lang="en-US" altLang="en-US" sz="2400" dirty="0" smtClean="0"/>
          </a:p>
          <a:p>
            <a:pPr marL="342900" lvl="1" indent="-342900">
              <a:buFontTx/>
              <a:buChar char="•"/>
            </a:pPr>
            <a:r>
              <a:rPr lang="en-US" altLang="en-US" sz="2400" dirty="0" smtClean="0"/>
              <a:t>Resolve CID 5960 as “Revised” with a resolution of “Incorporate the </a:t>
            </a:r>
            <a:r>
              <a:rPr lang="en-US" altLang="en-US" sz="2400" dirty="0"/>
              <a:t>text changes in </a:t>
            </a:r>
            <a:r>
              <a:rPr lang="en-US" altLang="en-US" sz="2400" dirty="0">
                <a:hlinkClick r:id="rId3"/>
              </a:rPr>
              <a:t>https://</a:t>
            </a:r>
            <a:r>
              <a:rPr lang="en-US" altLang="en-US" sz="2400" dirty="0" smtClean="0">
                <a:hlinkClick r:id="rId3"/>
              </a:rPr>
              <a:t>mentor.ieee.org/802.11/dcn/15/11-15-0654-08-000m-lb1000-cid5960-nss-support-partitioning.docx</a:t>
            </a:r>
            <a:r>
              <a:rPr lang="en-US" altLang="en-US" sz="2400" dirty="0" smtClean="0"/>
              <a:t> “</a:t>
            </a:r>
            <a:endParaRPr lang="en-US" altLang="en-US" sz="2000" dirty="0" smtClean="0"/>
          </a:p>
          <a:p>
            <a:r>
              <a:rPr lang="en-US" altLang="en-US" dirty="0" smtClean="0"/>
              <a:t>Moved: Matthew Fischer</a:t>
            </a:r>
          </a:p>
          <a:p>
            <a:r>
              <a:rPr lang="en-US" altLang="en-US" dirty="0" smtClean="0"/>
              <a:t>Seconded: </a:t>
            </a:r>
          </a:p>
          <a:p>
            <a:r>
              <a:rPr lang="en-US" altLang="en-US" dirty="0" smtClean="0"/>
              <a:t>Result: </a:t>
            </a:r>
            <a:endParaRPr lang="en-US" altLang="en-US" dirty="0"/>
          </a:p>
        </p:txBody>
      </p:sp>
    </p:spTree>
    <p:extLst>
      <p:ext uri="{BB962C8B-B14F-4D97-AF65-F5344CB8AC3E}">
        <p14:creationId xmlns:p14="http://schemas.microsoft.com/office/powerpoint/2010/main" val="13158682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1839F739-FCC9-4E0E-9C68-0969B0FEB1F1}" type="slidenum">
              <a:rPr lang="en-US" smtClean="0"/>
              <a:pPr>
                <a:defRPr/>
              </a:pPr>
              <a:t>18</a:t>
            </a:fld>
            <a:endParaRPr lang="en-US" smtClean="0"/>
          </a:p>
        </p:txBody>
      </p:sp>
      <p:sp>
        <p:nvSpPr>
          <p:cNvPr id="20485" name="Rectangle 2"/>
          <p:cNvSpPr>
            <a:spLocks noGrp="1" noChangeArrowheads="1"/>
          </p:cNvSpPr>
          <p:nvPr>
            <p:ph type="title"/>
          </p:nvPr>
        </p:nvSpPr>
        <p:spPr/>
        <p:txBody>
          <a:bodyPr/>
          <a:lstStyle/>
          <a:p>
            <a:r>
              <a:rPr lang="en-US" altLang="en-US" dirty="0" smtClean="0"/>
              <a:t>Motion  - Authorize </a:t>
            </a:r>
            <a:r>
              <a:rPr lang="en-US" altLang="en-US" dirty="0" err="1" smtClean="0"/>
              <a:t>TGmc</a:t>
            </a:r>
            <a:r>
              <a:rPr lang="en-US" altLang="en-US" dirty="0" smtClean="0"/>
              <a:t> BRC meeting</a:t>
            </a:r>
          </a:p>
        </p:txBody>
      </p:sp>
      <p:sp>
        <p:nvSpPr>
          <p:cNvPr id="20486" name="Rectangle 3"/>
          <p:cNvSpPr>
            <a:spLocks noGrp="1" noChangeArrowheads="1"/>
          </p:cNvSpPr>
          <p:nvPr>
            <p:ph type="body" idx="1"/>
          </p:nvPr>
        </p:nvSpPr>
        <p:spPr>
          <a:xfrm>
            <a:off x="685800" y="1676400"/>
            <a:ext cx="7772400" cy="4191000"/>
          </a:xfrm>
        </p:spPr>
        <p:txBody>
          <a:bodyPr/>
          <a:lstStyle/>
          <a:p>
            <a:r>
              <a:rPr lang="en-GB" dirty="0"/>
              <a:t>Motion:</a:t>
            </a:r>
            <a:endParaRPr lang="en-US" dirty="0"/>
          </a:p>
          <a:p>
            <a:pPr lvl="0"/>
            <a:r>
              <a:rPr lang="en-GB" dirty="0"/>
              <a:t>Authorize </a:t>
            </a:r>
            <a:r>
              <a:rPr lang="en-GB" dirty="0" smtClean="0"/>
              <a:t>the </a:t>
            </a:r>
            <a:r>
              <a:rPr lang="en-GB" dirty="0" err="1" smtClean="0"/>
              <a:t>TGmc</a:t>
            </a:r>
            <a:r>
              <a:rPr lang="en-GB" dirty="0" smtClean="0"/>
              <a:t> BRC to </a:t>
            </a:r>
            <a:r>
              <a:rPr lang="en-GB" dirty="0"/>
              <a:t>hold </a:t>
            </a:r>
            <a:r>
              <a:rPr lang="en-GB" dirty="0" smtClean="0"/>
              <a:t>a meeting date/location for </a:t>
            </a:r>
            <a:r>
              <a:rPr lang="en-GB" dirty="0"/>
              <a:t>the purpose of </a:t>
            </a:r>
            <a:r>
              <a:rPr lang="en-GB" dirty="0" smtClean="0"/>
              <a:t>Sponsor Ballot comment resolution.</a:t>
            </a:r>
            <a:endParaRPr lang="en-US" dirty="0"/>
          </a:p>
          <a:p>
            <a:pPr marL="0" indent="0">
              <a:buNone/>
            </a:pPr>
            <a:endParaRPr lang="en-US" dirty="0"/>
          </a:p>
          <a:p>
            <a:pPr lvl="0"/>
            <a:r>
              <a:rPr lang="en-GB" dirty="0" smtClean="0"/>
              <a:t>Moved</a:t>
            </a:r>
            <a:r>
              <a:rPr lang="en-GB" dirty="0"/>
              <a:t>: </a:t>
            </a:r>
            <a:endParaRPr lang="en-GB" dirty="0" smtClean="0"/>
          </a:p>
          <a:p>
            <a:pPr lvl="0"/>
            <a:r>
              <a:rPr lang="en-GB" dirty="0" smtClean="0"/>
              <a:t>Seconded</a:t>
            </a:r>
            <a:r>
              <a:rPr lang="en-GB" dirty="0"/>
              <a:t>: </a:t>
            </a:r>
            <a:endParaRPr lang="en-GB" dirty="0" smtClean="0"/>
          </a:p>
          <a:p>
            <a:pPr lvl="0"/>
            <a:r>
              <a:rPr lang="en-GB" dirty="0" smtClean="0"/>
              <a:t>Result</a:t>
            </a:r>
            <a:r>
              <a:rPr lang="en-GB" dirty="0"/>
              <a:t>: </a:t>
            </a:r>
            <a:endParaRPr lang="en-US" dirty="0"/>
          </a:p>
          <a:p>
            <a:pPr lvl="0"/>
            <a:endParaRPr lang="en-US" dirty="0"/>
          </a:p>
        </p:txBody>
      </p:sp>
    </p:spTree>
    <p:extLst>
      <p:ext uri="{BB962C8B-B14F-4D97-AF65-F5344CB8AC3E}">
        <p14:creationId xmlns:p14="http://schemas.microsoft.com/office/powerpoint/2010/main" val="27467075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July - September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dirty="0" smtClean="0"/>
              <a:t>Objectives: Initial Sponsor Ballot comment resolution</a:t>
            </a:r>
          </a:p>
          <a:p>
            <a:r>
              <a:rPr lang="en-US" altLang="en-US" dirty="0" smtClean="0"/>
              <a:t>Conference </a:t>
            </a:r>
            <a:r>
              <a:rPr lang="en-US" altLang="en-US" dirty="0"/>
              <a:t>c</a:t>
            </a:r>
            <a:r>
              <a:rPr lang="en-US" altLang="en-US" dirty="0" smtClean="0"/>
              <a:t>alls 10am Eastern  2 hours</a:t>
            </a:r>
          </a:p>
          <a:p>
            <a:pPr lvl="1"/>
            <a:r>
              <a:rPr lang="en-US" altLang="en-US" dirty="0" smtClean="0"/>
              <a:t>July 31, August 7, 14, 28, Sept 4</a:t>
            </a:r>
          </a:p>
          <a:p>
            <a:r>
              <a:rPr lang="en-US" altLang="en-US" dirty="0" smtClean="0"/>
              <a:t>Ballot Resolution Committee meeting – Cambridge UK August 19-21</a:t>
            </a:r>
          </a:p>
          <a:p>
            <a:r>
              <a:rPr lang="en-US" altLang="en-US" dirty="0" smtClean="0"/>
              <a:t>Schedule review</a:t>
            </a:r>
          </a:p>
          <a:p>
            <a:r>
              <a:rPr lang="en-US" altLang="en-US" dirty="0" smtClean="0"/>
              <a:t>Availability of 11mc in the IEEE store</a:t>
            </a:r>
          </a:p>
          <a:p>
            <a:pPr lvl="1"/>
            <a:r>
              <a:rPr lang="en-US" altLang="en-US" dirty="0" smtClean="0"/>
              <a:t>D4.0 is </a:t>
            </a:r>
            <a:r>
              <a:rPr lang="en-US" altLang="en-US" dirty="0"/>
              <a:t>available, see </a:t>
            </a:r>
            <a:r>
              <a:rPr lang="en-US" altLang="en-US" dirty="0">
                <a:hlinkClick r:id="rId3"/>
              </a:rPr>
              <a:t>http://</a:t>
            </a:r>
            <a:r>
              <a:rPr lang="en-US" altLang="en-US" dirty="0" smtClean="0">
                <a:hlinkClick r:id="rId3"/>
              </a:rPr>
              <a:t>www.techstreet.com/ieee/products/1867583</a:t>
            </a:r>
            <a:r>
              <a:rPr lang="en-US" altLang="en-US" dirty="0" smtClean="0"/>
              <a:t> </a:t>
            </a:r>
          </a:p>
          <a:p>
            <a:r>
              <a:rPr lang="en-US" altLang="en-US" dirty="0" smtClean="0"/>
              <a:t>Forward to ISO JTC1/SC6 WG1</a:t>
            </a:r>
          </a:p>
          <a:p>
            <a:pPr lvl="1"/>
            <a:r>
              <a:rPr lang="en-US" altLang="en-US" dirty="0" smtClean="0"/>
              <a:t>D4.0 forwarded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July 2015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20</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mentor.ieee.org/802.11/dcn/15/11-15-0532-04-000m-revmc-sponsor-ballot-comments.xls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33375" y="1371600"/>
            <a:ext cx="401002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PM1</a:t>
            </a:r>
          </a:p>
          <a:p>
            <a:pPr lvl="1"/>
            <a:r>
              <a:rPr lang="en-US" altLang="en-US" sz="1600" dirty="0"/>
              <a:t>Chair’s Welcome, Status, Review of Objectives, Approve agenda, minutes</a:t>
            </a:r>
          </a:p>
          <a:p>
            <a:pPr lvl="1"/>
            <a:r>
              <a:rPr lang="en-US" altLang="en-US" sz="1600" dirty="0"/>
              <a:t>Editor’s </a:t>
            </a:r>
            <a:r>
              <a:rPr lang="en-US" altLang="en-US" sz="1600" dirty="0" smtClean="0"/>
              <a:t>Report</a:t>
            </a:r>
          </a:p>
          <a:p>
            <a:pPr lvl="1"/>
            <a:r>
              <a:rPr lang="en-US" altLang="en-US" sz="1600" dirty="0" smtClean="0"/>
              <a:t>Comment resolution 11-15-758, 11-15-762</a:t>
            </a:r>
          </a:p>
        </p:txBody>
      </p:sp>
      <p:sp>
        <p:nvSpPr>
          <p:cNvPr id="4110" name="Rectangle 35"/>
          <p:cNvSpPr>
            <a:spLocks noChangeArrowheads="1"/>
          </p:cNvSpPr>
          <p:nvPr/>
        </p:nvSpPr>
        <p:spPr bwMode="auto">
          <a:xfrm>
            <a:off x="4763386" y="4038600"/>
            <a:ext cx="4152014"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 </a:t>
            </a:r>
          </a:p>
          <a:p>
            <a:pPr lvl="1">
              <a:lnSpc>
                <a:spcPct val="80000"/>
              </a:lnSpc>
            </a:pPr>
            <a:r>
              <a:rPr lang="en-US" altLang="en-US" sz="1600" dirty="0" smtClean="0"/>
              <a:t>Comment resolution – Peter Ecclesine</a:t>
            </a:r>
            <a:endParaRPr lang="en-US" altLang="en-US" sz="1600" dirty="0"/>
          </a:p>
          <a:p>
            <a:pPr lvl="1">
              <a:lnSpc>
                <a:spcPct val="80000"/>
              </a:lnSpc>
            </a:pPr>
            <a:r>
              <a:rPr lang="en-US" altLang="en-US" sz="1600" dirty="0"/>
              <a:t>11-15-555 – Mark </a:t>
            </a:r>
            <a:r>
              <a:rPr lang="en-US" altLang="en-US" sz="1600" dirty="0" smtClean="0"/>
              <a:t>Hamilton, CID 5049, editorials</a:t>
            </a:r>
            <a:endParaRPr lang="en-US" altLang="en-US" sz="1600" dirty="0"/>
          </a:p>
          <a:p>
            <a:pPr marL="457200" lvl="1" indent="0">
              <a:buNone/>
            </a:pPr>
            <a:endParaRPr lang="en-US" altLang="en-US" sz="1600" dirty="0" smtClean="0"/>
          </a:p>
        </p:txBody>
      </p:sp>
      <p:sp>
        <p:nvSpPr>
          <p:cNvPr id="10" name="Rectangle 35"/>
          <p:cNvSpPr>
            <a:spLocks noChangeArrowheads="1"/>
          </p:cNvSpPr>
          <p:nvPr/>
        </p:nvSpPr>
        <p:spPr bwMode="auto">
          <a:xfrm>
            <a:off x="333375" y="4495800"/>
            <a:ext cx="455295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r>
              <a:rPr lang="en-US" altLang="en-US" sz="1600" dirty="0" smtClean="0"/>
              <a:t>Comment resolution</a:t>
            </a:r>
          </a:p>
          <a:p>
            <a:pPr lvl="1"/>
            <a:r>
              <a:rPr lang="en-US" altLang="en-US" sz="1600" dirty="0"/>
              <a:t>Security </a:t>
            </a:r>
            <a:r>
              <a:rPr lang="en-US" altLang="en-US" sz="1600" dirty="0" smtClean="0"/>
              <a:t>CIDs 11-15-763 – Dan Harkins</a:t>
            </a:r>
          </a:p>
          <a:p>
            <a:pPr lvl="1"/>
            <a:r>
              <a:rPr lang="en-US" altLang="en-US" sz="1600" dirty="0" smtClean="0"/>
              <a:t>15 </a:t>
            </a:r>
            <a:r>
              <a:rPr lang="en-US" altLang="en-US" sz="1600" dirty="0" err="1" smtClean="0"/>
              <a:t>mins</a:t>
            </a:r>
            <a:r>
              <a:rPr lang="en-US" altLang="en-US" sz="1600" dirty="0" smtClean="0"/>
              <a:t>: CID 5940 -  </a:t>
            </a:r>
            <a:r>
              <a:rPr lang="en-US" altLang="en-US" sz="1600" dirty="0" err="1" smtClean="0"/>
              <a:t>Sigurd</a:t>
            </a:r>
            <a:r>
              <a:rPr lang="en-US" altLang="en-US" sz="1600" dirty="0" smtClean="0"/>
              <a:t>, 11-15-908</a:t>
            </a:r>
            <a:endParaRPr lang="en-US" altLang="en-US" sz="1600" dirty="0"/>
          </a:p>
          <a:p>
            <a:pPr lvl="1">
              <a:lnSpc>
                <a:spcPct val="80000"/>
              </a:lnSpc>
            </a:pPr>
            <a:endParaRPr lang="en-US" altLang="en-US" sz="1600" dirty="0" smtClean="0"/>
          </a:p>
        </p:txBody>
      </p:sp>
      <p:sp>
        <p:nvSpPr>
          <p:cNvPr id="13" name="Rectangle 35"/>
          <p:cNvSpPr>
            <a:spLocks noChangeArrowheads="1"/>
          </p:cNvSpPr>
          <p:nvPr/>
        </p:nvSpPr>
        <p:spPr bwMode="auto">
          <a:xfrm>
            <a:off x="4800600" y="5029200"/>
            <a:ext cx="4171064"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p>
          <a:p>
            <a:pPr lvl="1">
              <a:lnSpc>
                <a:spcPct val="80000"/>
              </a:lnSpc>
            </a:pPr>
            <a:r>
              <a:rPr lang="en-US" altLang="en-US" sz="1600" dirty="0" smtClean="0"/>
              <a:t>Motions (MAC, GEN, Editorial, 11-15-0769, 11-15-0516r5, 11-15-0654) </a:t>
            </a:r>
          </a:p>
          <a:p>
            <a:pPr lvl="1">
              <a:lnSpc>
                <a:spcPct val="80000"/>
              </a:lnSpc>
            </a:pPr>
            <a:r>
              <a:rPr lang="en-US" altLang="en-US" sz="1600" dirty="0" smtClean="0"/>
              <a:t>11-15-938-Payam</a:t>
            </a:r>
            <a:endParaRPr lang="en-US" altLang="en-US" sz="1600" dirty="0" smtClean="0"/>
          </a:p>
          <a:p>
            <a:pPr lvl="1">
              <a:lnSpc>
                <a:spcPct val="80000"/>
              </a:lnSpc>
            </a:pPr>
            <a:r>
              <a:rPr lang="en-US" altLang="en-US" sz="1600" dirty="0" smtClean="0"/>
              <a:t>Plans </a:t>
            </a:r>
            <a:r>
              <a:rPr lang="en-US" altLang="en-US" sz="1600" dirty="0"/>
              <a:t>for </a:t>
            </a:r>
            <a:r>
              <a:rPr lang="en-US" altLang="en-US" sz="1600" dirty="0" smtClean="0"/>
              <a:t>September, </a:t>
            </a:r>
            <a:r>
              <a:rPr lang="en-US" altLang="en-US" sz="1600" dirty="0"/>
              <a:t>Schedule</a:t>
            </a:r>
          </a:p>
          <a:p>
            <a:pPr lvl="1">
              <a:lnSpc>
                <a:spcPct val="80000"/>
              </a:lnSpc>
            </a:pPr>
            <a:r>
              <a:rPr lang="en-US" altLang="en-US" sz="1600" dirty="0"/>
              <a:t>AOB, Adjourn</a:t>
            </a:r>
          </a:p>
          <a:p>
            <a:pPr lvl="1">
              <a:lnSpc>
                <a:spcPct val="80000"/>
              </a:lnSpc>
            </a:pPr>
            <a:endParaRPr lang="en-US" altLang="en-US" sz="1400" dirty="0"/>
          </a:p>
          <a:p>
            <a:pPr marL="457200" lvl="1" indent="0">
              <a:buNone/>
            </a:pPr>
            <a:endParaRPr lang="en-US" altLang="en-US" sz="1600" dirty="0" smtClean="0"/>
          </a:p>
        </p:txBody>
      </p:sp>
      <p:sp>
        <p:nvSpPr>
          <p:cNvPr id="14" name="Rectangle 35"/>
          <p:cNvSpPr>
            <a:spLocks noChangeArrowheads="1"/>
          </p:cNvSpPr>
          <p:nvPr/>
        </p:nvSpPr>
        <p:spPr bwMode="auto">
          <a:xfrm>
            <a:off x="333375" y="3276600"/>
            <a:ext cx="3454016"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PM1</a:t>
            </a:r>
            <a:endParaRPr lang="en-US" altLang="en-US" sz="1800" dirty="0"/>
          </a:p>
          <a:p>
            <a:pPr lvl="1">
              <a:lnSpc>
                <a:spcPct val="80000"/>
              </a:lnSpc>
            </a:pPr>
            <a:r>
              <a:rPr lang="en-US" altLang="en-US" sz="1600" dirty="0"/>
              <a:t>11ad </a:t>
            </a:r>
            <a:r>
              <a:rPr lang="en-US" altLang="en-US" sz="1600" dirty="0" smtClean="0"/>
              <a:t>comment </a:t>
            </a:r>
            <a:r>
              <a:rPr lang="en-US" altLang="en-US" sz="1600" dirty="0"/>
              <a:t>resolution, </a:t>
            </a:r>
            <a:r>
              <a:rPr lang="en-US" altLang="en-US" sz="1600" dirty="0" smtClean="0"/>
              <a:t>11-15-538, 11-15-920</a:t>
            </a:r>
          </a:p>
          <a:p>
            <a:pPr lvl="1">
              <a:lnSpc>
                <a:spcPct val="80000"/>
              </a:lnSpc>
            </a:pPr>
            <a:r>
              <a:rPr lang="en-US" altLang="en-US" sz="1600" dirty="0" smtClean="0"/>
              <a:t>CID 6058 – Mike Montemurro</a:t>
            </a:r>
            <a:br>
              <a:rPr lang="en-US" altLang="en-US" sz="1600" dirty="0" smtClean="0"/>
            </a:br>
            <a:endParaRPr lang="en-US" altLang="en-US" sz="1600" dirty="0" smtClean="0"/>
          </a:p>
        </p:txBody>
      </p:sp>
      <p:sp>
        <p:nvSpPr>
          <p:cNvPr id="15" name="Rectangle 35"/>
          <p:cNvSpPr>
            <a:spLocks noChangeArrowheads="1"/>
          </p:cNvSpPr>
          <p:nvPr/>
        </p:nvSpPr>
        <p:spPr bwMode="auto">
          <a:xfrm>
            <a:off x="4752532" y="1143000"/>
            <a:ext cx="4219132"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a:t>
            </a:r>
            <a:endParaRPr lang="en-US" altLang="en-US" sz="1800" dirty="0"/>
          </a:p>
          <a:p>
            <a:pPr lvl="1"/>
            <a:r>
              <a:rPr lang="en-US" altLang="en-US" sz="1600" dirty="0" smtClean="0"/>
              <a:t>Motions</a:t>
            </a:r>
          </a:p>
          <a:p>
            <a:pPr lvl="1"/>
            <a:r>
              <a:rPr lang="en-US" altLang="en-US" sz="1600" dirty="0" smtClean="0"/>
              <a:t>Comment </a:t>
            </a:r>
            <a:r>
              <a:rPr lang="en-US" altLang="en-US" sz="1600" dirty="0" smtClean="0"/>
              <a:t>resolution – </a:t>
            </a:r>
            <a:r>
              <a:rPr lang="en-US" altLang="en-US" sz="1600" dirty="0" smtClean="0"/>
              <a:t>11-15-897 Location CIDs, Adrian - Editorials</a:t>
            </a:r>
            <a:endParaRPr lang="en-US" altLang="en-US" sz="1600" dirty="0" smtClean="0"/>
          </a:p>
          <a:p>
            <a:pPr lvl="1"/>
            <a:r>
              <a:rPr lang="en-US" altLang="en-US" sz="1600" dirty="0" smtClean="0"/>
              <a:t>15 </a:t>
            </a:r>
            <a:r>
              <a:rPr lang="en-US" altLang="en-US" sz="1600" dirty="0" err="1" smtClean="0"/>
              <a:t>mins</a:t>
            </a:r>
            <a:r>
              <a:rPr lang="en-US" altLang="en-US" sz="1600" dirty="0" smtClean="0"/>
              <a:t> – 11-15-0769 – Dan Harkins </a:t>
            </a:r>
          </a:p>
        </p:txBody>
      </p:sp>
      <p:sp>
        <p:nvSpPr>
          <p:cNvPr id="16" name="Rectangle 35"/>
          <p:cNvSpPr>
            <a:spLocks noChangeArrowheads="1"/>
          </p:cNvSpPr>
          <p:nvPr/>
        </p:nvSpPr>
        <p:spPr bwMode="auto">
          <a:xfrm>
            <a:off x="4752532" y="2590800"/>
            <a:ext cx="4162868"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PM2</a:t>
            </a:r>
            <a:endParaRPr lang="en-US" altLang="en-US" sz="1800" dirty="0"/>
          </a:p>
          <a:p>
            <a:pPr lvl="1"/>
            <a:r>
              <a:rPr lang="en-US" altLang="en-US" sz="1600" dirty="0" smtClean="0"/>
              <a:t>11-15-0516r4 </a:t>
            </a:r>
            <a:r>
              <a:rPr lang="en-US" altLang="en-US" sz="1600" dirty="0" smtClean="0"/>
              <a:t>Graham Smith CCA 11b</a:t>
            </a:r>
          </a:p>
          <a:p>
            <a:pPr lvl="1"/>
            <a:r>
              <a:rPr lang="en-US" altLang="en-US" sz="1600" dirty="0" smtClean="0"/>
              <a:t>Comment resolution – CIDs 5959, 5960 Matt Fischer 11-15-653, </a:t>
            </a:r>
            <a:r>
              <a:rPr lang="en-US" altLang="en-US" sz="1600" dirty="0" smtClean="0"/>
              <a:t>11-15-654, additional editorial CIDs</a:t>
            </a:r>
            <a:endParaRPr lang="en-US" altLang="en-US" sz="1600" dirty="0" smtClean="0"/>
          </a:p>
          <a:p>
            <a:pPr lvl="1"/>
            <a:endParaRPr lang="en-US" alt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6147"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6148"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36470C5-5E19-4BAF-ABCF-BFE882D72B5A}" type="slidenum">
              <a:rPr lang="en-US" smtClean="0"/>
              <a:pPr>
                <a:defRPr/>
              </a:pPr>
              <a:t>4</a:t>
            </a:fld>
            <a:endParaRPr lang="en-US" smtClean="0"/>
          </a:p>
        </p:txBody>
      </p:sp>
      <p:sp>
        <p:nvSpPr>
          <p:cNvPr id="5125" name="Rectangle 2"/>
          <p:cNvSpPr>
            <a:spLocks noChangeArrowheads="1"/>
          </p:cNvSpPr>
          <p:nvPr/>
        </p:nvSpPr>
        <p:spPr bwMode="auto">
          <a:xfrm>
            <a:off x="685800" y="-228600"/>
            <a:ext cx="77724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endParaRPr lang="en-GB" altLang="en-US" sz="2800" u="sng">
              <a:solidFill>
                <a:schemeClr val="tx2"/>
              </a:solidFill>
            </a:endParaRPr>
          </a:p>
        </p:txBody>
      </p:sp>
      <p:sp>
        <p:nvSpPr>
          <p:cNvPr id="5126" name="Rectangle 3"/>
          <p:cNvSpPr>
            <a:spLocks noChangeArrowheads="1"/>
          </p:cNvSpPr>
          <p:nvPr/>
        </p:nvSpPr>
        <p:spPr bwMode="auto">
          <a:xfrm>
            <a:off x="381000" y="838200"/>
            <a:ext cx="84582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33363" indent="-180975"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endParaRPr lang="en-GB" altLang="en-US" sz="1400"/>
          </a:p>
        </p:txBody>
      </p:sp>
      <p:sp>
        <p:nvSpPr>
          <p:cNvPr id="5127" name="Rectangle 4"/>
          <p:cNvSpPr>
            <a:spLocks noGrp="1" noChangeArrowheads="1"/>
          </p:cNvSpPr>
          <p:nvPr>
            <p:ph type="title"/>
          </p:nvPr>
        </p:nvSpPr>
        <p:spPr>
          <a:xfrm>
            <a:off x="152400" y="609600"/>
            <a:ext cx="7772400" cy="1066800"/>
          </a:xfrm>
        </p:spPr>
        <p:txBody>
          <a:bodyPr/>
          <a:lstStyle/>
          <a:p>
            <a:r>
              <a:rPr lang="en-US" altLang="en-US" sz="2800" smtClean="0"/>
              <a:t>TGmc – </a:t>
            </a:r>
            <a:r>
              <a:rPr lang="en-US" altLang="en-US" smtClean="0"/>
              <a:t>Monday PM1</a:t>
            </a:r>
            <a:br>
              <a:rPr lang="en-US" altLang="en-US" smtClean="0"/>
            </a:br>
            <a:endParaRPr lang="en-US" altLang="en-US" sz="1800" smtClean="0"/>
          </a:p>
        </p:txBody>
      </p:sp>
      <p:sp>
        <p:nvSpPr>
          <p:cNvPr id="5128" name="Rectangle 5"/>
          <p:cNvSpPr>
            <a:spLocks noChangeArrowheads="1"/>
          </p:cNvSpPr>
          <p:nvPr/>
        </p:nvSpPr>
        <p:spPr bwMode="auto">
          <a:xfrm>
            <a:off x="381000" y="1852613"/>
            <a:ext cx="8077200" cy="172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400" b="1">
                <a:solidFill>
                  <a:schemeClr val="tx1"/>
                </a:solidFill>
                <a:latin typeface="Times New Roman" pitchFamily="18" charset="0"/>
              </a:defRPr>
            </a:lvl1pPr>
            <a:lvl2pPr eaLnBrk="0" hangingPunct="0">
              <a:spcBef>
                <a:spcPct val="20000"/>
              </a:spcBef>
              <a:buChar char="–"/>
              <a:defRPr sz="2000">
                <a:solidFill>
                  <a:schemeClr val="tx1"/>
                </a:solidFill>
                <a:latin typeface="Times New Roman" pitchFamily="18" charset="0"/>
              </a:defRPr>
            </a:lvl2pPr>
            <a:lvl3pPr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spcAft>
                <a:spcPct val="30000"/>
              </a:spcAft>
            </a:pPr>
            <a:r>
              <a:rPr lang="en-US" altLang="en-US" sz="1800" b="0" dirty="0"/>
              <a:t>  Call Meeting to Order </a:t>
            </a:r>
          </a:p>
          <a:p>
            <a:pPr>
              <a:lnSpc>
                <a:spcPct val="80000"/>
              </a:lnSpc>
              <a:spcAft>
                <a:spcPct val="30000"/>
              </a:spcAft>
            </a:pPr>
            <a:r>
              <a:rPr lang="en-US" altLang="en-US" sz="1800" b="0" dirty="0"/>
              <a:t>  Policies and Procedures, Attendance reminder</a:t>
            </a:r>
          </a:p>
          <a:p>
            <a:pPr lvl="1">
              <a:lnSpc>
                <a:spcPct val="80000"/>
              </a:lnSpc>
              <a:spcAft>
                <a:spcPct val="30000"/>
              </a:spcAft>
              <a:buFontTx/>
              <a:buChar char="•"/>
            </a:pPr>
            <a:r>
              <a:rPr lang="en-US" altLang="en-US" sz="1800" dirty="0"/>
              <a:t> **IEEE Patent Policy </a:t>
            </a:r>
            <a:r>
              <a:rPr lang="en-US" altLang="en-US" sz="1800" dirty="0">
                <a:hlinkClick r:id="rId3"/>
              </a:rPr>
              <a:t>http://standards.ieee.org/board/pat/pat-slideset.ppt</a:t>
            </a:r>
            <a:r>
              <a:rPr lang="en-US" altLang="en-US" sz="1800" dirty="0"/>
              <a:t>	</a:t>
            </a:r>
          </a:p>
          <a:p>
            <a:pPr lvl="2">
              <a:lnSpc>
                <a:spcPct val="80000"/>
              </a:lnSpc>
              <a:spcAft>
                <a:spcPct val="30000"/>
              </a:spcAft>
            </a:pPr>
            <a:r>
              <a:rPr lang="en-US" altLang="en-US" dirty="0"/>
              <a:t> Are there any patent claim(s)/patent application claim(s) and/or the holder of patent claim(s)/patent application claim(s) that the participant believes may be essential for the use of that standard? Minute any responses that were given, specifically the patent claim(s)/patent application claim(s) and/or the holder of the patent claim(s)/patent application claim(s) that were identified (if any) and by whom.</a:t>
            </a:r>
            <a:endParaRPr lang="en-US" altLang="en-US" sz="1800" dirty="0"/>
          </a:p>
        </p:txBody>
      </p:sp>
      <p:sp>
        <p:nvSpPr>
          <p:cNvPr id="5129" name="Text Box 6"/>
          <p:cNvSpPr txBox="1">
            <a:spLocks noChangeArrowheads="1"/>
          </p:cNvSpPr>
          <p:nvPr/>
        </p:nvSpPr>
        <p:spPr bwMode="auto">
          <a:xfrm>
            <a:off x="517525" y="5989638"/>
            <a:ext cx="2382838"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 Read slide deck</a:t>
            </a:r>
          </a:p>
          <a:p>
            <a:pPr>
              <a:spcBef>
                <a:spcPct val="0"/>
              </a:spcBef>
              <a:buFontTx/>
              <a:buNone/>
            </a:pPr>
            <a:r>
              <a:rPr lang="en-US" altLang="en-US" sz="1200" b="0"/>
              <a:t>*** Note especially items #7 &amp; #11</a:t>
            </a:r>
          </a:p>
          <a:p>
            <a:pPr>
              <a:spcBef>
                <a:spcPct val="0"/>
              </a:spcBef>
              <a:buFontTx/>
              <a:buNone/>
            </a:pPr>
            <a:endParaRPr lang="en-US" altLang="en-US" sz="1200" b="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7171"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7172"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AC17A76A-C091-475B-95FE-E64D9C972BC7}" type="slidenum">
              <a:rPr lang="en-US" smtClean="0"/>
              <a:pPr>
                <a:defRPr/>
              </a:pPr>
              <a:t>5</a:t>
            </a:fld>
            <a:endParaRPr lang="en-US" smtClean="0"/>
          </a:p>
        </p:txBody>
      </p:sp>
      <p:sp>
        <p:nvSpPr>
          <p:cNvPr id="6149" name="Rectangle 2"/>
          <p:cNvSpPr>
            <a:spLocks noGrp="1" noChangeArrowheads="1"/>
          </p:cNvSpPr>
          <p:nvPr>
            <p:ph type="body" idx="1"/>
          </p:nvPr>
        </p:nvSpPr>
        <p:spPr>
          <a:xfrm>
            <a:off x="457200" y="990600"/>
            <a:ext cx="7772400" cy="5334000"/>
          </a:xfrm>
        </p:spPr>
        <p:txBody>
          <a:bodyPr/>
          <a:lstStyle/>
          <a:p>
            <a:pPr>
              <a:lnSpc>
                <a:spcPct val="80000"/>
              </a:lnSpc>
              <a:defRPr/>
            </a:pPr>
            <a:r>
              <a:rPr lang="en-US" altLang="en-US" dirty="0" smtClean="0"/>
              <a:t>Please review the documents at the following links:</a:t>
            </a:r>
          </a:p>
          <a:p>
            <a:pPr lvl="1">
              <a:lnSpc>
                <a:spcPct val="80000"/>
              </a:lnSpc>
              <a:defRPr/>
            </a:pPr>
            <a:r>
              <a:rPr lang="en-US" altLang="en-US" dirty="0" smtClean="0"/>
              <a:t>IEEE Patent Policy: </a:t>
            </a:r>
            <a:r>
              <a:rPr lang="en-US" altLang="en-US" sz="1600" dirty="0" smtClean="0"/>
              <a:t> </a:t>
            </a:r>
            <a:r>
              <a:rPr lang="en-US" altLang="en-US" sz="1600" dirty="0" smtClean="0">
                <a:hlinkClick r:id="rId3" tooltip="http://standards.ieee.org/board/pat/pat-slideset.ppt"/>
              </a:rPr>
              <a:t>http://standards.ieee.org/board/pat/pat-slideset.ppt</a:t>
            </a:r>
            <a:endParaRPr lang="en-US" altLang="en-US" sz="1600" dirty="0" smtClean="0"/>
          </a:p>
          <a:p>
            <a:pPr lvl="1">
              <a:lnSpc>
                <a:spcPct val="80000"/>
              </a:lnSpc>
              <a:defRPr/>
            </a:pPr>
            <a:r>
              <a:rPr lang="en-US" altLang="en-US" dirty="0" smtClean="0"/>
              <a:t>Patent FAQ: </a:t>
            </a:r>
            <a:r>
              <a:rPr lang="en-US" altLang="en-US" sz="1600" dirty="0" smtClean="0"/>
              <a:t> </a:t>
            </a:r>
            <a:r>
              <a:rPr lang="en-US" altLang="en-US" sz="1600" dirty="0" smtClean="0">
                <a:hlinkClick r:id="rId4" tooltip="http://standards.ieee.org/board/pat/faq.pdf"/>
              </a:rPr>
              <a:t>http://standards.ieee.org/board/pat/faq.pdf</a:t>
            </a:r>
            <a:endParaRPr lang="en-US" altLang="en-US" sz="1600" dirty="0" smtClean="0"/>
          </a:p>
          <a:p>
            <a:pPr lvl="1">
              <a:lnSpc>
                <a:spcPct val="80000"/>
              </a:lnSpc>
              <a:defRPr/>
            </a:pPr>
            <a:r>
              <a:rPr lang="en-US" altLang="en-US" dirty="0" smtClean="0"/>
              <a:t>Letter of Assurance Form:</a:t>
            </a:r>
            <a:r>
              <a:rPr lang="en-US" altLang="en-US" sz="1600" dirty="0" smtClean="0"/>
              <a:t> </a:t>
            </a:r>
            <a:r>
              <a:rPr lang="en-US" altLang="en-US" sz="1600" dirty="0" smtClean="0">
                <a:hlinkClick r:id="rId5" tooltip="http://standards.ieee.org/board/pat/loa.pdf"/>
              </a:rPr>
              <a:t>http://standards.ieee.org/board/pat/loa.pdf</a:t>
            </a:r>
            <a:endParaRPr lang="en-US" altLang="en-US" sz="1600" dirty="0" smtClean="0"/>
          </a:p>
          <a:p>
            <a:pPr lvl="1">
              <a:lnSpc>
                <a:spcPct val="80000"/>
              </a:lnSpc>
              <a:defRPr/>
            </a:pPr>
            <a:r>
              <a:rPr lang="en-US" altLang="en-US" dirty="0" smtClean="0"/>
              <a:t>Affiliation FAQ: </a:t>
            </a:r>
            <a:r>
              <a:rPr lang="en-US" altLang="en-US" sz="1600" dirty="0" smtClean="0">
                <a:hlinkClick r:id="rId6" tooltip="http://standards.ieee.org/faqs/affiliationFAQ.html"/>
              </a:rPr>
              <a:t>http://standards.ieee.org/faqs/affiliationFAQ.html</a:t>
            </a:r>
            <a:endParaRPr lang="en-US" altLang="en-US" sz="1600" dirty="0" smtClean="0"/>
          </a:p>
          <a:p>
            <a:pPr lvl="1">
              <a:lnSpc>
                <a:spcPct val="80000"/>
              </a:lnSpc>
              <a:defRPr/>
            </a:pPr>
            <a:r>
              <a:rPr lang="en-US" altLang="en-US" dirty="0" smtClean="0"/>
              <a:t>Anti-Trust FAQ: </a:t>
            </a:r>
            <a:r>
              <a:rPr lang="en-US" altLang="en-US" sz="1600" dirty="0" smtClean="0">
                <a:hlinkClick r:id="rId7" tooltip="http://standards.ieee.org/resources/antitrust-guidelines.pdf"/>
              </a:rPr>
              <a:t>http://standards.ieee.org/resources/antitrust-guidelines.pdf</a:t>
            </a:r>
            <a:endParaRPr lang="en-US" altLang="en-US" sz="1600" dirty="0" smtClean="0"/>
          </a:p>
          <a:p>
            <a:pPr lvl="1">
              <a:lnSpc>
                <a:spcPct val="80000"/>
              </a:lnSpc>
              <a:defRPr/>
            </a:pPr>
            <a:r>
              <a:rPr lang="en-US" altLang="en-US" dirty="0" smtClean="0"/>
              <a:t>Ethics:</a:t>
            </a:r>
            <a:r>
              <a:rPr lang="en-US" altLang="en-US" sz="1600" dirty="0" smtClean="0"/>
              <a:t> </a:t>
            </a:r>
            <a:r>
              <a:rPr lang="en-US" altLang="en-US" sz="1600" dirty="0" smtClean="0">
                <a:hlinkClick r:id="rId8" tooltip="http://www.ieee.org/portal/cms_docs/about/CoE_poster.pdf"/>
              </a:rPr>
              <a:t>http://www.ieee.org/portal/cms_docs/about/CoE_poster.pdf</a:t>
            </a:r>
            <a:endParaRPr lang="en-US" altLang="en-US" sz="1600" dirty="0" smtClean="0"/>
          </a:p>
          <a:p>
            <a:pPr lvl="1">
              <a:lnSpc>
                <a:spcPct val="80000"/>
              </a:lnSpc>
              <a:defRPr/>
            </a:pPr>
            <a:r>
              <a:rPr lang="en-US" altLang="en-US" dirty="0" smtClean="0"/>
              <a:t>802 LMSC P&amp;P: </a:t>
            </a:r>
            <a:r>
              <a:rPr lang="en-US" altLang="en-US" sz="1600" dirty="0" smtClean="0">
                <a:hlinkClick r:id="rId9"/>
              </a:rPr>
              <a:t>http://standards.ieee.org/board/aud/LMSC.pdf</a:t>
            </a:r>
            <a:r>
              <a:rPr lang="en-US" altLang="en-US" sz="1600" dirty="0" smtClean="0"/>
              <a:t>   </a:t>
            </a:r>
          </a:p>
          <a:p>
            <a:pPr lvl="1">
              <a:lnSpc>
                <a:spcPct val="80000"/>
              </a:lnSpc>
              <a:defRPr/>
            </a:pPr>
            <a:r>
              <a:rPr lang="en-US" altLang="en-US" dirty="0" smtClean="0"/>
              <a:t>802 LMSC OM: </a:t>
            </a:r>
            <a:r>
              <a:rPr lang="en-US" altLang="en-US" sz="1600" dirty="0">
                <a:hlinkClick r:id="rId10"/>
              </a:rPr>
              <a:t>http://</a:t>
            </a:r>
            <a:r>
              <a:rPr lang="en-US" altLang="en-US" sz="1600" dirty="0" smtClean="0">
                <a:hlinkClick r:id="rId10"/>
              </a:rPr>
              <a:t>www.ieee802.org/PNP/approved/IEEE_802_OM_v16.pdf</a:t>
            </a:r>
            <a:r>
              <a:rPr lang="en-US" altLang="en-US" sz="1600" dirty="0" smtClean="0"/>
              <a:t> </a:t>
            </a:r>
          </a:p>
          <a:p>
            <a:pPr lvl="1">
              <a:lnSpc>
                <a:spcPct val="80000"/>
              </a:lnSpc>
              <a:defRPr/>
            </a:pPr>
            <a:r>
              <a:rPr lang="en-US" altLang="en-US" dirty="0" smtClean="0"/>
              <a:t>802 WG P&amp;P: </a:t>
            </a:r>
            <a:r>
              <a:rPr lang="en-US" altLang="en-US" sz="1600" dirty="0">
                <a:hlinkClick r:id="rId11"/>
              </a:rPr>
              <a:t>http://</a:t>
            </a:r>
            <a:r>
              <a:rPr lang="en-US" altLang="en-US" sz="1600" dirty="0" smtClean="0">
                <a:hlinkClick r:id="rId11"/>
              </a:rPr>
              <a:t>www.ieee802.org/PNP/approved/IEEE_802_WG_PandP_v16.pdf</a:t>
            </a:r>
            <a:r>
              <a:rPr lang="en-US" altLang="en-US" sz="1600" dirty="0" smtClean="0"/>
              <a:t> </a:t>
            </a:r>
          </a:p>
          <a:p>
            <a:pPr lvl="1">
              <a:lnSpc>
                <a:spcPct val="80000"/>
              </a:lnSpc>
              <a:defRPr/>
            </a:pPr>
            <a:r>
              <a:rPr lang="en-US" altLang="en-US" dirty="0" smtClean="0"/>
              <a:t>IEEE 802.11 WG OM: </a:t>
            </a:r>
            <a:r>
              <a:rPr lang="en-US" altLang="en-US" sz="1600" dirty="0">
                <a:hlinkClick r:id="rId12"/>
              </a:rPr>
              <a:t>https://</a:t>
            </a:r>
            <a:r>
              <a:rPr lang="en-US" altLang="en-US" sz="1600" dirty="0" smtClean="0">
                <a:hlinkClick r:id="rId12"/>
              </a:rPr>
              <a:t>mentor.ieee.org/802.11/dcn/14/11-14-0629-10-0000-802-11-operations-manual.docx</a:t>
            </a:r>
            <a:r>
              <a:rPr lang="en-US" altLang="en-US" sz="1600" dirty="0" smtClean="0"/>
              <a:t> </a:t>
            </a:r>
          </a:p>
          <a:p>
            <a:pPr lvl="1">
              <a:lnSpc>
                <a:spcPct val="80000"/>
              </a:lnSpc>
              <a:defRPr/>
            </a:pPr>
            <a:endParaRPr lang="en-US" altLang="en-US" sz="1600" dirty="0"/>
          </a:p>
          <a:p>
            <a:pPr lvl="1">
              <a:lnSpc>
                <a:spcPct val="80000"/>
              </a:lnSpc>
              <a:defRPr/>
            </a:pPr>
            <a:endParaRPr lang="en-US" altLang="en-US" sz="1600" dirty="0" smtClean="0"/>
          </a:p>
          <a:p>
            <a:pPr marL="457200" lvl="1" indent="0">
              <a:lnSpc>
                <a:spcPct val="80000"/>
              </a:lnSpc>
              <a:buFontTx/>
              <a:buNone/>
              <a:defRPr/>
            </a:pPr>
            <a:r>
              <a:rPr lang="en-US" altLang="en-US" sz="1600" dirty="0" smtClean="0"/>
              <a:t>From IEEE 802 Procedural document website: </a:t>
            </a:r>
            <a:r>
              <a:rPr lang="en-US" altLang="en-US" sz="1600" dirty="0" smtClean="0">
                <a:hlinkClick r:id="rId13"/>
              </a:rPr>
              <a:t>http</a:t>
            </a:r>
            <a:r>
              <a:rPr lang="en-US" altLang="en-US" sz="1600" dirty="0">
                <a:hlinkClick r:id="rId13"/>
              </a:rPr>
              <a:t>://</a:t>
            </a:r>
            <a:r>
              <a:rPr lang="en-US" altLang="en-US" sz="1600" dirty="0" smtClean="0">
                <a:hlinkClick r:id="rId13"/>
              </a:rPr>
              <a:t>www.ieee802.org/devdocs.shtml</a:t>
            </a:r>
            <a:r>
              <a:rPr lang="en-US" altLang="en-US" sz="1600"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8195"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8196"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8E561B01-4F0C-4DBD-8C25-C78BA8CFE8DF}" type="slidenum">
              <a:rPr lang="en-US" smtClean="0"/>
              <a:pPr>
                <a:defRPr/>
              </a:pPr>
              <a:t>6</a:t>
            </a:fld>
            <a:endParaRPr lang="en-US" smtClean="0"/>
          </a:p>
        </p:txBody>
      </p:sp>
      <p:sp>
        <p:nvSpPr>
          <p:cNvPr id="7174" name="Rectangle 2"/>
          <p:cNvSpPr>
            <a:spLocks noGrp="1" noChangeArrowheads="1"/>
          </p:cNvSpPr>
          <p:nvPr>
            <p:ph type="title" idx="4294967295"/>
          </p:nvPr>
        </p:nvSpPr>
        <p:spPr/>
        <p:txBody>
          <a:bodyPr/>
          <a:lstStyle/>
          <a:p>
            <a:r>
              <a:rPr lang="en-US" altLang="en-US" smtClean="0"/>
              <a:t>Logistics</a:t>
            </a:r>
            <a:br>
              <a:rPr lang="en-US" altLang="en-US" smtClean="0"/>
            </a:br>
            <a:endParaRPr lang="en-US" altLang="en-US" sz="1800" smtClean="0"/>
          </a:p>
        </p:txBody>
      </p:sp>
      <p:sp>
        <p:nvSpPr>
          <p:cNvPr id="7175" name="Rectangle 3"/>
          <p:cNvSpPr>
            <a:spLocks noGrp="1" noChangeArrowheads="1"/>
          </p:cNvSpPr>
          <p:nvPr>
            <p:ph type="body" idx="4294967295"/>
          </p:nvPr>
        </p:nvSpPr>
        <p:spPr/>
        <p:txBody>
          <a:bodyPr/>
          <a:lstStyle/>
          <a:p>
            <a:pPr algn="just"/>
            <a:r>
              <a:rPr lang="en-US" altLang="en-US" dirty="0" smtClean="0"/>
              <a:t>Attendance recording procedures</a:t>
            </a:r>
          </a:p>
          <a:p>
            <a:pPr lvl="1"/>
            <a:r>
              <a:rPr lang="en-US" altLang="en-US" dirty="0" smtClean="0">
                <a:hlinkClick r:id="rId3"/>
              </a:rPr>
              <a:t>https://imat.ieee.org</a:t>
            </a:r>
            <a:r>
              <a:rPr lang="en-US" altLang="en-US" dirty="0" smtClean="0"/>
              <a:t> </a:t>
            </a:r>
            <a:endParaRPr lang="en-US" altLang="en-US" sz="1800" dirty="0" smtClean="0"/>
          </a:p>
          <a:p>
            <a:pPr lvl="1"/>
            <a:r>
              <a:rPr lang="en-US" altLang="en-US" dirty="0" smtClean="0"/>
              <a:t>Must register before logging attendance</a:t>
            </a:r>
          </a:p>
          <a:p>
            <a:pPr lvl="1"/>
            <a:r>
              <a:rPr lang="en-US" altLang="en-US" dirty="0" smtClean="0"/>
              <a:t>Must log attendance during each 2 hour session</a:t>
            </a:r>
          </a:p>
          <a:p>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a:t>
            </a:r>
            <a:r>
              <a:rPr lang="en-US" altLang="en-US" dirty="0" err="1" smtClean="0"/>
              <a:t>TGm</a:t>
            </a:r>
            <a:r>
              <a:rPr lang="en-US" altLang="en-US" dirty="0" smtClean="0"/>
              <a:t>” for documents relating to the Revision PAR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7</a:t>
            </a:fld>
            <a:endParaRPr lang="en-US" smtClean="0"/>
          </a:p>
        </p:txBody>
      </p:sp>
      <p:sp>
        <p:nvSpPr>
          <p:cNvPr id="8198" name="Rectangle 2"/>
          <p:cNvSpPr>
            <a:spLocks noGrp="1" noChangeArrowheads="1"/>
          </p:cNvSpPr>
          <p:nvPr>
            <p:ph type="title" idx="4294967295"/>
          </p:nvPr>
        </p:nvSpPr>
        <p:spPr/>
        <p:txBody>
          <a:bodyPr/>
          <a:lstStyle/>
          <a:p>
            <a:r>
              <a:rPr lang="en-US" altLang="en-US" smtClean="0"/>
              <a:t>Monday PM1 (continued)</a:t>
            </a:r>
            <a:br>
              <a:rPr lang="en-US" altLang="en-US" smtClean="0"/>
            </a:br>
            <a:endParaRPr lang="en-US" altLang="en-US" sz="1800" smtClean="0"/>
          </a:p>
        </p:txBody>
      </p:sp>
      <p:sp>
        <p:nvSpPr>
          <p:cNvPr id="8199" name="Rectangle 3"/>
          <p:cNvSpPr>
            <a:spLocks noGrp="1" noChangeArrowheads="1"/>
          </p:cNvSpPr>
          <p:nvPr>
            <p:ph type="body" idx="4294967295"/>
          </p:nvPr>
        </p:nvSpPr>
        <p:spPr>
          <a:xfrm>
            <a:off x="685800" y="1524000"/>
            <a:ext cx="7772400" cy="48006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meeting minutes</a:t>
            </a:r>
          </a:p>
          <a:p>
            <a:pPr lvl="1">
              <a:lnSpc>
                <a:spcPct val="90000"/>
              </a:lnSpc>
            </a:pPr>
            <a:r>
              <a:rPr lang="en-US" altLang="en-US" dirty="0">
                <a:hlinkClick r:id="rId3"/>
              </a:rPr>
              <a:t>https://</a:t>
            </a:r>
            <a:r>
              <a:rPr lang="en-US" altLang="en-US" dirty="0" smtClean="0">
                <a:hlinkClick r:id="rId3"/>
              </a:rPr>
              <a:t>mentor.ieee.org/802.11/dcn/15/11-15-0523-00-000m-revmc-minutes-for-may-vancouver.docx</a:t>
            </a:r>
            <a:r>
              <a:rPr lang="en-US" altLang="en-US" dirty="0" smtClean="0"/>
              <a:t> </a:t>
            </a:r>
          </a:p>
          <a:p>
            <a:pPr lvl="1">
              <a:lnSpc>
                <a:spcPct val="90000"/>
              </a:lnSpc>
            </a:pPr>
            <a:r>
              <a:rPr lang="en-US" altLang="en-US" dirty="0" smtClean="0">
                <a:hlinkClick r:id="rId4"/>
              </a:rPr>
              <a:t>https</a:t>
            </a:r>
            <a:r>
              <a:rPr lang="en-US" altLang="en-US" dirty="0">
                <a:hlinkClick r:id="rId4"/>
              </a:rPr>
              <a:t>://</a:t>
            </a:r>
            <a:r>
              <a:rPr lang="en-US" altLang="en-US" dirty="0" smtClean="0">
                <a:hlinkClick r:id="rId4"/>
              </a:rPr>
              <a:t>mentor.ieee.org/802.11/dcn/15/11-15-0771-00-000m-revmc-brc-telecon-minutes-june-26.docx</a:t>
            </a:r>
            <a:endParaRPr lang="en-US" altLang="en-US" dirty="0" smtClean="0"/>
          </a:p>
          <a:p>
            <a:pPr lvl="1">
              <a:lnSpc>
                <a:spcPct val="90000"/>
              </a:lnSpc>
            </a:pPr>
            <a:r>
              <a:rPr lang="en-US" altLang="en-US" dirty="0">
                <a:hlinkClick r:id="rId5"/>
              </a:rPr>
              <a:t>https://</a:t>
            </a:r>
            <a:r>
              <a:rPr lang="en-US" altLang="en-US" dirty="0" smtClean="0">
                <a:hlinkClick r:id="rId5"/>
              </a:rPr>
              <a:t>mentor.ieee.org/802.11/dcn/15/11-15-0739-02-000m-revmc-brc-telecon-minutes-may-june.docx</a:t>
            </a:r>
            <a:r>
              <a:rPr lang="en-US" altLang="en-US" dirty="0" smtClean="0"/>
              <a:t> </a:t>
            </a:r>
          </a:p>
          <a:p>
            <a:pPr lvl="1">
              <a:lnSpc>
                <a:spcPct val="90000"/>
              </a:lnSpc>
            </a:pPr>
            <a:r>
              <a:rPr lang="en-US" altLang="en-US" dirty="0">
                <a:hlinkClick r:id="rId6"/>
              </a:rPr>
              <a:t>https://</a:t>
            </a:r>
            <a:r>
              <a:rPr lang="en-US" altLang="en-US" dirty="0" smtClean="0">
                <a:hlinkClick r:id="rId6"/>
              </a:rPr>
              <a:t>mentor.ieee.org/802.11/dcn/15/11-15-0742-01-000m-revmc-brc-minutes-for-june-portland.docx</a:t>
            </a:r>
            <a:endParaRPr lang="en-US" altLang="en-US" dirty="0" smtClean="0"/>
          </a:p>
          <a:p>
            <a:pPr>
              <a:lnSpc>
                <a:spcPct val="90000"/>
              </a:lnSpc>
            </a:pPr>
            <a:r>
              <a:rPr lang="en-US" altLang="en-US" dirty="0" smtClean="0"/>
              <a:t> Editor Report (Adrian Stephens)</a:t>
            </a:r>
          </a:p>
          <a:p>
            <a:pPr lvl="1">
              <a:lnSpc>
                <a:spcPct val="90000"/>
              </a:lnSpc>
            </a:pPr>
            <a:r>
              <a:rPr lang="en-US" altLang="en-US" dirty="0"/>
              <a:t>Editor report: </a:t>
            </a:r>
            <a:r>
              <a:rPr lang="en-US" altLang="en-US" dirty="0">
                <a:hlinkClick r:id="rId7"/>
              </a:rPr>
              <a:t>https://</a:t>
            </a:r>
            <a:r>
              <a:rPr lang="en-US" altLang="en-US" dirty="0" smtClean="0">
                <a:hlinkClick r:id="rId7"/>
              </a:rPr>
              <a:t>mentor.ieee.org/802.11/dcn/13/11-13-0095-23-000m-editor-reports.pptx</a:t>
            </a:r>
            <a:r>
              <a:rPr lang="en-US" altLang="en-US" dirty="0" smtClean="0"/>
              <a:t> </a:t>
            </a:r>
            <a:endParaRPr lang="en-US"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8</a:t>
            </a:fld>
            <a:endParaRPr lang="en-US" smtClean="0"/>
          </a:p>
        </p:txBody>
      </p:sp>
      <p:sp>
        <p:nvSpPr>
          <p:cNvPr id="8198" name="Rectangle 2"/>
          <p:cNvSpPr>
            <a:spLocks noGrp="1" noChangeArrowheads="1"/>
          </p:cNvSpPr>
          <p:nvPr>
            <p:ph type="title" idx="4294967295"/>
          </p:nvPr>
        </p:nvSpPr>
        <p:spPr/>
        <p:txBody>
          <a:bodyPr/>
          <a:lstStyle/>
          <a:p>
            <a:r>
              <a:rPr lang="en-US" altLang="en-US" smtClean="0"/>
              <a:t>Monday PM1 (continued)</a:t>
            </a:r>
            <a:br>
              <a:rPr lang="en-US" altLang="en-US" smtClean="0"/>
            </a:br>
            <a:endParaRPr lang="en-US" altLang="en-US" sz="180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9</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9</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447800"/>
            <a:ext cx="7772400" cy="4876800"/>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p>
          <a:p>
            <a:pPr>
              <a:lnSpc>
                <a:spcPct val="80000"/>
              </a:lnSpc>
            </a:pPr>
            <a:r>
              <a:rPr lang="en-US" altLang="en-US" sz="2000" dirty="0" smtClean="0">
                <a:solidFill>
                  <a:srgbClr val="006600"/>
                </a:solidFill>
              </a:rPr>
              <a:t>EC conditional </a:t>
            </a:r>
            <a:r>
              <a:rPr lang="en-US" altLang="en-US" sz="2000" dirty="0">
                <a:solidFill>
                  <a:srgbClr val="006600"/>
                </a:solidFill>
              </a:rPr>
              <a:t>SB approval March </a:t>
            </a:r>
            <a:r>
              <a:rPr lang="en-US" altLang="en-US" sz="2000" dirty="0" smtClean="0">
                <a:solidFill>
                  <a:srgbClr val="006600"/>
                </a:solidFill>
              </a:rPr>
              <a:t>2015</a:t>
            </a:r>
          </a:p>
          <a:p>
            <a:pPr>
              <a:lnSpc>
                <a:spcPct val="80000"/>
              </a:lnSpc>
            </a:pPr>
            <a:r>
              <a:rPr lang="en-US" altLang="en-US" sz="2000" dirty="0" smtClean="0">
                <a:solidFill>
                  <a:schemeClr val="accent2"/>
                </a:solidFill>
              </a:rPr>
              <a:t>August 19-21 Cambridge UK meeting planned 2015; </a:t>
            </a:r>
          </a:p>
          <a:p>
            <a:pPr>
              <a:lnSpc>
                <a:spcPct val="80000"/>
              </a:lnSpc>
            </a:pPr>
            <a:r>
              <a:rPr lang="en-US" altLang="en-US" sz="2000" dirty="0" smtClean="0">
                <a:solidFill>
                  <a:schemeClr val="accent2"/>
                </a:solidFill>
              </a:rPr>
              <a:t>Targeting September 2015 SB recirculation</a:t>
            </a:r>
            <a:endParaRPr lang="en-US" altLang="en-US" sz="2000" dirty="0">
              <a:solidFill>
                <a:schemeClr val="accent2"/>
              </a:solidFill>
            </a:endParaRPr>
          </a:p>
          <a:p>
            <a:pPr>
              <a:lnSpc>
                <a:spcPct val="80000"/>
              </a:lnSpc>
            </a:pPr>
            <a:r>
              <a:rPr lang="en-US" altLang="en-US" sz="2000" dirty="0" smtClean="0"/>
              <a:t>Nov 2015/</a:t>
            </a:r>
            <a:r>
              <a:rPr lang="en-US" altLang="en-US" sz="2000" dirty="0" smtClean="0">
                <a:solidFill>
                  <a:schemeClr val="accent6"/>
                </a:solidFill>
              </a:rPr>
              <a:t>Jan</a:t>
            </a:r>
            <a:r>
              <a:rPr lang="en-US" altLang="en-US" sz="2000" dirty="0" smtClean="0"/>
              <a:t> </a:t>
            </a:r>
            <a:r>
              <a:rPr lang="en-US" altLang="en-US" sz="2000" dirty="0"/>
              <a:t>2016 – WG/EC Final Approval</a:t>
            </a:r>
          </a:p>
          <a:p>
            <a:pPr>
              <a:lnSpc>
                <a:spcPct val="80000"/>
              </a:lnSpc>
            </a:pPr>
            <a:r>
              <a:rPr lang="en-US" altLang="en-US" sz="2000" dirty="0"/>
              <a:t>March 2016 – </a:t>
            </a:r>
            <a:r>
              <a:rPr lang="en-US" altLang="en-US" sz="2000" dirty="0" err="1"/>
              <a:t>RevCom</a:t>
            </a:r>
            <a:r>
              <a:rPr lang="en-US" altLang="en-US" sz="2000" dirty="0"/>
              <a:t>/SASB </a:t>
            </a:r>
            <a:r>
              <a:rPr lang="en-US" altLang="en-US" sz="2000" dirty="0" smtClean="0"/>
              <a:t>Approval – </a:t>
            </a:r>
            <a:r>
              <a:rPr lang="en-US" altLang="en-US" sz="2000" dirty="0">
                <a:solidFill>
                  <a:schemeClr val="accent2"/>
                </a:solidFill>
              </a:rPr>
              <a:t>move to June?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408513</TotalTime>
  <Words>1541</Words>
  <Application>Microsoft Office PowerPoint</Application>
  <PresentationFormat>On-screen Show (4:3)</PresentationFormat>
  <Paragraphs>328</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IEEE 802.11 TGmc July 2015 Agenda</vt:lpstr>
      <vt:lpstr>Abstract</vt:lpstr>
      <vt:lpstr>TGmc Agenda</vt:lpstr>
      <vt:lpstr>TGmc – Monday PM1 </vt:lpstr>
      <vt:lpstr>PowerPoint Presentation</vt:lpstr>
      <vt:lpstr>Logistics </vt:lpstr>
      <vt:lpstr>Monday PM1 (continued) </vt:lpstr>
      <vt:lpstr>Monday PM1 (continued) </vt:lpstr>
      <vt:lpstr>TGmc Plan of Record - modified</vt:lpstr>
      <vt:lpstr>Straw poll </vt:lpstr>
      <vt:lpstr>Motion 138 – Telecon and Editorials </vt:lpstr>
      <vt:lpstr>Motion to amend 138 – Telecon and Editorials </vt:lpstr>
      <vt:lpstr>Motion 139 CID 5959 </vt:lpstr>
      <vt:lpstr>Motion (Thursday) </vt:lpstr>
      <vt:lpstr>Motion – SAE corrections </vt:lpstr>
      <vt:lpstr>Motion CID 5011 </vt:lpstr>
      <vt:lpstr>Motion CID 5960 </vt:lpstr>
      <vt:lpstr>Motion  - Authorize TGmc BRC meeting</vt:lpstr>
      <vt:lpstr>July - September Meeting Planning</vt:lpstr>
      <vt:lpstr>References</vt:lpstr>
    </vt:vector>
  </TitlesOfParts>
  <Company>Aruba Networks, a subsidiary of 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2196</cp:revision>
  <cp:lastPrinted>1998-02-10T13:28:06Z</cp:lastPrinted>
  <dcterms:created xsi:type="dcterms:W3CDTF">2005-01-04T21:26:55Z</dcterms:created>
  <dcterms:modified xsi:type="dcterms:W3CDTF">2015-07-16T04:04:51Z</dcterms:modified>
</cp:coreProperties>
</file>