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05" r:id="rId2"/>
    <p:sldId id="320" r:id="rId3"/>
    <p:sldId id="322" r:id="rId4"/>
    <p:sldId id="323" r:id="rId5"/>
    <p:sldId id="324" r:id="rId6"/>
    <p:sldId id="325" r:id="rId7"/>
    <p:sldId id="326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8" r:id="rId16"/>
    <p:sldId id="327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46" autoAdjust="0"/>
    <p:restoredTop sz="94660"/>
  </p:normalViewPr>
  <p:slideViewPr>
    <p:cSldViewPr>
      <p:cViewPr varScale="1">
        <p:scale>
          <a:sx n="73" d="100"/>
          <a:sy n="73" d="100"/>
        </p:scale>
        <p:origin x="-1518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-58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CE168710-1D99-4EA8-9FBE-603C4E7FB3E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A49BB009-85A1-4895-8888-06444DFED2A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49BB009-85A1-4895-8888-06444DFED2A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7506" y="6475413"/>
            <a:ext cx="19064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0780" y="6475413"/>
            <a:ext cx="1653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TW" dirty="0" smtClean="0"/>
              <a:t>Jianhan, et. al. (</a:t>
            </a:r>
            <a:r>
              <a:rPr lang="en-US" altLang="zh-TW" dirty="0" err="1" smtClean="0"/>
              <a:t>MediaTek</a:t>
            </a:r>
            <a:r>
              <a:rPr lang="en-US" altLang="zh-TW" dirty="0" smtClean="0"/>
              <a:t>)</a:t>
            </a:r>
            <a:endParaRPr lang="en-US" altLang="zh-TW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F5B3A705-06FC-4960-A158-0452127666C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6078" y="332656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802.11-15/0705r1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Control PHY Design for 40-50GHz Millimeter Wave Communication Systems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altLang="zh-TW" dirty="0" smtClean="0">
                <a:solidFill>
                  <a:srgbClr val="000000"/>
                </a:solidFill>
              </a:rPr>
              <a:t>Authors:</a:t>
            </a:r>
          </a:p>
          <a:p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Jianhan Liu,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8195" name="Object 9"/>
          <p:cNvGraphicFramePr>
            <a:graphicFrameLocks/>
          </p:cNvGraphicFramePr>
          <p:nvPr/>
        </p:nvGraphicFramePr>
        <p:xfrm>
          <a:off x="612775" y="2347913"/>
          <a:ext cx="8220075" cy="4135437"/>
        </p:xfrm>
        <a:graphic>
          <a:graphicData uri="http://schemas.openxmlformats.org/presentationml/2006/ole">
            <p:oleObj spid="_x0000_s8195" name="Document" r:id="rId3" imgW="8731958" imgH="440099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BLER in Exp 10ns Channels</a:t>
            </a:r>
          </a:p>
        </p:txBody>
      </p:sp>
      <p:pic>
        <p:nvPicPr>
          <p:cNvPr id="5" name="Picture 4" descr="awgn_sf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3" y="1484784"/>
            <a:ext cx="7884366" cy="3766372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588224" y="3933056"/>
          <a:ext cx="232792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14638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(dB) @10</a:t>
                      </a:r>
                      <a:r>
                        <a:rPr lang="en-US" baseline="30000" dirty="0" smtClean="0"/>
                        <a:t>-1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0" dirty="0" smtClean="0"/>
                        <a:t> PER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-3.2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7544" y="2852936"/>
            <a:ext cx="57606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PER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10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7506" y="6475413"/>
            <a:ext cx="19064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BLER in Exp 20ns Channels</a:t>
            </a:r>
          </a:p>
        </p:txBody>
      </p:sp>
      <p:pic>
        <p:nvPicPr>
          <p:cNvPr id="5" name="Picture 4" descr="awgn_sf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3" y="1484784"/>
            <a:ext cx="7884366" cy="3766372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660232" y="3933056"/>
          <a:ext cx="232792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15358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(dB) @10</a:t>
                      </a:r>
                      <a:r>
                        <a:rPr lang="en-US" baseline="30000" dirty="0" smtClean="0"/>
                        <a:t>-1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0" dirty="0" smtClean="0"/>
                        <a:t> PER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-8.1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-3.1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7544" y="2852936"/>
            <a:ext cx="57606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PER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11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7506" y="6475413"/>
            <a:ext cx="19064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SNR @ 10</a:t>
            </a:r>
            <a:r>
              <a:rPr lang="en-US" baseline="30000" dirty="0" smtClean="0"/>
              <a:t>-1</a:t>
            </a:r>
            <a:r>
              <a:rPr lang="en-US" dirty="0" smtClean="0"/>
              <a:t> PER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03648" y="2636912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AWGN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 4ns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 10 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 20ns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-11.2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-8.1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-8.2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-6.7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-3.1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12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7506" y="6475413"/>
            <a:ext cx="19064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Link Budget analysis shows that a control PHY that works in low SNR regime is required.</a:t>
            </a:r>
          </a:p>
          <a:p>
            <a:r>
              <a:rPr lang="en-US" dirty="0" smtClean="0"/>
              <a:t>We propose a control PHY design with low implementation cost and good PER performance.</a:t>
            </a:r>
          </a:p>
          <a:p>
            <a:endParaRPr lang="en-US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7506" y="6475413"/>
            <a:ext cx="19064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[1] WPAN-PG4-T-14-036-00 Mediatek Introduction to Beamforming Protocols for 40-50GHz</a:t>
            </a:r>
          </a:p>
          <a:p>
            <a:r>
              <a:rPr lang="en-US" sz="2000" smtClean="0"/>
              <a:t>[2] Complete-specification-proposal-IEEE-802.11aj(45GHz)_v0.1.1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7506" y="6475413"/>
            <a:ext cx="19064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et. al. (MediaTek)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Link Budget for NLOS case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pPr eaLnBrk="0" hangingPunct="0">
              <a:defRPr/>
            </a:pPr>
            <a:r>
              <a:rPr lang="en-US" altLang="zh-TW" sz="3200" dirty="0" smtClean="0"/>
              <a:t>Extra gain needed</a:t>
            </a:r>
          </a:p>
          <a:p>
            <a:pPr marL="800100" lvl="1" indent="-342900" eaLnBrk="0" hangingPunct="0">
              <a:buFontTx/>
              <a:buChar char="•"/>
              <a:defRPr/>
            </a:pPr>
            <a:r>
              <a:rPr lang="en-US" altLang="zh-TW" dirty="0" smtClean="0"/>
              <a:t>SNR requirement is </a:t>
            </a:r>
            <a:r>
              <a:rPr lang="en-US" altLang="zh-TW" b="1" dirty="0" smtClean="0"/>
              <a:t>1.0 dB for BPSK, ½ rate code</a:t>
            </a:r>
          </a:p>
          <a:p>
            <a:pPr marL="800100" lvl="1" indent="-342900" eaLnBrk="0" hangingPunct="0">
              <a:buFontTx/>
              <a:buChar char="•"/>
              <a:defRPr/>
            </a:pPr>
            <a:r>
              <a:rPr lang="en-US" altLang="zh-TW" dirty="0" smtClean="0"/>
              <a:t>Extra Gain Needed: 20*log10(d)-(</a:t>
            </a:r>
            <a:r>
              <a:rPr lang="en-US" altLang="zh-TW" dirty="0" err="1" smtClean="0"/>
              <a:t>Rx_SNR-required_SNR</a:t>
            </a:r>
            <a:r>
              <a:rPr lang="en-US" altLang="zh-TW" dirty="0" smtClean="0"/>
              <a:t>)=16dB</a:t>
            </a:r>
          </a:p>
          <a:p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et. al. (MediaTek)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187624" y="3212976"/>
          <a:ext cx="6480175" cy="3238500"/>
        </p:xfrm>
        <a:graphic>
          <a:graphicData uri="http://schemas.openxmlformats.org/drawingml/2006/table">
            <a:tbl>
              <a:tblPr/>
              <a:tblGrid>
                <a:gridCol w="4243387"/>
                <a:gridCol w="1117600"/>
                <a:gridCol w="1119188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Tx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 power (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dBm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)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10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Tx Antenna Gain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Center Frequency (GHz)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45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Propogation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 Loss at 1m (dB)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65.56425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Shawdowing+link margin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10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RX antenna Gain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Receiver Signal Strength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-65.5643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Rx Noise Figure (dB)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10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Immeplentaion loss (dB)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2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BW (GHz)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Noise Floor 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-84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RX SNR (dB)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6.43575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SNR BPSK, LDPC 1/2 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1.0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Distance (m)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1.573213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extra gain needed for 10m NLOS (dB)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16.06425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Link budget analysis shows that </a:t>
            </a:r>
            <a:r>
              <a:rPr lang="en-US" altLang="zh-TW" dirty="0" err="1" smtClean="0"/>
              <a:t>beamforming</a:t>
            </a:r>
            <a:r>
              <a:rPr lang="en-US" altLang="zh-TW" dirty="0" smtClean="0"/>
              <a:t> is needed to support 10m </a:t>
            </a:r>
            <a:r>
              <a:rPr lang="en-US" altLang="zh-TW" dirty="0" smtClean="0"/>
              <a:t>NLOS[1]</a:t>
            </a:r>
            <a:endParaRPr lang="en-US" altLang="zh-TW" dirty="0" smtClean="0"/>
          </a:p>
          <a:p>
            <a:r>
              <a:rPr lang="en-US" altLang="zh-TW" dirty="0" smtClean="0"/>
              <a:t>Discovery and </a:t>
            </a:r>
            <a:r>
              <a:rPr lang="en-US" altLang="zh-TW" dirty="0" err="1" smtClean="0"/>
              <a:t>beamforming</a:t>
            </a:r>
            <a:r>
              <a:rPr lang="en-US" altLang="zh-TW" dirty="0" smtClean="0"/>
              <a:t> training needs control PHY that works in low SNR </a:t>
            </a:r>
            <a:r>
              <a:rPr lang="en-US" altLang="zh-TW" dirty="0" smtClean="0"/>
              <a:t>environments</a:t>
            </a:r>
            <a:endParaRPr lang="en-US" altLang="zh-TW" dirty="0" smtClean="0"/>
          </a:p>
          <a:p>
            <a:r>
              <a:rPr lang="en-US" altLang="zh-TW" dirty="0" smtClean="0"/>
              <a:t>This proposal designs a Control PHY with low implementation complexity and good performance</a:t>
            </a:r>
          </a:p>
          <a:p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et. al. (MediaTek)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Design Requirements on Control PHY[1]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sz="2800" dirty="0" smtClean="0"/>
              <a:t>One side </a:t>
            </a:r>
            <a:r>
              <a:rPr lang="en-US" altLang="zh-TW" sz="2800" dirty="0" err="1" smtClean="0"/>
              <a:t>beamforming</a:t>
            </a:r>
            <a:r>
              <a:rPr lang="en-US" altLang="zh-TW" sz="2800" dirty="0" smtClean="0"/>
              <a:t> gain can be provided by sector level sweep</a:t>
            </a:r>
          </a:p>
          <a:p>
            <a:pPr lvl="1"/>
            <a:r>
              <a:rPr lang="en-US" altLang="zh-TW" sz="2400" dirty="0" smtClean="0"/>
              <a:t>Gain is about 10*log10(N), N it the number of antenna, for example, using 8 antennas can get 6-9 dB</a:t>
            </a:r>
          </a:p>
          <a:p>
            <a:pPr lvl="1"/>
            <a:r>
              <a:rPr lang="en-US" altLang="zh-TW" sz="2400" dirty="0" smtClean="0"/>
              <a:t>Note that receive antenna gain does not count </a:t>
            </a:r>
            <a:r>
              <a:rPr lang="en-US" altLang="zh-TW" sz="2400" dirty="0" err="1" smtClean="0"/>
              <a:t>Tx</a:t>
            </a:r>
            <a:r>
              <a:rPr lang="en-US" altLang="zh-TW" sz="2400" dirty="0" smtClean="0"/>
              <a:t> power increase.</a:t>
            </a:r>
          </a:p>
          <a:p>
            <a:r>
              <a:rPr lang="en-US" altLang="zh-TW" sz="2800" dirty="0" smtClean="0"/>
              <a:t>Assume 8dB Gain is provided by one side </a:t>
            </a:r>
            <a:r>
              <a:rPr lang="en-US" altLang="zh-TW" sz="2800" dirty="0" err="1" smtClean="0"/>
              <a:t>beamforming</a:t>
            </a:r>
            <a:r>
              <a:rPr lang="en-US" altLang="zh-TW" sz="2800" dirty="0" smtClean="0"/>
              <a:t>, than extra gain 8dB is needed </a:t>
            </a:r>
            <a:r>
              <a:rPr lang="en-US" altLang="zh-TW" dirty="0" smtClean="0"/>
              <a:t>for BPSK and LDPC ½ rate code.</a:t>
            </a:r>
          </a:p>
          <a:p>
            <a:r>
              <a:rPr lang="en-US" altLang="zh-TW" dirty="0" smtClean="0"/>
              <a:t>We need a low rate PHY that can operate at SNR:</a:t>
            </a:r>
          </a:p>
          <a:p>
            <a:pPr lvl="1"/>
            <a:r>
              <a:rPr lang="en-US" altLang="zh-TW" b="1" dirty="0" smtClean="0"/>
              <a:t>-8+1.0=-7 dB.</a:t>
            </a:r>
          </a:p>
          <a:p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et. al. (MediaTek)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Control PHY Design </a:t>
            </a:r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et. al. (MediaTek)</a:t>
            </a:r>
            <a:endParaRPr lang="en-US" dirty="0"/>
          </a:p>
        </p:txBody>
      </p:sp>
      <p:sp>
        <p:nvSpPr>
          <p:cNvPr id="7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914400" lvl="1" indent="-514350">
              <a:defRPr/>
            </a:pPr>
            <a:r>
              <a:rPr lang="en-US" altLang="zh-TW" dirty="0" smtClean="0"/>
              <a:t>Control PHY Preamble still uses ZCZ sequences</a:t>
            </a:r>
          </a:p>
          <a:p>
            <a:pPr marL="1314450" lvl="2" indent="-514350">
              <a:defRPr/>
            </a:pPr>
            <a:r>
              <a:rPr lang="en-US" altLang="zh-TW" dirty="0" smtClean="0"/>
              <a:t>Easier for implementation since common preamble sequences for SC PHY and OFDM PHY [2]</a:t>
            </a:r>
          </a:p>
          <a:p>
            <a:pPr marL="914400" lvl="1" indent="-514350">
              <a:defRPr/>
            </a:pPr>
            <a:endParaRPr lang="en-US" altLang="zh-TW" dirty="0" smtClean="0"/>
          </a:p>
          <a:p>
            <a:pPr marL="914400" lvl="1" indent="-514350">
              <a:defRPr/>
            </a:pPr>
            <a:endParaRPr lang="en-US" altLang="zh-TW" dirty="0" smtClean="0"/>
          </a:p>
          <a:p>
            <a:pPr marL="914400" lvl="1" indent="-514350">
              <a:defRPr/>
            </a:pPr>
            <a:endParaRPr lang="en-US" altLang="zh-TW" dirty="0" smtClean="0"/>
          </a:p>
          <a:p>
            <a:pPr marL="914400" lvl="1" indent="-514350">
              <a:defRPr/>
            </a:pPr>
            <a:r>
              <a:rPr lang="en-US" altLang="zh-TW" dirty="0" smtClean="0"/>
              <a:t>Control PHY is only transmitted in 540MHz channel</a:t>
            </a:r>
          </a:p>
          <a:p>
            <a:pPr marL="1314450" lvl="2" indent="-514350">
              <a:defRPr/>
            </a:pPr>
            <a:r>
              <a:rPr lang="en-US" altLang="zh-TW" dirty="0" smtClean="0"/>
              <a:t>To get extra range and reduce the complexity</a:t>
            </a:r>
          </a:p>
          <a:p>
            <a:pPr marL="914400" lvl="1" indent="-514350">
              <a:defRPr/>
            </a:pPr>
            <a:r>
              <a:rPr lang="en-US" altLang="zh-TW" dirty="0" smtClean="0"/>
              <a:t>Control PHY Header and Data portion </a:t>
            </a:r>
          </a:p>
          <a:p>
            <a:pPr marL="1314450" lvl="2" indent="-514350">
              <a:defRPr/>
            </a:pPr>
            <a:r>
              <a:rPr lang="en-US" altLang="zh-TW" dirty="0" smtClean="0"/>
              <a:t>Modulation: BPSK with LDPC encoded </a:t>
            </a:r>
          </a:p>
          <a:p>
            <a:pPr marL="1314450" lvl="2" indent="-514350">
              <a:defRPr/>
            </a:pPr>
            <a:r>
              <a:rPr lang="en-US" altLang="zh-TW" dirty="0" smtClean="0"/>
              <a:t>Single Carrier (SC) with Spreading</a:t>
            </a:r>
          </a:p>
          <a:p>
            <a:pPr marL="1314450" lvl="2" indent="-514350">
              <a:defRPr/>
            </a:pPr>
            <a:r>
              <a:rPr lang="en-US" altLang="zh-TW" dirty="0" smtClean="0"/>
              <a:t>Spreading factor is changeable for flexible designs and different spectrum efficiency. </a:t>
            </a:r>
          </a:p>
          <a:p>
            <a:pPr marL="1314450" lvl="2" indent="-514350">
              <a:defRPr/>
            </a:pPr>
            <a:endParaRPr lang="en-US" altLang="zh-TW" dirty="0" smtClean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996952"/>
            <a:ext cx="67691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Spreading with Barker Sequences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TW" sz="2000" dirty="0" smtClean="0"/>
              <a:t>Spreading using Barker Sequences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1800" dirty="0" smtClean="0"/>
              <a:t>Barker sequence is a finite sequence of N values of +1 and −1 with ideal correlation property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2000" dirty="0" smtClean="0"/>
              <a:t>The chosen spreading sequences are in read and filled with blue color.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1800" dirty="0" smtClean="0"/>
              <a:t>Barker Sequence has the lowest </a:t>
            </a:r>
            <a:r>
              <a:rPr lang="en-US" altLang="zh-TW" sz="1800" dirty="0" err="1" smtClean="0"/>
              <a:t>sidelobe</a:t>
            </a:r>
            <a:r>
              <a:rPr lang="en-US" altLang="zh-TW" sz="1800" dirty="0" smtClean="0"/>
              <a:t> level ratio among all binary sequences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1800" dirty="0" smtClean="0"/>
              <a:t>Spreading with factor 13 provides 11dB SNR enhancement</a:t>
            </a:r>
          </a:p>
          <a:p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et. al. (MediaTek)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/>
        </p:nvGraphicFramePr>
        <p:xfrm>
          <a:off x="1835696" y="4365104"/>
          <a:ext cx="5616625" cy="2304253"/>
        </p:xfrm>
        <a:graphic>
          <a:graphicData uri="http://schemas.openxmlformats.org/drawingml/2006/table">
            <a:tbl>
              <a:tblPr/>
              <a:tblGrid>
                <a:gridCol w="1123325"/>
                <a:gridCol w="1123325"/>
                <a:gridCol w="1123325"/>
                <a:gridCol w="1238537"/>
                <a:gridCol w="1008113"/>
              </a:tblGrid>
              <a:tr h="38930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Length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Codes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/>
                        <a:t>Sidelobe</a:t>
                      </a:r>
                      <a:r>
                        <a:rPr lang="en-US" sz="1000" dirty="0"/>
                        <a:t> level </a:t>
                      </a:r>
                      <a:r>
                        <a:rPr lang="en-US" sz="1000" dirty="0" smtClean="0"/>
                        <a:t>ratio</a:t>
                      </a:r>
                      <a:endParaRPr lang="en-US" sz="1000" dirty="0"/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SNR Gain</a:t>
                      </a:r>
                      <a:endParaRPr lang="en-US" sz="1000" dirty="0"/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27267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+1 −1</a:t>
                      </a:r>
                      <a:endParaRPr lang="en-US" sz="1000" dirty="0"/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+1 +1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−6 dB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3dB</a:t>
                      </a:r>
                      <a:endParaRPr lang="en-US" sz="1000" dirty="0"/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267"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3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b="1"/>
                        <a:t>+1 +1 −1</a:t>
                      </a:r>
                      <a:endParaRPr lang="en-US" sz="1000"/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−9.5 dB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4.7dB</a:t>
                      </a:r>
                      <a:endParaRPr lang="en-US" sz="1000" dirty="0"/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267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rgbClr val="FF0000"/>
                          </a:solidFill>
                        </a:rPr>
                        <a:t>+1 +1 −1 +1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rgbClr val="FF0000"/>
                          </a:solidFill>
                        </a:rPr>
                        <a:t>+1 +1 +1 −1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FF0000"/>
                          </a:solidFill>
                        </a:rPr>
                        <a:t>−12 dB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6dB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227267"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5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/>
                        <a:t>+1 +1 +1 −1 +1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−14 dB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7dB</a:t>
                      </a:r>
                      <a:endParaRPr lang="en-US" sz="1000" dirty="0"/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267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rgbClr val="FF0000"/>
                          </a:solidFill>
                        </a:rPr>
                        <a:t>+1 +1 +1 −1 −1 +1 −1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FF0000"/>
                          </a:solidFill>
                        </a:rPr>
                        <a:t>−16.9 dB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8.4dB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389306"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11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b="1"/>
                        <a:t>+1 +1 +1 −1 −1 −1 +1 −1 −1 +1 −1</a:t>
                      </a:r>
                      <a:endParaRPr lang="en-US" sz="1000"/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−20.8 dB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10.4dB</a:t>
                      </a:r>
                      <a:endParaRPr lang="en-US" sz="1000" dirty="0"/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30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FF0000"/>
                          </a:solidFill>
                        </a:rPr>
                        <a:t>13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FF0000"/>
                          </a:solidFill>
                        </a:rPr>
                        <a:t>+1 +1 +1 +1 +1 −1 −1 +1 +1 −1 +1 −1 +1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FF0000"/>
                          </a:solidFill>
                        </a:rPr>
                        <a:t>−22.3 dB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11.1dB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Signaling on spreading factor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r>
              <a:rPr lang="en-US" altLang="zh-TW" dirty="0" smtClean="0"/>
              <a:t>Spreading factor signaling information can be conveyed using a field control PHY header </a:t>
            </a:r>
          </a:p>
          <a:p>
            <a:pPr lvl="1"/>
            <a:r>
              <a:rPr lang="en-US" altLang="zh-TW" dirty="0" smtClean="0"/>
              <a:t>PHY header is spread with </a:t>
            </a:r>
            <a:r>
              <a:rPr lang="en-US" altLang="zh-TW" dirty="0" smtClean="0">
                <a:solidFill>
                  <a:srgbClr val="FF0000"/>
                </a:solidFill>
              </a:rPr>
              <a:t>barker sequence 13 </a:t>
            </a:r>
            <a:r>
              <a:rPr lang="en-US" altLang="zh-TW" dirty="0" smtClean="0"/>
              <a:t>and with fixed encoding schemes.</a:t>
            </a:r>
          </a:p>
          <a:p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et. al. (MediaTek)</a:t>
            </a:r>
            <a:endParaRPr lang="en-US" dirty="0"/>
          </a:p>
        </p:txBody>
      </p:sp>
      <p:graphicFrame>
        <p:nvGraphicFramePr>
          <p:cNvPr id="7" name="Content Placeholder 7"/>
          <p:cNvGraphicFramePr>
            <a:graphicFrameLocks noGrp="1"/>
          </p:cNvGraphicFramePr>
          <p:nvPr/>
        </p:nvGraphicFramePr>
        <p:xfrm>
          <a:off x="971550" y="3068638"/>
          <a:ext cx="7162800" cy="3085783"/>
        </p:xfrm>
        <a:graphic>
          <a:graphicData uri="http://schemas.openxmlformats.org/drawingml/2006/table">
            <a:tbl>
              <a:tblPr/>
              <a:tblGrid>
                <a:gridCol w="1524000"/>
                <a:gridCol w="1249363"/>
                <a:gridCol w="960437"/>
                <a:gridCol w="3429000"/>
              </a:tblGrid>
              <a:tr h="222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PMingLiU" pitchFamily="18" charset="-120"/>
                        </a:rPr>
                        <a:t>Field name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PMingLiU" pitchFamily="18" charset="-120"/>
                      </a:endParaRP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PMingLiU" pitchFamily="18" charset="-120"/>
                        </a:rPr>
                        <a:t>Number of Bits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PMingLiU" pitchFamily="18" charset="-120"/>
                      </a:endParaRP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PMingLiU" pitchFamily="18" charset="-120"/>
                        </a:rPr>
                        <a:t>Starting Bit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PMingLiU" pitchFamily="18" charset="-120"/>
                      </a:endParaRP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PMingLiU" pitchFamily="18" charset="-120"/>
                        </a:rPr>
                        <a:t>Description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PMingLiU" pitchFamily="18" charset="-120"/>
                      </a:endParaRP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Reserved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1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0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Set to 0 (differential detector initialization). 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Scrambler Initialization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4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1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Bits of the initial scrambler state 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Length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10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5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Number of data octets in the PSDU. Range 14-1023. 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Packet Type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1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15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TRN packet type 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Training Length 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5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16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Length of the training field. 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Turnaround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1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21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Set to 1 if the STA is transmitting a packet during an SP or TXOP.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Spreading Factor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2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22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    Set to 0: spreading by 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  Set to 1: spreading by 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  Set to 2: spreading by 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Set to 3: no spreading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HCS 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16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24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Header Check sequence. 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Simulation Settings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LDPC code rate ½</a:t>
            </a:r>
          </a:p>
          <a:p>
            <a:r>
              <a:rPr lang="en-US" altLang="zh-TW" dirty="0" smtClean="0"/>
              <a:t>BPSK modulation</a:t>
            </a:r>
          </a:p>
          <a:p>
            <a:r>
              <a:rPr lang="en-US" altLang="zh-TW" dirty="0" smtClean="0"/>
              <a:t>Spreading factor 4, 5, 7, 11, 13</a:t>
            </a:r>
          </a:p>
          <a:p>
            <a:r>
              <a:rPr lang="en-US" altLang="zh-TW" dirty="0" smtClean="0"/>
              <a:t>Packet size 42 bytes (336 bits)</a:t>
            </a:r>
          </a:p>
          <a:p>
            <a:r>
              <a:rPr lang="en-US" altLang="zh-TW" dirty="0" smtClean="0"/>
              <a:t>Real Channel Estimation based on Channel Estimation Sequences using ZCZ 256 sequences</a:t>
            </a:r>
          </a:p>
          <a:p>
            <a:r>
              <a:rPr lang="en-US" altLang="zh-TW" dirty="0" smtClean="0"/>
              <a:t>AWGN, Exp 4ns, Exp 10 ns, Exp 20 ns channels</a:t>
            </a:r>
          </a:p>
          <a:p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et. al. (MediaTek)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 in AWGN Channels</a:t>
            </a:r>
          </a:p>
        </p:txBody>
      </p:sp>
      <p:sp>
        <p:nvSpPr>
          <p:cNvPr id="12292" name="Rectangle 5"/>
          <p:cNvSpPr>
            <a:spLocks noChangeArrowheads="1"/>
          </p:cNvSpPr>
          <p:nvPr/>
        </p:nvSpPr>
        <p:spPr bwMode="auto">
          <a:xfrm>
            <a:off x="684213" y="5373688"/>
            <a:ext cx="80867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sz="1800" dirty="0"/>
              <a:t>With Spreading 13, system can work at SNR </a:t>
            </a:r>
            <a:r>
              <a:rPr lang="en-US" sz="1800" dirty="0" smtClean="0"/>
              <a:t>less than -11dB</a:t>
            </a:r>
            <a:r>
              <a:rPr lang="en-US" sz="1800" dirty="0"/>
              <a:t>, which is good enough for an AP with </a:t>
            </a:r>
            <a:r>
              <a:rPr lang="en-US" sz="1800" dirty="0" smtClean="0"/>
              <a:t>4 </a:t>
            </a:r>
            <a:r>
              <a:rPr lang="en-US" sz="1800" dirty="0"/>
              <a:t>TX antennas. </a:t>
            </a:r>
            <a:endParaRPr lang="en-US" sz="1800" i="0" dirty="0"/>
          </a:p>
        </p:txBody>
      </p:sp>
      <p:pic>
        <p:nvPicPr>
          <p:cNvPr id="5" name="Picture 4" descr="awgn_sf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484784"/>
            <a:ext cx="7884368" cy="3766373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660232" y="2564904"/>
          <a:ext cx="232792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139181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(dB) @10</a:t>
                      </a:r>
                      <a:r>
                        <a:rPr lang="en-US" baseline="30000" dirty="0" smtClean="0"/>
                        <a:t>-1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0" dirty="0" smtClean="0"/>
                        <a:t> PER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-11.2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-7.9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-7.0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7544" y="2852936"/>
            <a:ext cx="57606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PER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8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7506" y="6475413"/>
            <a:ext cx="19064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BLER in Exp 4ns Channels</a:t>
            </a:r>
          </a:p>
        </p:txBody>
      </p:sp>
      <p:pic>
        <p:nvPicPr>
          <p:cNvPr id="5" name="Picture 4" descr="awgn_sf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484784"/>
            <a:ext cx="7884368" cy="3766372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660232" y="2564904"/>
          <a:ext cx="232792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14638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(dB) @10</a:t>
                      </a:r>
                      <a:r>
                        <a:rPr lang="en-US" baseline="30000" dirty="0" smtClean="0"/>
                        <a:t>-1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0" dirty="0" smtClean="0"/>
                        <a:t> PER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-8.2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-6.7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-5.2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7544" y="2852936"/>
            <a:ext cx="57606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PER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9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7506" y="6475413"/>
            <a:ext cx="19064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width utilization by OFDMA extension to narrow band packet v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Bandwidth utilization by OFDMA extension to narrow band packet v0</Template>
  <TotalTime>314</TotalTime>
  <Words>1229</Words>
  <Application>Microsoft Office PowerPoint</Application>
  <PresentationFormat>On-screen Show (4:3)</PresentationFormat>
  <Paragraphs>300</Paragraphs>
  <Slides>16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Bandwidth utilization by OFDMA extension to narrow band packet v0</vt:lpstr>
      <vt:lpstr>Document</vt:lpstr>
      <vt:lpstr>Control PHY Design for 40-50GHz Millimeter Wave Communication Systems</vt:lpstr>
      <vt:lpstr>Introduction</vt:lpstr>
      <vt:lpstr>Design Requirements on Control PHY[1]</vt:lpstr>
      <vt:lpstr>Control PHY Design </vt:lpstr>
      <vt:lpstr>Spreading with Barker Sequences</vt:lpstr>
      <vt:lpstr>Signaling on spreading factor</vt:lpstr>
      <vt:lpstr>Simulation Settings</vt:lpstr>
      <vt:lpstr>PER in AWGN Channels</vt:lpstr>
      <vt:lpstr>BLER in Exp 4ns Channels</vt:lpstr>
      <vt:lpstr>BLER in Exp 10ns Channels</vt:lpstr>
      <vt:lpstr>BLER in Exp 20ns Channels</vt:lpstr>
      <vt:lpstr>Performance Summary</vt:lpstr>
      <vt:lpstr>Summary</vt:lpstr>
      <vt:lpstr>References</vt:lpstr>
      <vt:lpstr>Slide 15</vt:lpstr>
      <vt:lpstr>Link Budget for NLOS case</vt:lpstr>
    </vt:vector>
  </TitlesOfParts>
  <Company>MediaTek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Bandwidth utilization by OFDMA extension to narrow band packet</dc:title>
  <dc:creator>Frank Hsu (徐建芳)</dc:creator>
  <cp:lastModifiedBy>mtk02307</cp:lastModifiedBy>
  <cp:revision>113</cp:revision>
  <cp:lastPrinted>1998-02-10T13:28:06Z</cp:lastPrinted>
  <dcterms:created xsi:type="dcterms:W3CDTF">2014-10-15T03:40:19Z</dcterms:created>
  <dcterms:modified xsi:type="dcterms:W3CDTF">2015-05-19T03:15:28Z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(11)O48q+nWDiKNAVXoAwq58w7ATF5BZpxUzus1FEuepahc6BRLUWdfXeHQFTCUY0LJynFgfmRNU_x000d_
PZlAVy+j0r6pbdmCRncynI9/Aaf8AO/s5Z/cQrhsqm+/ilxCTptQKV2KGHnGNsKrsfiqTB7o_x000d_
nk1NZFjLmsdN3EIA+nFCDPLxB+rwPfkyuQuKxC1SHK8+gkXrhd5XuRgWoU+k7Kr21OEQYYVo_x000d_
bcxrJtGls6+SGcfdxl</vt:lpwstr>
  </property>
  <property fmtid="{D5CDD505-2E9C-101B-9397-08002B2CF9AE}" pid="3" name="_ms_pID_7253431">
    <vt:lpwstr>K0qCLm5hNNHntgVAX1YU6nQ2gfWxEqcbblzHmHAfHcf/Tr88k+xYjW_x000d_
jXwzYLZdGDR58Bt2TMD6KwB/pidXZI0t4eTVn62kFTRlKSek2wU4tFYwOIHDOL4/TF95PXSz_x000d_
YzQjeEbYZeZ8NA4BkgQkrYOVhie3oGG8BduXfuqQpwtRlm/U02j2lws529RgjcpGPPoJ7opd_x000d_
0QYrRdn5tuOrPS27+SWpyz+V5FnRaWtpxsb+</vt:lpwstr>
  </property>
  <property fmtid="{D5CDD505-2E9C-101B-9397-08002B2CF9AE}" pid="4" name="_ms_pID_7253432">
    <vt:lpwstr>z+wS3Lso7rCsk2u5NeSdz1mgAhBlIKPm/6Vt_x000d_
9SelwiGPWJl2e/L+mnGBFwHGXGa+csQarF7br81kk2LVNPg6yD/DC8wlIpbq2K7VUww14u8k_x000d_
0iGXh6tprVo8LoW0qiUwOeVz06HJGnkjqAlM1d4ZbjndxKeTrirxG+HR41WRHASbvCRtyJGJ_x000d_
++4bgm12ABvUM3w0pT8GtTg7W044LQCb9yYxc57ndLDCfychoQXgQK</vt:lpwstr>
  </property>
  <property fmtid="{D5CDD505-2E9C-101B-9397-08002B2CF9AE}" pid="5" name="_ms_pID_7253433">
    <vt:lpwstr>GlasUOdPGeoqYPypWe_x000d_
IqLqMyBUZS1gXBZWYHMs+w2AXBxaewrqw+UrSPetciY4AAcIv8tZY1ADuj3TwBHMwaM9FSw/_x000d_
0AHQaS3Q0aB6A5ig3WkPwTpMkngmVYwD8N8wnGJrC/A44Ltr5Mv4/tg9VI8Y2GY872s0Qqdm_x000d_
dJg9BKHEmWfdgaZ3RKkJaunONvMnmYpZY6f1T/2TLX3GQZOZ3Uc+RBGS+lJkkVJ1zuQiRagO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20mkNSLxbw5eM5B39cTseO0z1chv9l7xRG3Ch8Mxed6BDaF0eY/geGzEfHyO5D5IQC/5jKFS_x000d_
RyK0yUdQ4tNfVx3Ds6FV/rLfrFSHWYyWAkxrCfVtFHuBal2Pj4k88HEJWP3uHdwwKhfuqWq3_x000d_
KdfFjJCpIcERaWS31O1F6UeMnejKQHqPUprpG8dF4k6pnjGFiAloZBouYxFs5iROTheRHOkV_x000d_
8Jqj0cI85KZlFHEp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VdJmx+I++wq7gK07vfGTigxcFRtRmEGux54d1Q69LNV8sD9ayTdcMUdR_x000d_
72ftdvdkin2icDoWiYTEV044DqDlIxDJCWmYCe9TXmdK418IXDWl81n6Q+xsL9yknXJOXBlm_x000d_
NZSOQK4S5F2VnRePXW7L80GN5Z21jR0wZRnbhrjnKH5fMMbilmchaAn6T4y1Oe7qM6CE8qxe_x000d_
06t8AhgmAFp6iBQrSP1Z5K8eWZILSqmzeM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qYyZh4aZvPVX2T643EWnDJYv5yAmOPUwDmyf73_x000d_
bioyVR4Wf4A58Lj86J1XiPwbuK6rb9U36U1xLLQww+ywIxjGrLQOkim+UxYaiPHgB0aJtcMj_x000d_
olX7fx4lXom7J52vFo20EDRrAq6hWNnD5ovnm9dJ6dNY87eaRnZE0Kz3ZPj9qkxjzZAItqBJ_x000d_
DhO2FA4wdc7W4x4zG22Ki3G17H6eQ9F4iahaBYajfkzThkefmfsq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H7aPvH8y7N/tdtmBqe7/_x000d_
T36vWXIcSVKwtkaBkYub7QrwBF1bc+MQEhZqNdRs7ScWpeqYSylLMFIPRJfeRaskz9z1f3Lv_x000d_
fsTmhGYxbcMBV+B/61ddIQkoykAvod8T/5zmAGe/aDKPKKfX8h3Q2iuFkB4r4AVVqCfPLnf8_x000d_
V+Aq/oiy3bzIgIu3oLBV3rK8Q9L66WjNzbM/YUEcvrIUodruzv11OsF1VtOw9/3Q2Z4Uep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5o_x000d_
sJssTYv3qE6KeKIJR60naGv96xwmW0kj0Eec6fCSAhf6n96X4AFHJRz2ys7x9bfs0GhMsZ80_x000d_
EvDHXSeXaymUz/tZ6NEguhSBE1aISyRDOGyPFN0J4BFTelacMeDH0TXhOMGSYVCinzY/OctP_x000d_
vHiNscBq6X8L5ZviMgp2T/fY0n2AWj+kuM/kwydnZTwbw/biPfEOXRrt6UE9xtUflYcIjeCL_x000d_
lJSgg2Heg1nosm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9R8sxW2bsK1FuCqk5FdU7CDMor8wwvepYlV1OZdpMryR174BfJDtInDL2Z_x000d_
8Ed0MM9hIhSiOjgU4tR4e7HeivI8hZYswqXpb0oE39b2Ap5OjuGZN9mChq+X6H2vcKo9txIx_x000d_
C1jDtQiM4aR6nOBBJbkS0yyXcIX1xpRNUSnpLaSiXJNKw5jzhS9yyLVoHVqkcWGc7MXAW5Jx_x000d_
WnWFALeEn9RZV2ybTDiWr+dPHKEt5iRD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Gl8g9ICRyndh1BlxnkTjPekp8R6OLPX2VD1ztnzt_x000d_
uwyMtIkMkVOK7fJ4sWxcJA9UCi+jLoZBE6+S6/VkHtYovU6nX9XQwy+h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Swl1/EnGLpPg==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1396355984</vt:lpwstr>
  </property>
  <property fmtid="{D5CDD505-2E9C-101B-9397-08002B2CF9AE}" pid="27" name="_new_ms_pID_72543">
    <vt:lpwstr>(3)xJ+lQc93pNeNPy+SiWByyf4ewm3cA91kP+cGrQfkQdALTZ42PJGTBHNrX6Xx+u+/L+v7xN5U_x000d_
qg8idCu8KZodeEkdsDunaOx1u/TQo9qfP0Lg9wk3qrDk/zZzwuEvrtjN4SDxI+XYuZZZK/W7_x000d_
cEWzlc8GTNui69mziIMx7EzLQICXe9pLPE1aRJmRcShVWQcvH5Raw/7AwYtf1BIlmVB8vzLm_x000d_
5X4q5KYIMQjQ0xctvU</vt:lpwstr>
  </property>
  <property fmtid="{D5CDD505-2E9C-101B-9397-08002B2CF9AE}" pid="28" name="_new_ms_pID_72543_00">
    <vt:lpwstr>_new_ms_pID_72543</vt:lpwstr>
  </property>
  <property fmtid="{D5CDD505-2E9C-101B-9397-08002B2CF9AE}" pid="29" name="_new_ms_pID_725431">
    <vt:lpwstr>Y4f1qzZH34Ry/bFRM5Dg8Mt2mTWu0GY+Cg5gKW6EQbKr9fQ3sLZ+Kp_x000d_
77JK9raVWrHbtFLbN2EG8f8p89lymJl7gFMTc6pLc1YFuPAWMSNSDGqWFzV9tf5qsFFTWlK0_x000d_
ST+fziJlCvyVma7E1AEtMaOz4ypAzV9Cxc6sqjHpNb13sMQQJtSvHzfqTxVS8gl//RUQu5N5_x000d_
O8aCiqmUlZgN0ENb/dJJlgJdvyzilJCR9gHK</vt:lpwstr>
  </property>
  <property fmtid="{D5CDD505-2E9C-101B-9397-08002B2CF9AE}" pid="30" name="_new_ms_pID_725431_00">
    <vt:lpwstr>_new_ms_pID_725431</vt:lpwstr>
  </property>
  <property fmtid="{D5CDD505-2E9C-101B-9397-08002B2CF9AE}" pid="31" name="_new_ms_pID_725432">
    <vt:lpwstr>u/iIU8XRdh6i89GpYZPKozoxBHRbwJrtaxe8_x000d_
RqS/hDIw</vt:lpwstr>
  </property>
  <property fmtid="{D5CDD505-2E9C-101B-9397-08002B2CF9AE}" pid="32" name="_new_ms_pID_725432_00">
    <vt:lpwstr>_new_ms_pID_725432</vt:lpwstr>
  </property>
  <property fmtid="{D5CDD505-2E9C-101B-9397-08002B2CF9AE}" pid="33" name="_AdHocReviewCycleID">
    <vt:i4>1079403353</vt:i4>
  </property>
  <property fmtid="{D5CDD505-2E9C-101B-9397-08002B2CF9AE}" pid="34" name="_NewReviewCycle">
    <vt:lpwstr/>
  </property>
  <property fmtid="{D5CDD505-2E9C-101B-9397-08002B2CF9AE}" pid="35" name="_EmailSubject">
    <vt:lpwstr>The concept to play OFDMA with legacy devices</vt:lpwstr>
  </property>
  <property fmtid="{D5CDD505-2E9C-101B-9397-08002B2CF9AE}" pid="36" name="_AuthorEmail">
    <vt:lpwstr>alan.jauh@mediatek.com</vt:lpwstr>
  </property>
  <property fmtid="{D5CDD505-2E9C-101B-9397-08002B2CF9AE}" pid="37" name="_AuthorEmailDisplayName">
    <vt:lpwstr>Alan Jauh (趙育仁)</vt:lpwstr>
  </property>
  <property fmtid="{D5CDD505-2E9C-101B-9397-08002B2CF9AE}" pid="38" name="_PreviousAdHocReviewCycleID">
    <vt:i4>137668089</vt:i4>
  </property>
</Properties>
</file>