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6" r:id="rId14"/>
    <p:sldId id="565" r:id="rId15"/>
    <p:sldId id="567" r:id="rId16"/>
    <p:sldId id="568" r:id="rId17"/>
    <p:sldId id="569" r:id="rId18"/>
    <p:sldId id="570" r:id="rId19"/>
    <p:sldId id="571" r:id="rId20"/>
    <p:sldId id="572" r:id="rId21"/>
    <p:sldId id="573" r:id="rId22"/>
    <p:sldId id="574" r:id="rId23"/>
    <p:sldId id="577" r:id="rId24"/>
    <p:sldId id="578" r:id="rId25"/>
    <p:sldId id="470" r:id="rId26"/>
    <p:sldId id="579" r:id="rId27"/>
    <p:sldId id="475" r:id="rId28"/>
  </p:sldIdLst>
  <p:sldSz cx="9144000" cy="6858000" type="screen4x3"/>
  <p:notesSz cx="6934200" cy="9280525"/>
  <p:custDataLst>
    <p:tags r:id="rId3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3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tags" Target="tags/tag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13</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15</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a:t>
            </a:r>
            <a:r>
              <a:rPr lang="en-US" altLang="zh-CN" sz="1800" b="1" dirty="0" smtClean="0"/>
              <a:t>0698r3</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102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2015-05</a:t>
            </a:r>
            <a:r>
              <a:rPr lang="en-US" sz="2000" kern="0" dirty="0" smtClean="0">
                <a:latin typeface="+mn-lt"/>
                <a:ea typeface="+mn-ea"/>
              </a:rPr>
              <a:t>-</a:t>
            </a:r>
            <a:r>
              <a:rPr lang="en-US" sz="2000" kern="0" dirty="0" smtClean="0">
                <a:latin typeface="+mn-lt"/>
                <a:ea typeface="+mn-ea"/>
              </a:rPr>
              <a:t>20</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2396234224"/>
              </p:ext>
            </p:extLst>
          </p:nvPr>
        </p:nvGraphicFramePr>
        <p:xfrm>
          <a:off x="533400" y="2819400"/>
          <a:ext cx="7747000" cy="1487488"/>
        </p:xfrm>
        <a:graphic>
          <a:graphicData uri="http://schemas.openxmlformats.org/presentationml/2006/ole">
            <mc:AlternateContent xmlns:mc="http://schemas.openxmlformats.org/markup-compatibility/2006">
              <mc:Choice xmlns:v="urn:schemas-microsoft-com:vml" Requires="v">
                <p:oleObj spid="_x0000_s28742" name="Document" r:id="rId4" imgW="8229600" imgH="1587500" progId="Word.Document.8">
                  <p:embed/>
                </p:oleObj>
              </mc:Choice>
              <mc:Fallback>
                <p:oleObj name="Document" r:id="rId4" imgW="8229600" imgH="1587500" progId="Word.Document.8">
                  <p:embed/>
                  <p:pic>
                    <p:nvPicPr>
                      <p:cNvPr id="0" name=""/>
                      <p:cNvPicPr>
                        <a:picLocks noChangeAspect="1" noChangeArrowheads="1"/>
                      </p:cNvPicPr>
                      <p:nvPr/>
                    </p:nvPicPr>
                    <p:blipFill>
                      <a:blip r:embed="rId5"/>
                      <a:srcRect/>
                      <a:stretch>
                        <a:fillRect/>
                      </a:stretch>
                    </p:blipFill>
                    <p:spPr bwMode="auto">
                      <a:xfrm>
                        <a:off x="533400" y="2819400"/>
                        <a:ext cx="77470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March 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March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Planning for July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May 19, 2015 10:</a:t>
            </a:r>
            <a:r>
              <a:rPr lang="en-US" altLang="zh-CN" sz="2000" dirty="0"/>
              <a:t>3</a:t>
            </a:r>
            <a:r>
              <a:rPr lang="en-US" altLang="zh-CN" sz="2000" dirty="0" smtClean="0"/>
              <a:t>0 – 12:30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March meeting</a:t>
            </a:r>
          </a:p>
          <a:p>
            <a:pPr lvl="1"/>
            <a:r>
              <a:rPr lang="en-US" sz="2000" dirty="0"/>
              <a:t>11-15/0558r0 – 45GHz channel access and BSS operation</a:t>
            </a:r>
            <a:endParaRPr lang="en-US" altLang="zh-CN" sz="2000" dirty="0"/>
          </a:p>
          <a:p>
            <a:pPr lvl="1">
              <a:lnSpc>
                <a:spcPct val="90000"/>
              </a:lnSpc>
            </a:pPr>
            <a:r>
              <a:rPr lang="en-US" sz="2000" dirty="0"/>
              <a:t>11-14/0716r4 - PHY-SIG-frame-structure-for-ieee-802.11aj (45GHz)</a:t>
            </a:r>
          </a:p>
          <a:p>
            <a:pPr lvl="1"/>
            <a:endParaRPr lang="en-US" altLang="zh-CN" sz="2000" dirty="0" smtClean="0"/>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48200" y="2438400"/>
            <a:ext cx="4191000" cy="3491706"/>
          </a:xfrm>
        </p:spPr>
        <p:txBody>
          <a:bodyPr/>
          <a:lstStyle/>
          <a:p>
            <a:pPr lvl="1">
              <a:lnSpc>
                <a:spcPct val="90000"/>
              </a:lnSpc>
            </a:pPr>
            <a:r>
              <a:rPr lang="en-US" altLang="zh-CN" sz="2000" dirty="0" smtClean="0">
                <a:sym typeface="Wingdings" panose="05000000000000000000" pitchFamily="2" charset="2"/>
              </a:rPr>
              <a:t>11-14/1082r3 </a:t>
            </a:r>
            <a:r>
              <a:rPr lang="en-US" altLang="zh-CN" sz="2000" dirty="0">
                <a:sym typeface="Wingdings" panose="05000000000000000000" pitchFamily="2" charset="2"/>
              </a:rPr>
              <a:t>- </a:t>
            </a:r>
            <a:r>
              <a:rPr lang="en-US" sz="2000" dirty="0"/>
              <a:t>PPDU-format-for-ieee-802.11aj (45GHz</a:t>
            </a:r>
            <a:r>
              <a:rPr lang="en-US" sz="2000" dirty="0" smtClean="0"/>
              <a:t>)</a:t>
            </a:r>
          </a:p>
          <a:p>
            <a:pPr lvl="1">
              <a:lnSpc>
                <a:spcPct val="90000"/>
              </a:lnSpc>
            </a:pPr>
            <a:r>
              <a:rPr lang="en-US" altLang="zh-CN" sz="2000" dirty="0"/>
              <a:t>11-15/</a:t>
            </a:r>
            <a:r>
              <a:rPr lang="en-US" altLang="zh-CN" sz="2000" dirty="0" smtClean="0"/>
              <a:t>0705r1 </a:t>
            </a:r>
            <a:r>
              <a:rPr lang="en-US" altLang="zh-CN" sz="2000" dirty="0"/>
              <a:t>- </a:t>
            </a:r>
            <a:r>
              <a:rPr lang="en-US" sz="2000" dirty="0"/>
              <a:t>Control PHY Design for 40-50GHz Millimeter Wave Communication </a:t>
            </a:r>
            <a:r>
              <a:rPr lang="en-US" sz="2000" dirty="0" smtClean="0"/>
              <a:t>Systems</a:t>
            </a:r>
          </a:p>
          <a:p>
            <a:pPr lvl="1">
              <a:lnSpc>
                <a:spcPct val="90000"/>
              </a:lnSpc>
            </a:pPr>
            <a:r>
              <a:rPr lang="en-US" sz="2000" dirty="0"/>
              <a:t>11-15/</a:t>
            </a:r>
            <a:r>
              <a:rPr lang="en-US" sz="2000" dirty="0" smtClean="0"/>
              <a:t>0706r1 </a:t>
            </a:r>
            <a:r>
              <a:rPr lang="en-US" sz="2000" dirty="0"/>
              <a:t>- Bandwidth and Packet Type Detection Schemes for 40-50GHz Millimeter Wave Communication Systems</a:t>
            </a:r>
          </a:p>
          <a:p>
            <a:pPr lvl="1">
              <a:lnSpc>
                <a:spcPct val="90000"/>
              </a:lnSpc>
            </a:pPr>
            <a:endParaRPr lang="en-US" sz="2000" dirty="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Tuesday, May 19, 2015 13:</a:t>
            </a:r>
            <a:r>
              <a:rPr lang="en-US" altLang="zh-CN" sz="2400" dirty="0"/>
              <a:t>3</a:t>
            </a:r>
            <a:r>
              <a:rPr lang="en-US" altLang="zh-CN" sz="2400" dirty="0" smtClean="0"/>
              <a:t>0 – 15:30</a:t>
            </a:r>
            <a:endParaRPr lang="en-US" sz="2000" dirty="0" smtClean="0"/>
          </a:p>
          <a:p>
            <a:pPr lvl="1"/>
            <a:r>
              <a:rPr lang="en-US" altLang="zh-CN" sz="2000" dirty="0" smtClean="0"/>
              <a:t>11</a:t>
            </a:r>
            <a:r>
              <a:rPr lang="en-US" altLang="zh-CN" sz="2000" dirty="0"/>
              <a:t>-15/0701r1 - </a:t>
            </a:r>
            <a:r>
              <a:rPr lang="en-US" sz="2000" dirty="0"/>
              <a:t>Physical Channel Encoding for </a:t>
            </a:r>
            <a:r>
              <a:rPr lang="en-US" sz="2000" dirty="0" smtClean="0"/>
              <a:t>45Ghz</a:t>
            </a:r>
          </a:p>
          <a:p>
            <a:pPr lvl="1"/>
            <a:r>
              <a:rPr lang="en-US" sz="2000" dirty="0"/>
              <a:t>11-15/0709r1 - Variable Length LDPC Codes for </a:t>
            </a:r>
            <a:r>
              <a:rPr lang="en-US" sz="2000" dirty="0" smtClean="0"/>
              <a:t>45GHz</a:t>
            </a:r>
          </a:p>
          <a:p>
            <a:pPr lvl="1"/>
            <a:r>
              <a:rPr lang="en-US" sz="2000" dirty="0"/>
              <a:t>11-15/0710r0 - Variable Length Guard Interval for 45GHz</a:t>
            </a:r>
            <a:endParaRPr lang="en-US" sz="2000" dirty="0" smtClean="0"/>
          </a:p>
          <a:p>
            <a:pPr lvl="1"/>
            <a:r>
              <a:rPr lang="en-US" sz="2000" dirty="0"/>
              <a:t>11-15/</a:t>
            </a:r>
            <a:r>
              <a:rPr lang="en-US" sz="2000" dirty="0" smtClean="0"/>
              <a:t>0707r0 </a:t>
            </a:r>
            <a:r>
              <a:rPr lang="en-US" sz="2000" dirty="0"/>
              <a:t>Complete Proposal for IEEE 802.11aj (45 GHz</a:t>
            </a:r>
            <a:r>
              <a:rPr lang="en-US" sz="2000" dirty="0" smtClean="0"/>
              <a:t>)</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a:t>Tuesday, May 19, 2015 16:00 – 18:00</a:t>
            </a:r>
            <a:endParaRPr lang="en-US" altLang="zh-CN" sz="2000" dirty="0"/>
          </a:p>
          <a:p>
            <a:pPr lvl="1"/>
            <a:r>
              <a:rPr lang="en-US" altLang="zh-CN" sz="2000" dirty="0"/>
              <a:t>11-14/1091r4 – </a:t>
            </a:r>
            <a:r>
              <a:rPr lang="en-US" altLang="zh-CN" sz="2000" dirty="0" err="1"/>
              <a:t>TGaj</a:t>
            </a:r>
            <a:r>
              <a:rPr lang="en-US" altLang="zh-CN" sz="2000" dirty="0"/>
              <a:t> Editor Report for </a:t>
            </a:r>
            <a:r>
              <a:rPr lang="en-US" altLang="zh-CN" sz="2000" dirty="0" smtClean="0"/>
              <a:t>CC20</a:t>
            </a:r>
          </a:p>
          <a:p>
            <a:pPr lvl="1"/>
            <a:r>
              <a:rPr lang="en-US" sz="2000" dirty="0" smtClean="0"/>
              <a:t>11-15/0424r0 – Proposed Resolutions to CID 1</a:t>
            </a:r>
          </a:p>
          <a:p>
            <a:pPr lvl="1"/>
            <a:r>
              <a:rPr lang="en-US" sz="2000" dirty="0" smtClean="0"/>
              <a:t>11</a:t>
            </a:r>
            <a:r>
              <a:rPr lang="en-US" sz="2000" dirty="0"/>
              <a:t>-15-</a:t>
            </a:r>
            <a:r>
              <a:rPr lang="en-US" sz="2000" dirty="0" smtClean="0"/>
              <a:t>0703r1-</a:t>
            </a:r>
            <a:r>
              <a:rPr lang="en-US" sz="2000" dirty="0"/>
              <a:t>00aj  Proposed Resolutions to CID 1, 3, 4, 7, 13, 52, 64, 74, 84, 85 and 88 on </a:t>
            </a:r>
            <a:r>
              <a:rPr lang="en-US" sz="2000" dirty="0" err="1"/>
              <a:t>TGaj</a:t>
            </a:r>
            <a:r>
              <a:rPr lang="en-US" sz="2000" dirty="0"/>
              <a:t> D0.5 in </a:t>
            </a:r>
            <a:r>
              <a:rPr lang="en-US" sz="2000" dirty="0" smtClean="0"/>
              <a:t>CC20</a:t>
            </a:r>
          </a:p>
          <a:p>
            <a:pPr lvl="1"/>
            <a:r>
              <a:rPr lang="en-US" sz="2000" dirty="0" smtClean="0"/>
              <a:t>Discussion on MDR review</a:t>
            </a:r>
            <a:r>
              <a:rPr lang="en-US" sz="2000" dirty="0"/>
              <a:t> </a:t>
            </a:r>
            <a:r>
              <a:rPr lang="en-US" sz="2000" dirty="0" smtClean="0"/>
              <a:t>for 802.11aj (60GHz)</a:t>
            </a:r>
            <a:endParaRPr lang="en-US" altLang="zh-CN"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228600" y="1905000"/>
            <a:ext cx="4495800" cy="4114800"/>
          </a:xfrm>
        </p:spPr>
        <p:txBody>
          <a:bodyPr/>
          <a:lstStyle/>
          <a:p>
            <a:pPr>
              <a:lnSpc>
                <a:spcPct val="90000"/>
              </a:lnSpc>
            </a:pPr>
            <a:r>
              <a:rPr lang="en-US" altLang="zh-CN" sz="2400" dirty="0"/>
              <a:t>Wed, May 20, 2015 09:00 – 10:00</a:t>
            </a:r>
          </a:p>
          <a:p>
            <a:pPr lvl="1">
              <a:lnSpc>
                <a:spcPct val="90000"/>
              </a:lnSpc>
            </a:pPr>
            <a:r>
              <a:rPr lang="en-US" altLang="zh-CN" sz="2000" dirty="0" smtClean="0">
                <a:sym typeface="Wingdings" panose="05000000000000000000" pitchFamily="2" charset="2"/>
              </a:rPr>
              <a:t>Motion</a:t>
            </a:r>
          </a:p>
          <a:p>
            <a:pPr lvl="1">
              <a:lnSpc>
                <a:spcPct val="90000"/>
              </a:lnSpc>
            </a:pPr>
            <a:r>
              <a:rPr lang="en-US" altLang="zh-CN" sz="2000" dirty="0" smtClean="0">
                <a:sym typeface="Wingdings" panose="05000000000000000000" pitchFamily="2" charset="2"/>
              </a:rPr>
              <a:t>Discussion on the election of Vice Chair of 802.11aj (60GHz)</a:t>
            </a:r>
            <a:endParaRPr lang="en-US" altLang="zh-CN" sz="2000" dirty="0">
              <a:sym typeface="Wingdings" panose="05000000000000000000" pitchFamily="2" charset="2"/>
            </a:endParaRPr>
          </a:p>
          <a:p>
            <a:pPr lvl="1">
              <a:lnSpc>
                <a:spcPct val="90000"/>
              </a:lnSpc>
            </a:pPr>
            <a:r>
              <a:rPr lang="en-US" altLang="zh-CN" sz="2000" dirty="0">
                <a:sym typeface="Wingdings" panose="05000000000000000000" pitchFamily="2" charset="2"/>
              </a:rPr>
              <a:t>Plan for July meeting</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13</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extLst>
      <p:ext uri="{BB962C8B-B14F-4D97-AF65-F5344CB8AC3E}">
        <p14:creationId xmlns:p14="http://schemas.microsoft.com/office/powerpoint/2010/main" val="4558139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800100" lvl="2" indent="0"/>
            <a:r>
              <a:rPr lang="en-US" altLang="zh-CN" sz="2400" dirty="0" smtClean="0">
                <a:cs typeface="MS PGothic" panose="020B0600070205080204" pitchFamily="34" charset="-128"/>
              </a:rPr>
              <a:t>11</a:t>
            </a:r>
            <a:r>
              <a:rPr lang="en-US" altLang="zh-CN" sz="2400" dirty="0">
                <a:cs typeface="MS PGothic" panose="020B0600070205080204" pitchFamily="34" charset="-128"/>
              </a:rPr>
              <a:t>-14/0333r7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CC12</a:t>
            </a:r>
          </a:p>
          <a:p>
            <a:pPr marL="800100" lvl="2" indent="0"/>
            <a:r>
              <a:rPr lang="en-US" altLang="zh-CN" sz="2400" dirty="0">
                <a:cs typeface="MS PGothic" panose="020B0600070205080204" pitchFamily="34" charset="-128"/>
              </a:rPr>
              <a:t>11-14/0332r6 –</a:t>
            </a:r>
            <a:r>
              <a:rPr lang="en-US" altLang="zh-CN" sz="2400" dirty="0" err="1">
                <a:cs typeface="MS PGothic" panose="020B0600070205080204" pitchFamily="34" charset="-128"/>
              </a:rPr>
              <a:t>TGaj</a:t>
            </a:r>
            <a:r>
              <a:rPr lang="en-US" altLang="zh-CN" sz="2400" dirty="0">
                <a:cs typeface="MS PGothic" panose="020B0600070205080204" pitchFamily="34" charset="-128"/>
              </a:rPr>
              <a:t> D0.01 comment database (CC12)</a:t>
            </a:r>
          </a:p>
          <a:p>
            <a:pPr marL="800100" lvl="2" indent="0"/>
            <a:r>
              <a:rPr lang="en-US" altLang="zh-CN" sz="2400" dirty="0">
                <a:cs typeface="MS PGothic" panose="020B0600070205080204" pitchFamily="34" charset="-128"/>
              </a:rPr>
              <a:t>11-14/1091r3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CC20</a:t>
            </a:r>
          </a:p>
          <a:p>
            <a:pPr marL="800100" lvl="2" indent="0"/>
            <a:r>
              <a:rPr lang="en-US" altLang="zh-CN" sz="2400" dirty="0">
                <a:cs typeface="MS PGothic" panose="020B0600070205080204" pitchFamily="34" charset="-128"/>
              </a:rPr>
              <a:t>11-14/1076r2 –</a:t>
            </a:r>
            <a:r>
              <a:rPr lang="en-US" altLang="zh-CN" sz="2400" dirty="0" err="1">
                <a:cs typeface="MS PGothic" panose="020B0600070205080204" pitchFamily="34" charset="-128"/>
              </a:rPr>
              <a:t>TGaj</a:t>
            </a:r>
            <a:r>
              <a:rPr lang="en-US" altLang="zh-CN" sz="2400" dirty="0">
                <a:cs typeface="MS PGothic" panose="020B0600070205080204" pitchFamily="34" charset="-128"/>
              </a:rPr>
              <a:t> D0.5 comment database (CC20</a:t>
            </a:r>
            <a:r>
              <a:rPr lang="en-US" altLang="zh-CN" sz="2400" dirty="0" smtClean="0">
                <a:cs typeface="MS PGothic" panose="020B0600070205080204" pitchFamily="34" charset="-128"/>
              </a:rPr>
              <a:t>)</a:t>
            </a:r>
          </a:p>
          <a:p>
            <a:pPr marL="800100" lvl="2" indent="0"/>
            <a:r>
              <a:rPr lang="en-US" altLang="zh-CN" sz="2400" dirty="0"/>
              <a:t>11-15/0424r0 CC20 Comment Resolution Clause 9.34a.</a:t>
            </a:r>
            <a:r>
              <a:rPr lang="en-US" altLang="zh-CN" sz="2400" dirty="0" smtClean="0"/>
              <a:t>1</a:t>
            </a:r>
          </a:p>
          <a:p>
            <a:pPr marL="800100" lvl="2" indent="0"/>
            <a:endParaRPr lang="en-US" altLang="zh-CN" sz="2400" dirty="0"/>
          </a:p>
          <a:p>
            <a:pPr lvl="1">
              <a:buFont typeface="Arial"/>
              <a:buChar char="•"/>
            </a:pPr>
            <a:r>
              <a:rPr lang="en-US" altLang="zh-CN" sz="2600" b="1" dirty="0" smtClean="0"/>
              <a:t>Presentation </a:t>
            </a:r>
            <a:r>
              <a:rPr lang="en-US" altLang="zh-CN" sz="2600" b="1" dirty="0"/>
              <a:t>for </a:t>
            </a:r>
            <a:r>
              <a:rPr lang="en-US" altLang="zh-CN" sz="2600" b="1" dirty="0" smtClean="0"/>
              <a:t>45GHz</a:t>
            </a:r>
            <a:endParaRPr lang="en-US" altLang="zh-CN" sz="2400" dirty="0" smtClean="0"/>
          </a:p>
          <a:p>
            <a:pPr marL="800100" lvl="2" indent="0"/>
            <a:r>
              <a:rPr lang="en-US" altLang="zh-CN" sz="2400" dirty="0"/>
              <a:t>11-15/0346r0  </a:t>
            </a:r>
            <a:r>
              <a:rPr lang="en-US" altLang="zh-CN" sz="2400" dirty="0">
                <a:sym typeface="Wingdings" panose="05000000000000000000" pitchFamily="2" charset="2"/>
              </a:rPr>
              <a:t>Encoding for control PHY for 45 GHz</a:t>
            </a:r>
          </a:p>
          <a:p>
            <a:pPr marL="800100" lvl="2" indent="0"/>
            <a:endParaRPr lang="en-US" altLang="zh-CN" sz="2400" dirty="0"/>
          </a:p>
          <a:p>
            <a:pPr marL="800100" lvl="2" indent="0"/>
            <a:endParaRPr lang="en-US" altLang="zh-CN" sz="2400" dirty="0">
              <a:cs typeface="MS PGothic" panose="020B0600070205080204" pitchFamily="34" charset="-128"/>
            </a:endParaRPr>
          </a:p>
          <a:p>
            <a:pPr marL="457200" lvl="1" indent="0"/>
            <a:endParaRPr lang="zh-CN" altLang="zh-CN"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14</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8" name="Date Placeholder 3"/>
          <p:cNvSpPr>
            <a:spLocks noGrp="1"/>
          </p:cNvSpPr>
          <p:nvPr>
            <p:ph type="dt" sz="quarter" idx="10"/>
          </p:nvPr>
        </p:nvSpPr>
        <p:spPr/>
        <p:txBody>
          <a:bodyPr/>
          <a:lstStyle/>
          <a:p>
            <a:pPr>
              <a:defRPr/>
            </a:pPr>
            <a:r>
              <a:rPr lang="en-US" altLang="zh-CN" smtClean="0">
                <a:ea typeface="+mn-ea"/>
              </a:rPr>
              <a:t>May 2015</a:t>
            </a:r>
            <a:endParaRPr lang="en-US">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March meeting minute</a:t>
            </a:r>
          </a:p>
          <a:p>
            <a:pPr lvl="1"/>
            <a:r>
              <a:rPr lang="nl-NL" dirty="0"/>
              <a:t>11-15/0708r0 802.11aj </a:t>
            </a:r>
            <a:r>
              <a:rPr lang="nl-NL" dirty="0" err="1"/>
              <a:t>March</a:t>
            </a:r>
            <a:r>
              <a:rPr lang="nl-NL" dirty="0"/>
              <a:t> meeting </a:t>
            </a:r>
            <a:r>
              <a:rPr lang="nl-NL" dirty="0" smtClean="0"/>
              <a:t>minute</a:t>
            </a:r>
          </a:p>
          <a:p>
            <a:pPr lvl="1"/>
            <a:endParaRPr lang="nl-NL" altLang="zh-CN" dirty="0"/>
          </a:p>
          <a:p>
            <a:r>
              <a:rPr lang="nl-NL" altLang="zh-CN" dirty="0" smtClean="0"/>
              <a:t>The minute has been </a:t>
            </a:r>
            <a:r>
              <a:rPr lang="nl-NL" altLang="zh-CN" dirty="0" err="1" smtClean="0"/>
              <a:t>approved</a:t>
            </a:r>
            <a:r>
              <a:rPr lang="nl-NL" altLang="zh-CN" dirty="0" smtClean="0"/>
              <a:t> </a:t>
            </a:r>
            <a:r>
              <a:rPr lang="nl-NL" altLang="zh-CN" dirty="0" err="1" smtClean="0"/>
              <a:t>unanimously</a:t>
            </a:r>
            <a:r>
              <a:rPr lang="nl-NL" altLang="zh-CN" dirty="0" smtClean="0"/>
              <a:t> </a:t>
            </a:r>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15</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May 2015</a:t>
            </a:r>
            <a:endParaRPr lang="en-US" altLang="zh-CN" sz="1800"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10:30-12:30</a:t>
            </a:r>
            <a:endParaRPr lang="en-US" dirty="0"/>
          </a:p>
        </p:txBody>
      </p:sp>
      <p:sp>
        <p:nvSpPr>
          <p:cNvPr id="3" name="Content Placeholder 2"/>
          <p:cNvSpPr>
            <a:spLocks noGrp="1"/>
          </p:cNvSpPr>
          <p:nvPr>
            <p:ph idx="1"/>
          </p:nvPr>
        </p:nvSpPr>
        <p:spPr>
          <a:xfrm>
            <a:off x="609600" y="1676400"/>
            <a:ext cx="8077200" cy="4495800"/>
          </a:xfrm>
        </p:spPr>
        <p:txBody>
          <a:bodyPr/>
          <a:lstStyle/>
          <a:p>
            <a:pPr marL="0" indent="0">
              <a:buNone/>
            </a:pPr>
            <a:r>
              <a:rPr lang="en-US" dirty="0" smtClean="0"/>
              <a:t>Five new technique proposals have been presented</a:t>
            </a:r>
          </a:p>
          <a:p>
            <a:r>
              <a:rPr lang="en-US" dirty="0" smtClean="0"/>
              <a:t>11</a:t>
            </a:r>
            <a:r>
              <a:rPr lang="en-US" dirty="0"/>
              <a:t>-15/0558r0 – 45GHz channel access and BSS </a:t>
            </a:r>
            <a:r>
              <a:rPr lang="en-US" dirty="0" smtClean="0"/>
              <a:t>operation </a:t>
            </a:r>
          </a:p>
          <a:p>
            <a:pPr lvl="1"/>
            <a:r>
              <a:rPr lang="en-US" altLang="zh-CN" dirty="0" smtClean="0"/>
              <a:t>Logical channel numbering needs to be reconsidered</a:t>
            </a:r>
          </a:p>
          <a:p>
            <a:pPr lvl="1"/>
            <a:r>
              <a:rPr lang="en-US" altLang="zh-CN" dirty="0" smtClean="0"/>
              <a:t>Some Typo, S16, it should be SP4 instead of SP3 in the figure</a:t>
            </a:r>
            <a:endParaRPr lang="en-US" altLang="zh-CN" dirty="0"/>
          </a:p>
          <a:p>
            <a:pPr>
              <a:lnSpc>
                <a:spcPct val="90000"/>
              </a:lnSpc>
            </a:pPr>
            <a:r>
              <a:rPr lang="en-US" dirty="0"/>
              <a:t>11-14/0716r4 - PHY-SIG-frame-structure-for-ieee-802.11aj (45GHz</a:t>
            </a:r>
            <a:r>
              <a:rPr lang="en-US" dirty="0" smtClean="0"/>
              <a:t>)</a:t>
            </a:r>
          </a:p>
          <a:p>
            <a:pPr lvl="1">
              <a:lnSpc>
                <a:spcPct val="90000"/>
              </a:lnSpc>
            </a:pPr>
            <a:r>
              <a:rPr lang="en-US" dirty="0" smtClean="0"/>
              <a:t>Provide definition of QMG</a:t>
            </a:r>
          </a:p>
          <a:p>
            <a:pPr lvl="1">
              <a:lnSpc>
                <a:spcPct val="90000"/>
              </a:lnSpc>
            </a:pPr>
            <a:r>
              <a:rPr lang="en-US" dirty="0" smtClean="0"/>
              <a:t>What is the advantage of common PHY SIG? </a:t>
            </a:r>
            <a:endParaRPr lang="en-US" dirty="0"/>
          </a:p>
          <a:p>
            <a:pPr>
              <a:lnSpc>
                <a:spcPct val="90000"/>
              </a:lnSpc>
            </a:pPr>
            <a:r>
              <a:rPr lang="en-US" altLang="zh-CN" dirty="0">
                <a:sym typeface="Wingdings" panose="05000000000000000000" pitchFamily="2" charset="2"/>
              </a:rPr>
              <a:t>11-14/1082r3 - </a:t>
            </a:r>
            <a:r>
              <a:rPr lang="en-US" dirty="0"/>
              <a:t>PPDU-format-for-ieee-802.11aj (45GHz</a:t>
            </a:r>
            <a:r>
              <a:rPr lang="en-US" dirty="0" smtClean="0"/>
              <a:t>)</a:t>
            </a:r>
          </a:p>
          <a:p>
            <a:pPr lvl="1">
              <a:lnSpc>
                <a:spcPct val="90000"/>
              </a:lnSpc>
            </a:pPr>
            <a:r>
              <a:rPr lang="en-US" dirty="0" smtClean="0"/>
              <a:t>Which field is used to indicate the option for the inclusion of SCTF, Data </a:t>
            </a:r>
            <a:r>
              <a:rPr lang="en-US" dirty="0" err="1" smtClean="0"/>
              <a:t>Blk</a:t>
            </a:r>
            <a:r>
              <a:rPr lang="en-US" dirty="0" smtClean="0"/>
              <a:t>, AGC subfields etc.  </a:t>
            </a:r>
          </a:p>
          <a:p>
            <a:pPr lvl="1">
              <a:lnSpc>
                <a:spcPct val="90000"/>
              </a:lnSpc>
            </a:pPr>
            <a:r>
              <a:rPr lang="en-US" dirty="0" smtClean="0"/>
              <a:t>If there is information from other presentation, please reference them.  </a:t>
            </a:r>
            <a:endParaRPr lang="en-US" dirty="0"/>
          </a:p>
          <a:p>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21269885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10:30-12:30</a:t>
            </a:r>
            <a:endParaRPr lang="en-US" dirty="0"/>
          </a:p>
        </p:txBody>
      </p:sp>
      <p:sp>
        <p:nvSpPr>
          <p:cNvPr id="3" name="Content Placeholder 2"/>
          <p:cNvSpPr>
            <a:spLocks noGrp="1"/>
          </p:cNvSpPr>
          <p:nvPr>
            <p:ph idx="1"/>
          </p:nvPr>
        </p:nvSpPr>
        <p:spPr/>
        <p:txBody>
          <a:bodyPr/>
          <a:lstStyle/>
          <a:p>
            <a:pPr marL="0" indent="0">
              <a:buNone/>
            </a:pPr>
            <a:r>
              <a:rPr lang="en-US" dirty="0" smtClean="0"/>
              <a:t>Five new technique proposals have been presented</a:t>
            </a:r>
          </a:p>
          <a:p>
            <a:pPr>
              <a:lnSpc>
                <a:spcPct val="90000"/>
              </a:lnSpc>
            </a:pPr>
            <a:r>
              <a:rPr lang="en-US" altLang="zh-CN" dirty="0" smtClean="0"/>
              <a:t>11</a:t>
            </a:r>
            <a:r>
              <a:rPr lang="en-US" altLang="zh-CN" dirty="0"/>
              <a:t>-15/0705r1 - </a:t>
            </a:r>
            <a:r>
              <a:rPr lang="en-US" dirty="0"/>
              <a:t>Control PHY Design for 40-50GHz Millimeter Wave Communication Systems</a:t>
            </a:r>
          </a:p>
          <a:p>
            <a:pPr lvl="1">
              <a:lnSpc>
                <a:spcPct val="90000"/>
              </a:lnSpc>
            </a:pPr>
            <a:r>
              <a:rPr lang="en-US" dirty="0" smtClean="0"/>
              <a:t>Try to use reference from IEEE document </a:t>
            </a:r>
          </a:p>
          <a:p>
            <a:pPr lvl="1">
              <a:lnSpc>
                <a:spcPct val="90000"/>
              </a:lnSpc>
            </a:pPr>
            <a:endParaRPr lang="en-US" dirty="0" smtClean="0"/>
          </a:p>
          <a:p>
            <a:pPr>
              <a:lnSpc>
                <a:spcPct val="90000"/>
              </a:lnSpc>
            </a:pPr>
            <a:r>
              <a:rPr lang="en-US" dirty="0" smtClean="0"/>
              <a:t>11</a:t>
            </a:r>
            <a:r>
              <a:rPr lang="en-US" dirty="0"/>
              <a:t>-15/0706r1 - Bandwidth and Packet Type Detection Schemes for 40-50GHz Millimeter Wave Communication Systems</a:t>
            </a:r>
          </a:p>
          <a:p>
            <a:pPr lvl="1"/>
            <a:r>
              <a:rPr lang="en-US" dirty="0" smtClean="0"/>
              <a:t>In Slide 6, how does the pattern to auto detect bandwidth and packet type? </a:t>
            </a:r>
            <a:r>
              <a:rPr lang="en-US" dirty="0" smtClean="0">
                <a:sym typeface="Wingdings"/>
              </a:rPr>
              <a:t> based on the sequence pattern</a:t>
            </a:r>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403443111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13:30-15:30</a:t>
            </a:r>
            <a:endParaRPr lang="en-US" dirty="0"/>
          </a:p>
        </p:txBody>
      </p:sp>
      <p:sp>
        <p:nvSpPr>
          <p:cNvPr id="3" name="Content Placeholder 2"/>
          <p:cNvSpPr>
            <a:spLocks noGrp="1"/>
          </p:cNvSpPr>
          <p:nvPr>
            <p:ph idx="1"/>
          </p:nvPr>
        </p:nvSpPr>
        <p:spPr/>
        <p:txBody>
          <a:bodyPr/>
          <a:lstStyle/>
          <a:p>
            <a:pPr marL="0" indent="0">
              <a:buNone/>
            </a:pPr>
            <a:r>
              <a:rPr lang="en-US" dirty="0" smtClean="0"/>
              <a:t>Three new technique proposals and one complete proposal have been presented</a:t>
            </a:r>
          </a:p>
          <a:p>
            <a:r>
              <a:rPr lang="en-US" altLang="zh-CN" dirty="0"/>
              <a:t>11-15/0701r1 - </a:t>
            </a:r>
            <a:r>
              <a:rPr lang="en-US" dirty="0"/>
              <a:t>Physical Channel Encoding for </a:t>
            </a:r>
            <a:r>
              <a:rPr lang="en-US" dirty="0" smtClean="0"/>
              <a:t>45GHz</a:t>
            </a:r>
          </a:p>
          <a:p>
            <a:pPr lvl="1"/>
            <a:r>
              <a:rPr lang="en-US" dirty="0" smtClean="0"/>
              <a:t>Have you considered the implementation of the LDPC decoding for the different LDPC encoding for SIG and Data </a:t>
            </a:r>
            <a:r>
              <a:rPr lang="en-US" dirty="0" smtClean="0">
                <a:sym typeface="Wingdings"/>
              </a:rPr>
              <a:t> The LDPC decoding structure is same. </a:t>
            </a:r>
            <a:endParaRPr lang="en-US" dirty="0"/>
          </a:p>
          <a:p>
            <a:r>
              <a:rPr lang="en-US" dirty="0"/>
              <a:t>11-15/0709r1 - Variable Length LDPC Codes for </a:t>
            </a:r>
            <a:r>
              <a:rPr lang="en-US" dirty="0" smtClean="0"/>
              <a:t>45GHz</a:t>
            </a:r>
          </a:p>
          <a:p>
            <a:pPr lvl="1"/>
            <a:r>
              <a:rPr lang="en-US" dirty="0" smtClean="0"/>
              <a:t>A few comments have been provided to polish the slide according to IEEE standard practice and upload the revision later. </a:t>
            </a:r>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176008532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13:30-15:30</a:t>
            </a:r>
            <a:endParaRPr lang="en-US" dirty="0"/>
          </a:p>
        </p:txBody>
      </p:sp>
      <p:sp>
        <p:nvSpPr>
          <p:cNvPr id="3" name="Content Placeholder 2"/>
          <p:cNvSpPr>
            <a:spLocks noGrp="1"/>
          </p:cNvSpPr>
          <p:nvPr>
            <p:ph idx="1"/>
          </p:nvPr>
        </p:nvSpPr>
        <p:spPr/>
        <p:txBody>
          <a:bodyPr/>
          <a:lstStyle/>
          <a:p>
            <a:pPr marL="0" indent="0">
              <a:buNone/>
            </a:pPr>
            <a:r>
              <a:rPr lang="en-US" dirty="0" smtClean="0"/>
              <a:t>Three new technique proposals and one complete proposal have been presented</a:t>
            </a:r>
          </a:p>
          <a:p>
            <a:r>
              <a:rPr lang="en-US" dirty="0" smtClean="0"/>
              <a:t>11</a:t>
            </a:r>
            <a:r>
              <a:rPr lang="en-US" dirty="0"/>
              <a:t>-15/</a:t>
            </a:r>
            <a:r>
              <a:rPr lang="en-US" dirty="0" smtClean="0"/>
              <a:t>0710r1 </a:t>
            </a:r>
            <a:r>
              <a:rPr lang="en-US" dirty="0"/>
              <a:t>- Variable Length Guard Interval for 45GHz</a:t>
            </a:r>
          </a:p>
          <a:p>
            <a:pPr lvl="1"/>
            <a:r>
              <a:rPr lang="en-US" dirty="0" smtClean="0"/>
              <a:t>Can provide simulation results to justify the performance improvement</a:t>
            </a:r>
          </a:p>
          <a:p>
            <a:pPr lvl="1"/>
            <a:r>
              <a:rPr lang="en-US" dirty="0" smtClean="0"/>
              <a:t>How to know the channel condition to adapt the length of GI?</a:t>
            </a:r>
          </a:p>
          <a:p>
            <a:r>
              <a:rPr lang="en-US" dirty="0" smtClean="0"/>
              <a:t>11</a:t>
            </a:r>
            <a:r>
              <a:rPr lang="en-US" dirty="0"/>
              <a:t>-15/0707r0 Complete Proposal for IEEE 802.11aj (45 GHz</a:t>
            </a:r>
            <a:r>
              <a:rPr lang="en-US" dirty="0" smtClean="0"/>
              <a:t>)</a:t>
            </a:r>
          </a:p>
          <a:p>
            <a:pPr lvl="1"/>
            <a:r>
              <a:rPr lang="en-US" dirty="0" smtClean="0"/>
              <a:t>Presented half of it. </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2345814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May 19 16:00-18:00</a:t>
            </a:r>
            <a:endParaRPr lang="en-US" dirty="0"/>
          </a:p>
        </p:txBody>
      </p:sp>
      <p:sp>
        <p:nvSpPr>
          <p:cNvPr id="3" name="Content Placeholder 2"/>
          <p:cNvSpPr>
            <a:spLocks noGrp="1"/>
          </p:cNvSpPr>
          <p:nvPr>
            <p:ph idx="1"/>
          </p:nvPr>
        </p:nvSpPr>
        <p:spPr>
          <a:xfrm>
            <a:off x="304800" y="1600200"/>
            <a:ext cx="8534400" cy="4114800"/>
          </a:xfrm>
        </p:spPr>
        <p:txBody>
          <a:bodyPr/>
          <a:lstStyle/>
          <a:p>
            <a:r>
              <a:rPr lang="en-US" dirty="0" smtClean="0"/>
              <a:t>11</a:t>
            </a:r>
            <a:r>
              <a:rPr lang="en-US" dirty="0"/>
              <a:t>-15/</a:t>
            </a:r>
            <a:r>
              <a:rPr lang="en-US" dirty="0" smtClean="0"/>
              <a:t>0707r1 </a:t>
            </a:r>
            <a:r>
              <a:rPr lang="en-US" dirty="0"/>
              <a:t>Complete Proposal for IEEE 802.11aj (45 GHz</a:t>
            </a:r>
            <a:r>
              <a:rPr lang="en-US" dirty="0" smtClean="0"/>
              <a:t>)</a:t>
            </a:r>
          </a:p>
          <a:p>
            <a:pPr lvl="1"/>
            <a:r>
              <a:rPr lang="en-US" dirty="0" smtClean="0"/>
              <a:t>Continue the presentation</a:t>
            </a:r>
          </a:p>
          <a:p>
            <a:pPr lvl="1"/>
            <a:r>
              <a:rPr lang="en-US" dirty="0" smtClean="0"/>
              <a:t>Discussion on what is the best option to merge the text proposal of 45GHz into 60GHz technical draft</a:t>
            </a:r>
            <a:endParaRPr lang="en-US" dirty="0"/>
          </a:p>
          <a:p>
            <a:r>
              <a:rPr lang="en-US" altLang="zh-CN" dirty="0"/>
              <a:t>11-14/1091r4 – </a:t>
            </a:r>
            <a:r>
              <a:rPr lang="en-US" altLang="zh-CN" dirty="0" err="1"/>
              <a:t>TGaj</a:t>
            </a:r>
            <a:r>
              <a:rPr lang="en-US" altLang="zh-CN" dirty="0"/>
              <a:t> Editor Report for CC20</a:t>
            </a:r>
          </a:p>
          <a:p>
            <a:r>
              <a:rPr lang="en-US" dirty="0"/>
              <a:t>11-15/0424r0 – Proposed Resolutions to CID </a:t>
            </a:r>
            <a:r>
              <a:rPr lang="en-US" dirty="0" smtClean="0"/>
              <a:t>1</a:t>
            </a:r>
          </a:p>
          <a:p>
            <a:pPr lvl="1"/>
            <a:r>
              <a:rPr lang="en-US" dirty="0" smtClean="0"/>
              <a:t>The comment resolution has been reflected in 11-15/0703r1</a:t>
            </a:r>
            <a:endParaRPr lang="en-US" dirty="0"/>
          </a:p>
          <a:p>
            <a:r>
              <a:rPr lang="en-US" dirty="0"/>
              <a:t>11-</a:t>
            </a:r>
            <a:r>
              <a:rPr lang="en-US" dirty="0" smtClean="0"/>
              <a:t>15/0703r1</a:t>
            </a:r>
            <a:r>
              <a:rPr lang="en-US" dirty="0"/>
              <a:t>  Proposed Resolutions to CID 1, 3, 4, 7, 13, 52, 64, 74, 84, 85 and 88 on </a:t>
            </a:r>
            <a:r>
              <a:rPr lang="en-US" dirty="0" err="1"/>
              <a:t>TGaj</a:t>
            </a:r>
            <a:r>
              <a:rPr lang="en-US" dirty="0"/>
              <a:t> D0.5 in </a:t>
            </a:r>
            <a:r>
              <a:rPr lang="en-US" dirty="0" smtClean="0"/>
              <a:t>CC20</a:t>
            </a:r>
            <a:endParaRPr lang="en-US" dirty="0"/>
          </a:p>
          <a:p>
            <a:r>
              <a:rPr lang="en-US" dirty="0"/>
              <a:t>Discussion on MDR review for 802.11aj (60GHz</a:t>
            </a:r>
            <a:r>
              <a:rPr lang="en-US" dirty="0" smtClean="0"/>
              <a:t>)</a:t>
            </a:r>
          </a:p>
          <a:p>
            <a:pPr lvl="1"/>
            <a:r>
              <a:rPr lang="en-US" altLang="zh-CN" dirty="0" smtClean="0"/>
              <a:t>It is anticipated that 60GHz draft will be merged with 45GHz draft. There is no need to carry out MDR review for 802.11aj (60GHz). </a:t>
            </a:r>
            <a:endParaRPr lang="en-US" altLang="zh-CN" dirty="0"/>
          </a:p>
          <a:p>
            <a:pPr lvl="1"/>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smtClean="0"/>
              <a:t>Xiaoming Peng (I2R)</a:t>
            </a:r>
            <a:endParaRPr lang="en-US" dirty="0"/>
          </a:p>
        </p:txBody>
      </p:sp>
    </p:spTree>
    <p:extLst>
      <p:ext uri="{BB962C8B-B14F-4D97-AF65-F5344CB8AC3E}">
        <p14:creationId xmlns:p14="http://schemas.microsoft.com/office/powerpoint/2010/main" val="24663807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685800" y="381000"/>
            <a:ext cx="7772400" cy="1066800"/>
          </a:xfrm>
        </p:spPr>
        <p:txBody>
          <a:bodyPr/>
          <a:lstStyle/>
          <a:p>
            <a:r>
              <a:rPr lang="en-US" altLang="zh-CN">
                <a:latin typeface="Times New Roman" charset="0"/>
                <a:ea typeface="MS PGothic" charset="0"/>
                <a:cs typeface="MS PGothic" charset="0"/>
              </a:rPr>
              <a:t>Motion 1</a:t>
            </a:r>
          </a:p>
        </p:txBody>
      </p:sp>
      <p:sp>
        <p:nvSpPr>
          <p:cNvPr id="53250" name="Content Placeholder 2"/>
          <p:cNvSpPr>
            <a:spLocks noGrp="1"/>
          </p:cNvSpPr>
          <p:nvPr>
            <p:ph idx="1"/>
          </p:nvPr>
        </p:nvSpPr>
        <p:spPr>
          <a:xfrm>
            <a:off x="381000" y="1295400"/>
            <a:ext cx="8534400" cy="5105400"/>
          </a:xfrm>
        </p:spPr>
        <p:txBody>
          <a:bodyPr/>
          <a:lstStyle/>
          <a:p>
            <a:r>
              <a:rPr lang="en-US" altLang="zh-CN" dirty="0">
                <a:latin typeface="Times New Roman" charset="0"/>
                <a:ea typeface="MS PGothic" charset="0"/>
                <a:cs typeface="MS PGothic" charset="0"/>
              </a:rPr>
              <a:t>To approve the comment resolution for the following CIDs for </a:t>
            </a:r>
            <a:r>
              <a:rPr lang="en-US" altLang="zh-CN" dirty="0" smtClean="0">
                <a:latin typeface="Times New Roman" charset="0"/>
                <a:ea typeface="MS PGothic" charset="0"/>
                <a:cs typeface="MS PGothic" charset="0"/>
              </a:rPr>
              <a:t>CC20</a:t>
            </a:r>
          </a:p>
          <a:p>
            <a:pPr lvl="1"/>
            <a:r>
              <a:rPr lang="en-US" dirty="0" smtClean="0"/>
              <a:t>CID </a:t>
            </a:r>
            <a:r>
              <a:rPr lang="en-US" dirty="0"/>
              <a:t>1, 3, 4, 7, 13, 52, 64, 74, 84, 85 and 88 </a:t>
            </a:r>
            <a:r>
              <a:rPr lang="en-US" dirty="0" smtClean="0"/>
              <a:t>(from </a:t>
            </a:r>
            <a:r>
              <a:rPr lang="en-US" dirty="0"/>
              <a:t>11-15/</a:t>
            </a:r>
            <a:r>
              <a:rPr lang="en-US" dirty="0" smtClean="0"/>
              <a:t>0703r1)</a:t>
            </a:r>
            <a:endParaRPr lang="en-US" dirty="0"/>
          </a:p>
          <a:p>
            <a:endParaRPr lang="en-US" altLang="zh-CN" sz="2000" dirty="0" smtClean="0">
              <a:latin typeface="Times New Roman" charset="0"/>
              <a:ea typeface="MS PGothic" charset="0"/>
              <a:cs typeface="MS PGothic" charset="0"/>
            </a:endParaRPr>
          </a:p>
          <a:p>
            <a:r>
              <a:rPr lang="en-US" altLang="zh-CN" sz="2000" dirty="0" smtClean="0">
                <a:latin typeface="Times New Roman" charset="0"/>
                <a:ea typeface="MS PGothic" charset="0"/>
                <a:cs typeface="MS PGothic" charset="0"/>
              </a:rPr>
              <a:t>Moved </a:t>
            </a:r>
            <a:r>
              <a:rPr lang="en-US" altLang="zh-CN" sz="2000" dirty="0">
                <a:latin typeface="Times New Roman" charset="0"/>
                <a:ea typeface="MS PGothic" charset="0"/>
                <a:cs typeface="MS PGothic" charset="0"/>
              </a:rPr>
              <a:t>by</a:t>
            </a:r>
            <a:r>
              <a:rPr lang="en-US" altLang="zh-CN" sz="2000" dirty="0" smtClean="0">
                <a:latin typeface="Times New Roman" charset="0"/>
                <a:ea typeface="MS PGothic" charset="0"/>
                <a:cs typeface="MS PGothic" charset="0"/>
              </a:rPr>
              <a:t>: </a:t>
            </a:r>
            <a:r>
              <a:rPr lang="en-US" altLang="zh-CN" sz="2000" dirty="0" err="1" smtClean="0">
                <a:latin typeface="Times New Roman" charset="0"/>
                <a:ea typeface="MS PGothic" charset="0"/>
                <a:cs typeface="MS PGothic" charset="0"/>
              </a:rPr>
              <a:t>Jiamin</a:t>
            </a:r>
            <a:r>
              <a:rPr lang="en-US" altLang="zh-CN" sz="2000" dirty="0" smtClean="0">
                <a:latin typeface="Times New Roman" charset="0"/>
                <a:ea typeface="MS PGothic" charset="0"/>
                <a:cs typeface="MS PGothic" charset="0"/>
              </a:rPr>
              <a:t> Chen</a:t>
            </a:r>
            <a:endParaRPr lang="en-US" altLang="zh-CN" sz="2000"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Seconded by</a:t>
            </a:r>
            <a:r>
              <a:rPr lang="en-US" altLang="zh-CN" sz="2000" dirty="0" smtClean="0">
                <a:latin typeface="Times New Roman" charset="0"/>
                <a:ea typeface="MS PGothic" charset="0"/>
                <a:cs typeface="MS PGothic" charset="0"/>
              </a:rPr>
              <a:t>: </a:t>
            </a:r>
            <a:r>
              <a:rPr lang="en-US" altLang="zh-CN" sz="2000" dirty="0" err="1" smtClean="0">
                <a:latin typeface="Times New Roman" charset="0"/>
                <a:ea typeface="MS PGothic" charset="0"/>
                <a:cs typeface="MS PGothic" charset="0"/>
              </a:rPr>
              <a:t>Haiming</a:t>
            </a:r>
            <a:r>
              <a:rPr lang="en-US" altLang="zh-CN" sz="2000" dirty="0" smtClean="0">
                <a:latin typeface="Times New Roman" charset="0"/>
                <a:ea typeface="MS PGothic" charset="0"/>
                <a:cs typeface="MS PGothic" charset="0"/>
              </a:rPr>
              <a:t> Wang</a:t>
            </a:r>
            <a:endParaRPr lang="en-US" altLang="zh-CN" sz="2000"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Results: </a:t>
            </a:r>
            <a:r>
              <a:rPr lang="en-US" altLang="zh-CN" sz="2000" dirty="0" smtClean="0">
                <a:latin typeface="Times New Roman" charset="0"/>
                <a:ea typeface="MS PGothic" charset="0"/>
                <a:cs typeface="MS PGothic" charset="0"/>
              </a:rPr>
              <a:t>Y10  N0   A1</a:t>
            </a:r>
          </a:p>
          <a:p>
            <a:r>
              <a:rPr lang="en-US" altLang="zh-CN" sz="2000" dirty="0" smtClean="0">
                <a:latin typeface="Times New Roman" charset="0"/>
                <a:ea typeface="MS PGothic" charset="0"/>
                <a:cs typeface="MS PGothic" charset="0"/>
              </a:rPr>
              <a:t>Motion passed</a:t>
            </a:r>
            <a:endParaRPr lang="en-US" altLang="zh-CN" sz="2000" dirty="0">
              <a:latin typeface="Times New Roman" charset="0"/>
              <a:ea typeface="MS PGothic" charset="0"/>
              <a:cs typeface="MS PGothic" charset="0"/>
            </a:endParaRPr>
          </a:p>
          <a:p>
            <a:pPr>
              <a:buFontTx/>
              <a:buNone/>
            </a:pPr>
            <a:endParaRPr lang="en-US" altLang="zh-CN" sz="2000" dirty="0">
              <a:latin typeface="Times New Roman" charset="0"/>
              <a:ea typeface="MS PGothic" charset="0"/>
              <a:cs typeface="MS PGothic" charset="0"/>
            </a:endParaRPr>
          </a:p>
        </p:txBody>
      </p:sp>
      <p:sp>
        <p:nvSpPr>
          <p:cNvPr id="532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zh-CN">
                <a:ea typeface="MS PGothic" charset="0"/>
                <a:cs typeface="MS PGothic" charset="0"/>
              </a:rPr>
              <a:t>Slide </a:t>
            </a:r>
            <a:fld id="{6411D5D4-FA5F-DD49-B609-B2E56FB0FA39}" type="slidenum">
              <a:rPr lang="en-US" altLang="zh-CN">
                <a:ea typeface="MS PGothic" charset="0"/>
                <a:cs typeface="MS PGothic" charset="0"/>
              </a:rPr>
              <a:pPr/>
              <a:t>21</a:t>
            </a:fld>
            <a:endParaRPr lang="en-US" altLang="zh-CN">
              <a:ea typeface="MS PGothic" charset="0"/>
              <a:cs typeface="MS PGothic" charset="0"/>
            </a:endParaRPr>
          </a:p>
        </p:txBody>
      </p:sp>
      <p:sp>
        <p:nvSpPr>
          <p:cNvPr id="7" name="Date Placeholder 2"/>
          <p:cNvSpPr>
            <a:spLocks noGrp="1"/>
          </p:cNvSpPr>
          <p:nvPr>
            <p:ph type="dt" sz="quarter" idx="10"/>
          </p:nvPr>
        </p:nvSpPr>
        <p:spPr>
          <a:xfrm>
            <a:off x="696913" y="332601"/>
            <a:ext cx="968076" cy="276999"/>
          </a:xfrm>
        </p:spPr>
        <p:txBody>
          <a:bodyPr/>
          <a:lstStyle/>
          <a:p>
            <a:pPr>
              <a:defRPr/>
            </a:pPr>
            <a:r>
              <a:rPr lang="en-US" altLang="zh-CN" dirty="0" smtClean="0"/>
              <a:t>May </a:t>
            </a:r>
            <a:r>
              <a:rPr lang="en-US" altLang="zh-CN" dirty="0" smtClean="0"/>
              <a:t>2015</a:t>
            </a:r>
            <a:endParaRPr lang="en-US" altLang="zh-CN" dirty="0"/>
          </a:p>
        </p:txBody>
      </p:sp>
      <p:sp>
        <p:nvSpPr>
          <p:cNvPr id="8"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p14="http://schemas.microsoft.com/office/powerpoint/2010/main" val="10129521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85800" y="381000"/>
            <a:ext cx="7772400" cy="1066800"/>
          </a:xfrm>
        </p:spPr>
        <p:txBody>
          <a:bodyPr/>
          <a:lstStyle/>
          <a:p>
            <a:r>
              <a:rPr lang="en-US" altLang="zh-CN">
                <a:latin typeface="Times New Roman" charset="0"/>
                <a:ea typeface="MS PGothic" charset="0"/>
                <a:cs typeface="MS PGothic" charset="0"/>
              </a:rPr>
              <a:t>Motion 2</a:t>
            </a:r>
          </a:p>
        </p:txBody>
      </p:sp>
      <p:sp>
        <p:nvSpPr>
          <p:cNvPr id="54274" name="Content Placeholder 2"/>
          <p:cNvSpPr>
            <a:spLocks noGrp="1"/>
          </p:cNvSpPr>
          <p:nvPr>
            <p:ph idx="1"/>
          </p:nvPr>
        </p:nvSpPr>
        <p:spPr>
          <a:xfrm>
            <a:off x="381000" y="1295400"/>
            <a:ext cx="8534400" cy="5105400"/>
          </a:xfrm>
        </p:spPr>
        <p:txBody>
          <a:bodyPr/>
          <a:lstStyle/>
          <a:p>
            <a:r>
              <a:rPr lang="en-US" altLang="zh-CN" dirty="0">
                <a:latin typeface="Times New Roman" charset="0"/>
                <a:ea typeface="MS PGothic" charset="0"/>
                <a:cs typeface="MS PGothic" charset="0"/>
              </a:rPr>
              <a:t>To approve </a:t>
            </a:r>
            <a:r>
              <a:rPr lang="en-US" altLang="zh-CN" dirty="0" smtClean="0">
                <a:latin typeface="Times New Roman" charset="0"/>
                <a:ea typeface="MS PGothic" charset="0"/>
                <a:cs typeface="MS PGothic" charset="0"/>
              </a:rPr>
              <a:t>the complete proposal (</a:t>
            </a:r>
            <a:r>
              <a:rPr lang="en-US" dirty="0" smtClean="0"/>
              <a:t>11</a:t>
            </a:r>
            <a:r>
              <a:rPr lang="en-US" dirty="0"/>
              <a:t>-15/</a:t>
            </a:r>
            <a:r>
              <a:rPr lang="en-US" dirty="0" smtClean="0"/>
              <a:t>0707r1) as baseline proposal for IEEE </a:t>
            </a:r>
            <a:r>
              <a:rPr lang="en-US" dirty="0"/>
              <a:t>802.11aj (45 GHz)</a:t>
            </a:r>
          </a:p>
          <a:p>
            <a:endParaRPr lang="en-US" altLang="zh-CN" sz="2000" dirty="0" smtClean="0">
              <a:latin typeface="Times New Roman" charset="0"/>
              <a:ea typeface="MS PGothic" charset="0"/>
              <a:cs typeface="MS PGothic" charset="0"/>
            </a:endParaRPr>
          </a:p>
          <a:p>
            <a:r>
              <a:rPr lang="en-US" altLang="zh-CN" sz="2000" dirty="0" smtClean="0">
                <a:latin typeface="Times New Roman" charset="0"/>
                <a:ea typeface="MS PGothic" charset="0"/>
                <a:cs typeface="MS PGothic" charset="0"/>
              </a:rPr>
              <a:t>Moved </a:t>
            </a:r>
            <a:r>
              <a:rPr lang="en-US" altLang="zh-CN" sz="2000" dirty="0">
                <a:latin typeface="Times New Roman" charset="0"/>
                <a:ea typeface="MS PGothic" charset="0"/>
                <a:cs typeface="MS PGothic" charset="0"/>
              </a:rPr>
              <a:t>by</a:t>
            </a:r>
            <a:r>
              <a:rPr lang="en-US" altLang="zh-CN" sz="2000" dirty="0" smtClean="0">
                <a:latin typeface="Times New Roman" charset="0"/>
                <a:ea typeface="MS PGothic" charset="0"/>
                <a:cs typeface="MS PGothic" charset="0"/>
              </a:rPr>
              <a:t>: </a:t>
            </a:r>
            <a:r>
              <a:rPr lang="en-US" altLang="zh-CN" sz="2000" dirty="0" err="1" smtClean="0">
                <a:latin typeface="Times New Roman" charset="0"/>
                <a:ea typeface="MS PGothic" charset="0"/>
                <a:cs typeface="MS PGothic" charset="0"/>
              </a:rPr>
              <a:t>Haiming</a:t>
            </a:r>
            <a:r>
              <a:rPr lang="en-US" altLang="zh-CN" sz="2000" dirty="0" smtClean="0">
                <a:latin typeface="Times New Roman" charset="0"/>
                <a:ea typeface="MS PGothic" charset="0"/>
                <a:cs typeface="MS PGothic" charset="0"/>
              </a:rPr>
              <a:t> Wang</a:t>
            </a:r>
            <a:endParaRPr lang="en-US" altLang="zh-CN"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Seconded by</a:t>
            </a:r>
            <a:r>
              <a:rPr lang="en-US" altLang="zh-CN" sz="2000" dirty="0" smtClean="0">
                <a:latin typeface="Times New Roman" charset="0"/>
                <a:ea typeface="MS PGothic" charset="0"/>
                <a:cs typeface="MS PGothic" charset="0"/>
              </a:rPr>
              <a:t>: Bo Sun</a:t>
            </a:r>
            <a:endParaRPr lang="en-US" altLang="zh-CN" sz="2000"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Results: </a:t>
            </a:r>
            <a:r>
              <a:rPr lang="en-US" altLang="zh-CN" sz="2000" dirty="0" smtClean="0">
                <a:latin typeface="Times New Roman" charset="0"/>
                <a:ea typeface="MS PGothic" charset="0"/>
                <a:cs typeface="MS PGothic" charset="0"/>
              </a:rPr>
              <a:t>Y10  N0  A2</a:t>
            </a:r>
          </a:p>
          <a:p>
            <a:r>
              <a:rPr lang="en-US" altLang="zh-CN" sz="2000" dirty="0" smtClean="0">
                <a:latin typeface="Times New Roman" charset="0"/>
                <a:ea typeface="MS PGothic" charset="0"/>
                <a:cs typeface="MS PGothic" charset="0"/>
              </a:rPr>
              <a:t>Motion passed </a:t>
            </a:r>
            <a:endParaRPr lang="en-US" altLang="zh-CN" sz="2000" dirty="0">
              <a:latin typeface="Times New Roman" charset="0"/>
              <a:ea typeface="MS PGothic" charset="0"/>
              <a:cs typeface="MS PGothic" charset="0"/>
            </a:endParaRPr>
          </a:p>
        </p:txBody>
      </p:sp>
      <p:sp>
        <p:nvSpPr>
          <p:cNvPr id="542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zh-CN">
                <a:ea typeface="MS PGothic" charset="0"/>
                <a:cs typeface="MS PGothic" charset="0"/>
              </a:rPr>
              <a:t>Slide </a:t>
            </a:r>
            <a:fld id="{B4376AD2-6429-2C4E-B461-EC756B223BFF}" type="slidenum">
              <a:rPr lang="en-US" altLang="zh-CN">
                <a:ea typeface="MS PGothic" charset="0"/>
                <a:cs typeface="MS PGothic" charset="0"/>
              </a:rPr>
              <a:pPr/>
              <a:t>22</a:t>
            </a:fld>
            <a:endParaRPr lang="en-US" altLang="zh-CN">
              <a:ea typeface="MS PGothic" charset="0"/>
              <a:cs typeface="MS PGothic" charset="0"/>
            </a:endParaRPr>
          </a:p>
        </p:txBody>
      </p:sp>
      <p:sp>
        <p:nvSpPr>
          <p:cNvPr id="7" name="Date Placeholder 2"/>
          <p:cNvSpPr>
            <a:spLocks noGrp="1"/>
          </p:cNvSpPr>
          <p:nvPr>
            <p:ph type="dt" sz="quarter" idx="10"/>
          </p:nvPr>
        </p:nvSpPr>
        <p:spPr>
          <a:xfrm>
            <a:off x="696913" y="332601"/>
            <a:ext cx="968076" cy="276999"/>
          </a:xfrm>
        </p:spPr>
        <p:txBody>
          <a:bodyPr/>
          <a:lstStyle/>
          <a:p>
            <a:pPr>
              <a:defRPr/>
            </a:pPr>
            <a:r>
              <a:rPr lang="en-US" altLang="zh-CN" dirty="0" smtClean="0"/>
              <a:t>May </a:t>
            </a:r>
            <a:r>
              <a:rPr lang="en-US" altLang="zh-CN" dirty="0" smtClean="0"/>
              <a:t>2015</a:t>
            </a:r>
            <a:endParaRPr lang="en-US" altLang="zh-CN" dirty="0"/>
          </a:p>
        </p:txBody>
      </p:sp>
      <p:sp>
        <p:nvSpPr>
          <p:cNvPr id="8"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p14="http://schemas.microsoft.com/office/powerpoint/2010/main" val="35995826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696913" y="332601"/>
            <a:ext cx="1025784" cy="276999"/>
          </a:xfrm>
        </p:spPr>
        <p:txBody>
          <a:bodyPr/>
          <a:lstStyle/>
          <a:p>
            <a:pPr>
              <a:defRPr/>
            </a:pPr>
            <a:r>
              <a:rPr lang="en-US" dirty="0" smtClean="0"/>
              <a:t>May  2015</a:t>
            </a:r>
            <a:endParaRPr lang="en-US" dirty="0"/>
          </a:p>
        </p:txBody>
      </p:sp>
      <p:sp>
        <p:nvSpPr>
          <p:cNvPr id="471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6E6FEC54-2CEF-7248-ACD4-CFCBBA6B7300}" type="slidenum">
              <a:rPr lang="en-US"/>
              <a:pPr/>
              <a:t>23</a:t>
            </a:fld>
            <a:endParaRPr lang="en-US"/>
          </a:p>
        </p:txBody>
      </p:sp>
      <p:sp>
        <p:nvSpPr>
          <p:cNvPr id="47107" name="Text Box 5"/>
          <p:cNvSpPr txBox="1">
            <a:spLocks noChangeArrowheads="1"/>
          </p:cNvSpPr>
          <p:nvPr/>
        </p:nvSpPr>
        <p:spPr bwMode="auto">
          <a:xfrm>
            <a:off x="304800" y="1557278"/>
            <a:ext cx="8686800" cy="3416320"/>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sz="2400" dirty="0"/>
              <a:t>There is currently </a:t>
            </a:r>
            <a:r>
              <a:rPr lang="en-US" sz="2400" dirty="0" smtClean="0"/>
              <a:t>an open </a:t>
            </a:r>
            <a:r>
              <a:rPr lang="en-US" sz="2400" dirty="0"/>
              <a:t>position of 802.11aj vice </a:t>
            </a:r>
            <a:r>
              <a:rPr lang="en-US" sz="2400" dirty="0" smtClean="0"/>
              <a:t>chair for 60GHz</a:t>
            </a:r>
            <a:endParaRPr lang="en-US" sz="2400" dirty="0"/>
          </a:p>
          <a:p>
            <a:endParaRPr lang="en-US" sz="2400" dirty="0"/>
          </a:p>
          <a:p>
            <a:r>
              <a:rPr lang="en-US" sz="2400" dirty="0"/>
              <a:t>There is currently known to be one candidate for the position of 802.11aj </a:t>
            </a:r>
            <a:r>
              <a:rPr lang="en-US" sz="2400" dirty="0" smtClean="0"/>
              <a:t>vice chair for 60GHz</a:t>
            </a:r>
            <a:endParaRPr lang="en-US" sz="2400" dirty="0"/>
          </a:p>
          <a:p>
            <a:endParaRPr lang="en-US" sz="2400" dirty="0"/>
          </a:p>
          <a:p>
            <a:r>
              <a:rPr lang="en-US" sz="2400" dirty="0"/>
              <a:t>Call for additional candidates</a:t>
            </a:r>
          </a:p>
          <a:p>
            <a:endParaRPr lang="en-US" sz="2400" dirty="0"/>
          </a:p>
          <a:p>
            <a:r>
              <a:rPr lang="en-US" sz="2400" dirty="0"/>
              <a:t>Close of nominations</a:t>
            </a:r>
          </a:p>
          <a:p>
            <a:r>
              <a:rPr lang="en-US" sz="2400" dirty="0"/>
              <a:t>Election</a:t>
            </a:r>
          </a:p>
        </p:txBody>
      </p:sp>
      <p:sp>
        <p:nvSpPr>
          <p:cNvPr id="47108" name="Rectangle 2"/>
          <p:cNvSpPr txBox="1">
            <a:spLocks noChangeArrowheads="1"/>
          </p:cNvSpPr>
          <p:nvPr/>
        </p:nvSpPr>
        <p:spPr bwMode="auto">
          <a:xfrm>
            <a:off x="685800" y="609600"/>
            <a:ext cx="777240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sz="3200" b="1">
                <a:solidFill>
                  <a:schemeClr val="tx2"/>
                </a:solidFill>
              </a:rPr>
              <a:t>802.11aj  Officer Election Process</a:t>
            </a:r>
          </a:p>
        </p:txBody>
      </p:sp>
      <p:sp>
        <p:nvSpPr>
          <p:cNvPr id="7"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p14="http://schemas.microsoft.com/office/powerpoint/2010/main" val="39528066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457200"/>
            <a:ext cx="7772400" cy="1066800"/>
          </a:xfrm>
        </p:spPr>
        <p:txBody>
          <a:bodyPr/>
          <a:lstStyle/>
          <a:p>
            <a:r>
              <a:rPr lang="en-US">
                <a:latin typeface="Times New Roman" charset="0"/>
                <a:ea typeface="MS PGothic" charset="0"/>
              </a:rPr>
              <a:t>Task Group Election</a:t>
            </a:r>
          </a:p>
        </p:txBody>
      </p:sp>
      <p:sp>
        <p:nvSpPr>
          <p:cNvPr id="3" name="Content Placeholder 2"/>
          <p:cNvSpPr>
            <a:spLocks noGrp="1"/>
          </p:cNvSpPr>
          <p:nvPr>
            <p:ph idx="1"/>
          </p:nvPr>
        </p:nvSpPr>
        <p:spPr>
          <a:xfrm>
            <a:off x="609600" y="1676400"/>
            <a:ext cx="7772400" cy="4648200"/>
          </a:xfrm>
        </p:spPr>
        <p:txBody>
          <a:bodyPr/>
          <a:lstStyle/>
          <a:p>
            <a:pPr marL="0" indent="0">
              <a:buFontTx/>
              <a:buNone/>
              <a:defRPr/>
            </a:pPr>
            <a:r>
              <a:rPr lang="en-US" b="0" dirty="0" smtClean="0"/>
              <a:t>Task </a:t>
            </a:r>
            <a:r>
              <a:rPr lang="en-US" b="0" dirty="0" smtClean="0"/>
              <a:t>Group </a:t>
            </a:r>
            <a:r>
              <a:rPr lang="en-US" b="0" dirty="0" smtClean="0"/>
              <a:t>Vice Chair for 60GHz Position</a:t>
            </a:r>
            <a:endParaRPr lang="en-US" b="0" dirty="0" smtClean="0"/>
          </a:p>
          <a:p>
            <a:pPr>
              <a:defRPr/>
            </a:pPr>
            <a:r>
              <a:rPr lang="en-US" b="0" dirty="0" smtClean="0"/>
              <a:t>Task Group Vice </a:t>
            </a:r>
            <a:r>
              <a:rPr lang="en-US" b="0" dirty="0" smtClean="0"/>
              <a:t>Chair (for 60GHz): </a:t>
            </a:r>
            <a:r>
              <a:rPr lang="en-US" b="0" dirty="0" err="1" smtClean="0"/>
              <a:t>Jiamin</a:t>
            </a:r>
            <a:r>
              <a:rPr lang="en-US" b="0" dirty="0" smtClean="0"/>
              <a:t> Chen</a:t>
            </a:r>
            <a:endParaRPr lang="en-US" b="0" dirty="0" smtClean="0"/>
          </a:p>
          <a:p>
            <a:pPr marL="0" indent="0">
              <a:buFontTx/>
              <a:buNone/>
              <a:defRPr/>
            </a:pPr>
            <a:endParaRPr lang="en-US" b="0" dirty="0"/>
          </a:p>
          <a:p>
            <a:pPr>
              <a:defRPr/>
            </a:pPr>
            <a:r>
              <a:rPr lang="en-US" b="0" dirty="0" smtClean="0"/>
              <a:t>Motion to approve the Task Group </a:t>
            </a:r>
            <a:r>
              <a:rPr lang="en-US" b="0" dirty="0" smtClean="0"/>
              <a:t>Vice Chair for 60GHz Positions</a:t>
            </a:r>
            <a:endParaRPr lang="en-US" b="0" dirty="0" smtClean="0"/>
          </a:p>
          <a:p>
            <a:pPr>
              <a:defRPr/>
            </a:pPr>
            <a:r>
              <a:rPr lang="en-US" sz="2000" dirty="0" smtClean="0"/>
              <a:t>Y: 11 N:0 A:0</a:t>
            </a:r>
          </a:p>
          <a:p>
            <a:pPr>
              <a:defRPr/>
            </a:pPr>
            <a:r>
              <a:rPr lang="en-US" sz="2000" dirty="0" smtClean="0"/>
              <a:t>Motion passed</a:t>
            </a:r>
            <a:endParaRPr lang="en-US" sz="2000" dirty="0"/>
          </a:p>
        </p:txBody>
      </p:sp>
      <p:sp>
        <p:nvSpPr>
          <p:cNvPr id="4" name="Date Placeholder 3"/>
          <p:cNvSpPr>
            <a:spLocks noGrp="1"/>
          </p:cNvSpPr>
          <p:nvPr>
            <p:ph type="dt" sz="quarter" idx="10"/>
          </p:nvPr>
        </p:nvSpPr>
        <p:spPr/>
        <p:txBody>
          <a:bodyPr/>
          <a:lstStyle/>
          <a:p>
            <a:pPr>
              <a:defRPr/>
            </a:pPr>
            <a:r>
              <a:rPr lang="en-US" smtClean="0"/>
              <a:t>Sept 2012</a:t>
            </a:r>
            <a:endParaRPr lang="en-US"/>
          </a:p>
        </p:txBody>
      </p:sp>
      <p:sp>
        <p:nvSpPr>
          <p:cNvPr id="481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5CBFB4D4-019B-4E47-8CA1-7C1E51607A60}" type="slidenum">
              <a:rPr lang="en-US"/>
              <a:pPr/>
              <a:t>24</a:t>
            </a:fld>
            <a:endParaRPr lang="en-US"/>
          </a:p>
        </p:txBody>
      </p:sp>
      <p:sp>
        <p:nvSpPr>
          <p:cNvPr id="7"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p14="http://schemas.microsoft.com/office/powerpoint/2010/main" val="40332522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a:t>
            </a:r>
            <a:r>
              <a:rPr lang="en-US" altLang="zh-CN" dirty="0" smtClean="0"/>
              <a:t>for </a:t>
            </a:r>
            <a:r>
              <a:rPr lang="en-US" altLang="zh-CN" dirty="0" smtClean="0"/>
              <a:t>July 2015 Meeting</a:t>
            </a:r>
          </a:p>
        </p:txBody>
      </p:sp>
      <p:sp>
        <p:nvSpPr>
          <p:cNvPr id="48130" name="Content Placeholder 2"/>
          <p:cNvSpPr>
            <a:spLocks noGrp="1"/>
          </p:cNvSpPr>
          <p:nvPr>
            <p:ph idx="1"/>
          </p:nvPr>
        </p:nvSpPr>
        <p:spPr/>
        <p:txBody>
          <a:bodyPr/>
          <a:lstStyle/>
          <a:p>
            <a:r>
              <a:rPr lang="en-US" altLang="zh-CN" dirty="0" smtClean="0"/>
              <a:t>Create </a:t>
            </a:r>
            <a:r>
              <a:rPr lang="en-US" altLang="zh-CN" dirty="0" smtClean="0"/>
              <a:t>merged baseline technical draft </a:t>
            </a:r>
            <a:r>
              <a:rPr lang="en-US" altLang="zh-CN" dirty="0" smtClean="0"/>
              <a:t>for </a:t>
            </a:r>
            <a:r>
              <a:rPr lang="en-US" altLang="zh-CN" dirty="0" smtClean="0"/>
              <a:t>both 60GHz 45 GHz for Comment Collecting after July meeting</a:t>
            </a:r>
          </a:p>
          <a:p>
            <a:endParaRPr lang="en-US" altLang="zh-CN" dirty="0"/>
          </a:p>
          <a:p>
            <a:r>
              <a:rPr lang="en-US" altLang="zh-CN" dirty="0" smtClean="0"/>
              <a:t>Open up a position of sub-editor for 45GHz and election</a:t>
            </a:r>
            <a:endParaRPr lang="en-US" altLang="zh-CN" dirty="0" smtClean="0"/>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25</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Merged Technical Draft</a:t>
            </a:r>
            <a:endParaRPr lang="en-US" dirty="0"/>
          </a:p>
        </p:txBody>
      </p:sp>
      <p:sp>
        <p:nvSpPr>
          <p:cNvPr id="3" name="Content Placeholder 2"/>
          <p:cNvSpPr>
            <a:spLocks noGrp="1"/>
          </p:cNvSpPr>
          <p:nvPr>
            <p:ph idx="1"/>
          </p:nvPr>
        </p:nvSpPr>
        <p:spPr/>
        <p:txBody>
          <a:bodyPr/>
          <a:lstStyle/>
          <a:p>
            <a:r>
              <a:rPr lang="en-US" dirty="0" smtClean="0"/>
              <a:t>Get the revised draft for 45GHz ready by 4 June 2015 based on the comments from </a:t>
            </a:r>
            <a:r>
              <a:rPr lang="en-US" dirty="0" err="1" smtClean="0"/>
              <a:t>TGaj</a:t>
            </a:r>
            <a:r>
              <a:rPr lang="en-US" dirty="0" smtClean="0"/>
              <a:t> May meeting</a:t>
            </a:r>
          </a:p>
          <a:p>
            <a:endParaRPr lang="en-US" dirty="0"/>
          </a:p>
          <a:p>
            <a:r>
              <a:rPr lang="en-US" dirty="0" smtClean="0"/>
              <a:t>Get the first version of the merged document for both 60GHz and 45GHz ready by 19 June 2015</a:t>
            </a:r>
          </a:p>
          <a:p>
            <a:endParaRPr lang="en-US" dirty="0"/>
          </a:p>
          <a:p>
            <a:r>
              <a:rPr lang="en-US" dirty="0" smtClean="0"/>
              <a:t>Get the revised version of the merged document by 3 July 2015</a:t>
            </a:r>
            <a:endParaRPr lang="en-US" dirty="0"/>
          </a:p>
        </p:txBody>
      </p:sp>
      <p:sp>
        <p:nvSpPr>
          <p:cNvPr id="4" name="Date Placeholder 3"/>
          <p:cNvSpPr>
            <a:spLocks noGrp="1"/>
          </p:cNvSpPr>
          <p:nvPr>
            <p:ph type="dt" sz="half" idx="10"/>
          </p:nvPr>
        </p:nvSpPr>
        <p:spPr/>
        <p:txBody>
          <a:bodyPr/>
          <a:lstStyle/>
          <a:p>
            <a:pPr>
              <a:defRPr/>
            </a:pPr>
            <a:r>
              <a:rPr lang="en-US" altLang="zh-CN" smtClean="0"/>
              <a:t>May 2015</a:t>
            </a:r>
            <a:endParaRPr lang="en-US" altLang="zh-CN"/>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26</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13172323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600" dirty="0" smtClean="0"/>
              <a:t>4 June 9pm ET</a:t>
            </a:r>
          </a:p>
          <a:p>
            <a:pPr lvl="1"/>
            <a:r>
              <a:rPr lang="en-US" altLang="zh-CN" sz="2600" dirty="0" smtClean="0"/>
              <a:t>19 June 9pm ET</a:t>
            </a:r>
          </a:p>
          <a:p>
            <a:pPr lvl="1"/>
            <a:r>
              <a:rPr lang="en-US" altLang="zh-CN" sz="2600" dirty="0" smtClean="0"/>
              <a:t>3 July 9pm ET</a:t>
            </a:r>
            <a:endParaRPr lang="en-US" altLang="zh-CN" sz="2600" dirty="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27</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1">
              <a:lnSpc>
                <a:spcPct val="90000"/>
              </a:lnSpc>
              <a:spcBef>
                <a:spcPct val="20000"/>
              </a:spcBef>
            </a:pPr>
            <a:r>
              <a:rPr lang="en-US" altLang="zh-CN" sz="1800" dirty="0">
                <a:cs typeface="Times New Roman" panose="02020603050405020304" pitchFamily="18" charset="0"/>
              </a:rPr>
              <a:t>	</a:t>
            </a:r>
            <a:r>
              <a:rPr lang="en-US" altLang="zh-CN" sz="2000" dirty="0">
                <a:cs typeface="Times New Roman" panose="02020603050405020304"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dirty="0">
                <a:cs typeface="Times New Roman" panose="02020603050405020304" pitchFamily="18" charset="0"/>
              </a:rPr>
              <a:t>	Patent Policy is stated in these sources:</a:t>
            </a:r>
          </a:p>
          <a:p>
            <a:pPr lvl="1">
              <a:lnSpc>
                <a:spcPct val="90000"/>
              </a:lnSpc>
              <a:spcBef>
                <a:spcPct val="20000"/>
              </a:spcBef>
            </a:pPr>
            <a:r>
              <a:rPr lang="en-GB" altLang="zh-CN" sz="2000" dirty="0">
                <a:cs typeface="Times New Roman" panose="02020603050405020304" pitchFamily="18" charset="0"/>
              </a:rPr>
              <a:t>		IEEE-SA Standards Boards Bylaws</a:t>
            </a:r>
          </a:p>
          <a:p>
            <a:pPr lvl="1">
              <a:lnSpc>
                <a:spcPct val="90000"/>
              </a:lnSpc>
              <a:spcBef>
                <a:spcPct val="20000"/>
              </a:spcBef>
            </a:pPr>
            <a:r>
              <a:rPr lang="en-US" altLang="zh-CN" sz="1900" dirty="0">
                <a:cs typeface="Times New Roman" panose="02020603050405020304" pitchFamily="18" charset="0"/>
              </a:rPr>
              <a:t>		</a:t>
            </a:r>
            <a:r>
              <a:rPr lang="en-US" altLang="zh-CN" sz="1900" i="1" dirty="0">
                <a:cs typeface="Times New Roman" panose="02020603050405020304" pitchFamily="18" charset="0"/>
              </a:rPr>
              <a:t>http://standards.ieee.org/guides/bylaws/sect6-7.html#6</a:t>
            </a:r>
          </a:p>
          <a:p>
            <a:pPr lvl="1">
              <a:lnSpc>
                <a:spcPct val="90000"/>
              </a:lnSpc>
              <a:spcBef>
                <a:spcPct val="20000"/>
              </a:spcBef>
            </a:pPr>
            <a:r>
              <a:rPr lang="en-GB" altLang="zh-CN" sz="2000" dirty="0">
                <a:cs typeface="Times New Roman" panose="02020603050405020304" pitchFamily="18" charset="0"/>
              </a:rPr>
              <a:t>		IEEE-SA Standards Board Operations Manual</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http://standards.ieee.org/guides/opman/sect6.html#6.3</a:t>
            </a:r>
            <a:endParaRPr lang="en-US" altLang="zh-CN" sz="2000" dirty="0">
              <a:cs typeface="Times New Roman" panose="02020603050405020304" pitchFamily="18" charset="0"/>
            </a:endParaRPr>
          </a:p>
          <a:p>
            <a:pPr lvl="1">
              <a:lnSpc>
                <a:spcPct val="90000"/>
              </a:lnSpc>
              <a:spcBef>
                <a:spcPct val="20000"/>
              </a:spcBef>
            </a:pPr>
            <a:r>
              <a:rPr lang="en-US" altLang="zh-CN" sz="2000" dirty="0">
                <a:cs typeface="Times New Roman" panose="02020603050405020304" pitchFamily="18" charset="0"/>
              </a:rPr>
              <a:t>	Material about the patent policy is available at </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112783</TotalTime>
  <Words>2024</Words>
  <Application>Microsoft Macintosh PowerPoint</Application>
  <PresentationFormat>On-screen Show (4:3)</PresentationFormat>
  <Paragraphs>337</Paragraphs>
  <Slides>27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 Items for the Week</vt:lpstr>
      <vt:lpstr>Tentative IEEE 802.11aj Agenda for the Week</vt:lpstr>
      <vt:lpstr>Tentative IEEE 802.11aj Agenda for the Week  </vt:lpstr>
      <vt:lpstr>Tentative IEEE 802.11aj Agenda for the Week  </vt:lpstr>
      <vt:lpstr>Work Completed  </vt:lpstr>
      <vt:lpstr>Approve the meeting minutes</vt:lpstr>
      <vt:lpstr>Notes for May 19 10:30-12:30</vt:lpstr>
      <vt:lpstr>Notes for May 19 10:30-12:30</vt:lpstr>
      <vt:lpstr>Notes for May 19 13:30-15:30</vt:lpstr>
      <vt:lpstr>Notes for May 19 13:30-15:30</vt:lpstr>
      <vt:lpstr>Notes for May 19 16:00-18:00</vt:lpstr>
      <vt:lpstr>Motion 1</vt:lpstr>
      <vt:lpstr>Motion 2</vt:lpstr>
      <vt:lpstr>PowerPoint Presentation</vt:lpstr>
      <vt:lpstr>Task Group Election</vt:lpstr>
      <vt:lpstr>Goals for July 2015 Meeting</vt:lpstr>
      <vt:lpstr>Plan for Merged Technical Draft</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3273</cp:revision>
  <cp:lastPrinted>1998-02-10T13:28:06Z</cp:lastPrinted>
  <dcterms:created xsi:type="dcterms:W3CDTF">2007-04-17T18:10:23Z</dcterms:created>
  <dcterms:modified xsi:type="dcterms:W3CDTF">2015-05-20T03:04:26Z</dcterms:modified>
</cp:coreProperties>
</file>