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6" r:id="rId14"/>
    <p:sldId id="565" r:id="rId15"/>
    <p:sldId id="567" r:id="rId16"/>
    <p:sldId id="470" r:id="rId17"/>
    <p:sldId id="475" r:id="rId18"/>
  </p:sldIdLst>
  <p:sldSz cx="9144000" cy="6858000" type="screen4x3"/>
  <p:notesSz cx="6934200" cy="9280525"/>
  <p:custDataLst>
    <p:tags r:id="rId22"/>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32"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tags" Target="tags/tag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13</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15</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2015</a:t>
            </a:r>
            <a:endParaRPr lang="en-US" altLang="zh-CN"/>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624115"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a:t>
            </a:r>
            <a:r>
              <a:rPr lang="en-US" altLang="zh-CN" sz="1800" b="1" dirty="0" smtClean="0"/>
              <a:t>0698r1</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
        <p:nvSpPr>
          <p:cNvPr id="102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2015-05-19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2396234224"/>
              </p:ext>
            </p:extLst>
          </p:nvPr>
        </p:nvGraphicFramePr>
        <p:xfrm>
          <a:off x="533400" y="2819400"/>
          <a:ext cx="7747000" cy="1487488"/>
        </p:xfrm>
        <a:graphic>
          <a:graphicData uri="http://schemas.openxmlformats.org/presentationml/2006/ole">
            <mc:AlternateContent xmlns:mc="http://schemas.openxmlformats.org/markup-compatibility/2006">
              <mc:Choice xmlns:v="urn:schemas-microsoft-com:vml" Requires="v">
                <p:oleObj spid="_x0000_s28717" name="Document" r:id="rId4" imgW="8229600" imgH="1587500" progId="Word.Document.8">
                  <p:embed/>
                </p:oleObj>
              </mc:Choice>
              <mc:Fallback>
                <p:oleObj name="Document" r:id="rId4" imgW="8229600" imgH="1587500" progId="Word.Document.8">
                  <p:embed/>
                  <p:pic>
                    <p:nvPicPr>
                      <p:cNvPr id="0" name=""/>
                      <p:cNvPicPr>
                        <a:picLocks noChangeAspect="1" noChangeArrowheads="1"/>
                      </p:cNvPicPr>
                      <p:nvPr/>
                    </p:nvPicPr>
                    <p:blipFill>
                      <a:blip r:embed="rId5"/>
                      <a:srcRect/>
                      <a:stretch>
                        <a:fillRect/>
                      </a:stretch>
                    </p:blipFill>
                    <p:spPr bwMode="auto">
                      <a:xfrm>
                        <a:off x="533400" y="2819400"/>
                        <a:ext cx="7747000"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March meeting</a:t>
            </a:r>
          </a:p>
          <a:p>
            <a:r>
              <a:rPr lang="en-US" altLang="zh-CN" sz="2800" b="0" dirty="0" smtClean="0">
                <a:latin typeface="+mj-lt"/>
                <a:cs typeface="Arial" panose="020B0604020202020204" pitchFamily="34" charset="0"/>
              </a:rPr>
              <a:t>Approve the meeting minutes for </a:t>
            </a:r>
            <a:r>
              <a:rPr lang="en-US" altLang="zh-CN" sz="2800" b="0" dirty="0" smtClean="0">
                <a:cs typeface="Arial" panose="020B0604020202020204" pitchFamily="34" charset="0"/>
              </a:rPr>
              <a:t>March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CC20</a:t>
            </a:r>
          </a:p>
          <a:p>
            <a:r>
              <a:rPr lang="en-US" altLang="zh-CN" sz="2800" b="0" dirty="0" smtClean="0">
                <a:latin typeface="+mj-lt"/>
                <a:cs typeface="Arial" panose="020B0604020202020204" pitchFamily="34" charset="0"/>
              </a:rPr>
              <a:t>Presentation for 45 GHz </a:t>
            </a:r>
          </a:p>
          <a:p>
            <a:r>
              <a:rPr lang="en-US" altLang="zh-CN" sz="2800" b="0" dirty="0" smtClean="0">
                <a:latin typeface="+mj-lt"/>
                <a:cs typeface="Arial" panose="020B0604020202020204" pitchFamily="34" charset="0"/>
              </a:rPr>
              <a:t>Planning for July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Tuesday, May 19, 2015 10:</a:t>
            </a:r>
            <a:r>
              <a:rPr lang="en-US" altLang="zh-CN" sz="2000" dirty="0"/>
              <a:t>3</a:t>
            </a:r>
            <a:r>
              <a:rPr lang="en-US" altLang="zh-CN" sz="2000" dirty="0" smtClean="0"/>
              <a:t>0 – 12:30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Approved the meeting minute in March meeting</a:t>
            </a:r>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648200" y="2438400"/>
            <a:ext cx="4191000" cy="3491706"/>
          </a:xfrm>
        </p:spPr>
        <p:txBody>
          <a:bodyPr/>
          <a:lstStyle/>
          <a:p>
            <a:pPr lvl="1"/>
            <a:r>
              <a:rPr lang="en-US" sz="2000" dirty="0" smtClean="0"/>
              <a:t>11-15/0558r0 – 45GHz </a:t>
            </a:r>
            <a:r>
              <a:rPr lang="en-US" sz="2000" dirty="0"/>
              <a:t>channel access and </a:t>
            </a:r>
            <a:r>
              <a:rPr lang="en-US" sz="2000" dirty="0" smtClean="0"/>
              <a:t>BSS </a:t>
            </a:r>
            <a:r>
              <a:rPr lang="en-US" sz="2000" dirty="0"/>
              <a:t>operation</a:t>
            </a:r>
            <a:endParaRPr lang="en-US" altLang="zh-CN" sz="2000" dirty="0"/>
          </a:p>
          <a:p>
            <a:pPr lvl="1"/>
            <a:r>
              <a:rPr lang="en-US" altLang="zh-CN" sz="2000" dirty="0" smtClean="0"/>
              <a:t>11-15/0701r1 </a:t>
            </a:r>
            <a:r>
              <a:rPr lang="en-US" altLang="zh-CN" sz="2000" dirty="0"/>
              <a:t>- </a:t>
            </a:r>
            <a:r>
              <a:rPr lang="en-US" sz="2000" dirty="0"/>
              <a:t>Physical Channel Encoding for </a:t>
            </a:r>
            <a:r>
              <a:rPr lang="en-US" sz="2000" dirty="0" smtClean="0"/>
              <a:t>45Ghz</a:t>
            </a:r>
          </a:p>
          <a:p>
            <a:pPr lvl="1">
              <a:lnSpc>
                <a:spcPct val="90000"/>
              </a:lnSpc>
            </a:pPr>
            <a:r>
              <a:rPr lang="en-US" sz="2000" dirty="0" smtClean="0"/>
              <a:t>11-14/0716r4 </a:t>
            </a:r>
            <a:r>
              <a:rPr lang="en-US" sz="2000" dirty="0"/>
              <a:t>- PHY-SIG-frame-structure-for-ieee-802.11aj (45GHz)</a:t>
            </a:r>
          </a:p>
          <a:p>
            <a:pPr lvl="1">
              <a:lnSpc>
                <a:spcPct val="90000"/>
              </a:lnSpc>
            </a:pPr>
            <a:r>
              <a:rPr lang="en-US" altLang="zh-CN" sz="2000" dirty="0" smtClean="0">
                <a:sym typeface="Wingdings" panose="05000000000000000000" pitchFamily="2" charset="2"/>
              </a:rPr>
              <a:t>11-14/1082r3 </a:t>
            </a:r>
            <a:r>
              <a:rPr lang="en-US" altLang="zh-CN" sz="2000" dirty="0">
                <a:sym typeface="Wingdings" panose="05000000000000000000" pitchFamily="2" charset="2"/>
              </a:rPr>
              <a:t>- </a:t>
            </a:r>
            <a:r>
              <a:rPr lang="en-US" sz="2000" dirty="0"/>
              <a:t>PPDU-format-for-ieee-802.11aj (45GHz)</a:t>
            </a: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Tuesday, May 19, 2015 13:</a:t>
            </a:r>
            <a:r>
              <a:rPr lang="en-US" altLang="zh-CN" sz="2400" dirty="0"/>
              <a:t>3</a:t>
            </a:r>
            <a:r>
              <a:rPr lang="en-US" altLang="zh-CN" sz="2400" dirty="0" smtClean="0"/>
              <a:t>0 – 15:</a:t>
            </a:r>
            <a:r>
              <a:rPr lang="en-US" altLang="zh-CN" sz="2400" dirty="0" smtClean="0"/>
              <a:t>30</a:t>
            </a:r>
            <a:endParaRPr lang="en-US" sz="2000" dirty="0" smtClean="0"/>
          </a:p>
          <a:p>
            <a:pPr lvl="1"/>
            <a:r>
              <a:rPr lang="en-US" altLang="zh-CN" sz="2000" dirty="0" smtClean="0"/>
              <a:t>11-15/0705r0 </a:t>
            </a:r>
            <a:r>
              <a:rPr lang="en-US" altLang="zh-CN" sz="2000" dirty="0"/>
              <a:t>- </a:t>
            </a:r>
            <a:r>
              <a:rPr lang="en-US" sz="2000" dirty="0"/>
              <a:t>Control PHY Design for 40-50GHz Millimeter Wave Communication </a:t>
            </a:r>
            <a:r>
              <a:rPr lang="en-US" sz="2000" dirty="0" smtClean="0"/>
              <a:t>Systems</a:t>
            </a:r>
          </a:p>
          <a:p>
            <a:pPr lvl="1"/>
            <a:r>
              <a:rPr lang="en-US" sz="2000" dirty="0" smtClean="0"/>
              <a:t>11-16</a:t>
            </a:r>
            <a:r>
              <a:rPr lang="en-US" sz="2000" dirty="0"/>
              <a:t>/</a:t>
            </a:r>
            <a:r>
              <a:rPr lang="en-US" sz="2000" dirty="0" smtClean="0"/>
              <a:t>0706r0 - Bandwidth </a:t>
            </a:r>
            <a:r>
              <a:rPr lang="en-US" sz="2000" dirty="0"/>
              <a:t>and Packet Type Detection Schemes for 40-50GHz Millimeter Wave Communication </a:t>
            </a:r>
            <a:r>
              <a:rPr lang="en-US" sz="2000" dirty="0" smtClean="0"/>
              <a:t>Systems</a:t>
            </a:r>
          </a:p>
          <a:p>
            <a:pPr lvl="1"/>
            <a:r>
              <a:rPr lang="en-US" sz="2000" dirty="0"/>
              <a:t>11-15/0707-00-00aj Complete Proposal for IEEE 802.11aj (45 GHz</a:t>
            </a:r>
            <a:r>
              <a:rPr lang="en-US" sz="2000" dirty="0" smtClean="0"/>
              <a:t>)</a:t>
            </a: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a:t>Tuesday, May 19, 2015 16:00 – 18:00</a:t>
            </a:r>
            <a:endParaRPr lang="en-US" altLang="zh-CN" sz="2000" dirty="0"/>
          </a:p>
          <a:p>
            <a:pPr lvl="1"/>
            <a:r>
              <a:rPr lang="en-US" altLang="zh-CN" sz="2000" dirty="0"/>
              <a:t>11-14/1091r4 – </a:t>
            </a:r>
            <a:r>
              <a:rPr lang="en-US" altLang="zh-CN" sz="2000" dirty="0" err="1"/>
              <a:t>TGaj</a:t>
            </a:r>
            <a:r>
              <a:rPr lang="en-US" altLang="zh-CN" sz="2000" dirty="0"/>
              <a:t> Editor Report for </a:t>
            </a:r>
            <a:r>
              <a:rPr lang="en-US" altLang="zh-CN" sz="2000" dirty="0" smtClean="0"/>
              <a:t>CC20</a:t>
            </a:r>
            <a:endParaRPr lang="en-US" sz="2000" dirty="0" smtClean="0"/>
          </a:p>
          <a:p>
            <a:pPr lvl="1"/>
            <a:r>
              <a:rPr lang="en-US" sz="2000" dirty="0" smtClean="0"/>
              <a:t>11</a:t>
            </a:r>
            <a:r>
              <a:rPr lang="en-US" sz="2000" dirty="0"/>
              <a:t>-15-0703-00-00aj  Proposed Resolutions to CID 1, 3, 4, 7, 13, 52, 64, 74, 84, 85 and 88 on </a:t>
            </a:r>
            <a:r>
              <a:rPr lang="en-US" sz="2000" dirty="0" err="1"/>
              <a:t>TGaj</a:t>
            </a:r>
            <a:r>
              <a:rPr lang="en-US" sz="2000" dirty="0"/>
              <a:t> D0.5 in </a:t>
            </a:r>
            <a:r>
              <a:rPr lang="en-US" sz="2000" dirty="0" smtClean="0"/>
              <a:t>CC20</a:t>
            </a:r>
          </a:p>
          <a:p>
            <a:pPr lvl="1"/>
            <a:r>
              <a:rPr lang="en-US" sz="2000" dirty="0" smtClean="0"/>
              <a:t>Discussion on MRD review</a:t>
            </a:r>
            <a:r>
              <a:rPr lang="en-US" sz="2000" dirty="0"/>
              <a:t> </a:t>
            </a:r>
            <a:r>
              <a:rPr lang="en-US" sz="2000" dirty="0" smtClean="0"/>
              <a:t>for 802.11aj (60GHz)</a:t>
            </a:r>
            <a:endParaRPr lang="en-US" altLang="zh-CN"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228600" y="1905000"/>
            <a:ext cx="4495800" cy="4114800"/>
          </a:xfrm>
        </p:spPr>
        <p:txBody>
          <a:bodyPr/>
          <a:lstStyle/>
          <a:p>
            <a:pPr>
              <a:lnSpc>
                <a:spcPct val="90000"/>
              </a:lnSpc>
            </a:pPr>
            <a:r>
              <a:rPr lang="en-US" altLang="zh-CN" sz="2400" dirty="0"/>
              <a:t>Wed, May 20, 2015 09:00 – 10:00</a:t>
            </a:r>
          </a:p>
          <a:p>
            <a:pPr lvl="1">
              <a:lnSpc>
                <a:spcPct val="90000"/>
              </a:lnSpc>
            </a:pPr>
            <a:r>
              <a:rPr lang="en-US" altLang="zh-CN" sz="2000" dirty="0">
                <a:sym typeface="Wingdings" panose="05000000000000000000" pitchFamily="2" charset="2"/>
              </a:rPr>
              <a:t>Motion</a:t>
            </a:r>
          </a:p>
          <a:p>
            <a:pPr lvl="1">
              <a:lnSpc>
                <a:spcPct val="90000"/>
              </a:lnSpc>
            </a:pPr>
            <a:r>
              <a:rPr lang="en-US" altLang="zh-CN" sz="2000" dirty="0">
                <a:sym typeface="Wingdings" panose="05000000000000000000" pitchFamily="2" charset="2"/>
              </a:rPr>
              <a:t>Plan for July meeting</a:t>
            </a: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13</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extLst>
      <p:ext uri="{BB962C8B-B14F-4D97-AF65-F5344CB8AC3E}">
        <p14:creationId xmlns:p14="http://schemas.microsoft.com/office/powerpoint/2010/main" val="4558139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447800"/>
            <a:ext cx="8305800" cy="5029200"/>
          </a:xfrm>
        </p:spPr>
        <p:txBody>
          <a:bodyPr/>
          <a:lstStyle/>
          <a:p>
            <a:pPr lvl="1" indent="-379413">
              <a:buFont typeface="Arial" panose="020B0604020202020204" pitchFamily="34" charset="0"/>
              <a:buChar char="•"/>
            </a:pPr>
            <a:r>
              <a:rPr lang="en-US" altLang="zh-CN" sz="2800" b="1" dirty="0" smtClean="0"/>
              <a:t>Comment resolution for 60GHz</a:t>
            </a:r>
            <a:endParaRPr lang="en-US" altLang="zh-CN" sz="2400" b="1" dirty="0" smtClean="0"/>
          </a:p>
          <a:p>
            <a:pPr marL="800100" lvl="2" indent="0"/>
            <a:r>
              <a:rPr lang="en-US" altLang="zh-CN" sz="2400" dirty="0" smtClean="0">
                <a:cs typeface="MS PGothic" panose="020B0600070205080204" pitchFamily="34" charset="-128"/>
              </a:rPr>
              <a:t>11</a:t>
            </a:r>
            <a:r>
              <a:rPr lang="en-US" altLang="zh-CN" sz="2400" dirty="0">
                <a:cs typeface="MS PGothic" panose="020B0600070205080204" pitchFamily="34" charset="-128"/>
              </a:rPr>
              <a:t>-14/0333r7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CC12</a:t>
            </a:r>
          </a:p>
          <a:p>
            <a:pPr marL="800100" lvl="2" indent="0"/>
            <a:r>
              <a:rPr lang="en-US" altLang="zh-CN" sz="2400" dirty="0">
                <a:cs typeface="MS PGothic" panose="020B0600070205080204" pitchFamily="34" charset="-128"/>
              </a:rPr>
              <a:t>11-14/0332r6 –</a:t>
            </a:r>
            <a:r>
              <a:rPr lang="en-US" altLang="zh-CN" sz="2400" dirty="0" err="1">
                <a:cs typeface="MS PGothic" panose="020B0600070205080204" pitchFamily="34" charset="-128"/>
              </a:rPr>
              <a:t>TGaj</a:t>
            </a:r>
            <a:r>
              <a:rPr lang="en-US" altLang="zh-CN" sz="2400" dirty="0">
                <a:cs typeface="MS PGothic" panose="020B0600070205080204" pitchFamily="34" charset="-128"/>
              </a:rPr>
              <a:t> D0.01 comment database (CC12)</a:t>
            </a:r>
          </a:p>
          <a:p>
            <a:pPr marL="800100" lvl="2" indent="0"/>
            <a:r>
              <a:rPr lang="en-US" altLang="zh-CN" sz="2400" dirty="0">
                <a:cs typeface="MS PGothic" panose="020B0600070205080204" pitchFamily="34" charset="-128"/>
              </a:rPr>
              <a:t>11-14/1091r3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CC20</a:t>
            </a:r>
          </a:p>
          <a:p>
            <a:pPr marL="800100" lvl="2" indent="0"/>
            <a:r>
              <a:rPr lang="en-US" altLang="zh-CN" sz="2400" dirty="0">
                <a:cs typeface="MS PGothic" panose="020B0600070205080204" pitchFamily="34" charset="-128"/>
              </a:rPr>
              <a:t>11-14/1076r2 –</a:t>
            </a:r>
            <a:r>
              <a:rPr lang="en-US" altLang="zh-CN" sz="2400" dirty="0" err="1">
                <a:cs typeface="MS PGothic" panose="020B0600070205080204" pitchFamily="34" charset="-128"/>
              </a:rPr>
              <a:t>TGaj</a:t>
            </a:r>
            <a:r>
              <a:rPr lang="en-US" altLang="zh-CN" sz="2400" dirty="0">
                <a:cs typeface="MS PGothic" panose="020B0600070205080204" pitchFamily="34" charset="-128"/>
              </a:rPr>
              <a:t> D0.5 comment database (CC20</a:t>
            </a:r>
            <a:r>
              <a:rPr lang="en-US" altLang="zh-CN" sz="2400" dirty="0" smtClean="0">
                <a:cs typeface="MS PGothic" panose="020B0600070205080204" pitchFamily="34" charset="-128"/>
              </a:rPr>
              <a:t>)</a:t>
            </a:r>
          </a:p>
          <a:p>
            <a:pPr marL="800100" lvl="2" indent="0"/>
            <a:r>
              <a:rPr lang="en-US" altLang="zh-CN" sz="2400" dirty="0"/>
              <a:t>11-15/0424r0 CC20 Comment Resolution Clause 9.34a.</a:t>
            </a:r>
            <a:r>
              <a:rPr lang="en-US" altLang="zh-CN" sz="2400" dirty="0" smtClean="0"/>
              <a:t>1</a:t>
            </a:r>
          </a:p>
          <a:p>
            <a:pPr marL="800100" lvl="2" indent="0"/>
            <a:endParaRPr lang="en-US" altLang="zh-CN" sz="2400" dirty="0"/>
          </a:p>
          <a:p>
            <a:pPr lvl="1">
              <a:buFont typeface="Arial"/>
              <a:buChar char="•"/>
            </a:pPr>
            <a:r>
              <a:rPr lang="en-US" altLang="zh-CN" sz="2600" b="1" dirty="0" smtClean="0"/>
              <a:t>Presentation </a:t>
            </a:r>
            <a:r>
              <a:rPr lang="en-US" altLang="zh-CN" sz="2600" b="1" dirty="0"/>
              <a:t>for </a:t>
            </a:r>
            <a:r>
              <a:rPr lang="en-US" altLang="zh-CN" sz="2600" b="1" dirty="0" smtClean="0"/>
              <a:t>45GHz</a:t>
            </a:r>
            <a:endParaRPr lang="en-US" altLang="zh-CN" sz="2400" dirty="0" smtClean="0"/>
          </a:p>
          <a:p>
            <a:pPr marL="800100" lvl="2" indent="0"/>
            <a:r>
              <a:rPr lang="en-US" altLang="zh-CN" sz="2400" dirty="0"/>
              <a:t>11-15/0346r0  </a:t>
            </a:r>
            <a:r>
              <a:rPr lang="en-US" altLang="zh-CN" sz="2400" dirty="0">
                <a:sym typeface="Wingdings" panose="05000000000000000000" pitchFamily="2" charset="2"/>
              </a:rPr>
              <a:t>Encoding for control PHY for 45 GHz</a:t>
            </a:r>
          </a:p>
          <a:p>
            <a:pPr marL="800100" lvl="2" indent="0"/>
            <a:endParaRPr lang="en-US" altLang="zh-CN" sz="2400" dirty="0"/>
          </a:p>
          <a:p>
            <a:pPr marL="800100" lvl="2" indent="0"/>
            <a:endParaRPr lang="en-US" altLang="zh-CN" sz="2400" dirty="0">
              <a:cs typeface="MS PGothic" panose="020B0600070205080204" pitchFamily="34" charset="-128"/>
            </a:endParaRPr>
          </a:p>
          <a:p>
            <a:pPr marL="457200" lvl="1" indent="0"/>
            <a:endParaRPr lang="zh-CN" altLang="zh-CN" dirty="0">
              <a:cs typeface="MS PGothic" panose="020B0600070205080204" pitchFamily="34" charset="-128"/>
            </a:endParaRP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14</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8" name="Date Placeholder 3"/>
          <p:cNvSpPr>
            <a:spLocks noGrp="1"/>
          </p:cNvSpPr>
          <p:nvPr>
            <p:ph type="dt" sz="quarter" idx="10"/>
          </p:nvPr>
        </p:nvSpPr>
        <p:spPr/>
        <p:txBody>
          <a:bodyPr/>
          <a:lstStyle/>
          <a:p>
            <a:pPr>
              <a:defRPr/>
            </a:pPr>
            <a:r>
              <a:rPr lang="en-US" altLang="zh-CN" smtClean="0">
                <a:ea typeface="+mn-ea"/>
              </a:rPr>
              <a:t>May 2015</a:t>
            </a:r>
            <a:endParaRPr lang="en-US">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a:t>
            </a:r>
            <a:r>
              <a:rPr lang="en-US" altLang="zh-CN" dirty="0" smtClean="0"/>
              <a:t>March </a:t>
            </a:r>
            <a:r>
              <a:rPr lang="en-US" altLang="zh-CN" dirty="0" smtClean="0"/>
              <a:t>meeting </a:t>
            </a:r>
            <a:r>
              <a:rPr lang="en-US" altLang="zh-CN" dirty="0" smtClean="0"/>
              <a:t>minute</a:t>
            </a:r>
            <a:endParaRPr lang="en-US" altLang="zh-CN" dirty="0" smtClean="0"/>
          </a:p>
          <a:p>
            <a:pPr lvl="1"/>
            <a:r>
              <a:rPr lang="nl-NL" dirty="0"/>
              <a:t>11-15/0708r0 802.11aj </a:t>
            </a:r>
            <a:r>
              <a:rPr lang="nl-NL" dirty="0" err="1"/>
              <a:t>March</a:t>
            </a:r>
            <a:r>
              <a:rPr lang="nl-NL" dirty="0"/>
              <a:t> meeting </a:t>
            </a:r>
            <a:r>
              <a:rPr lang="nl-NL" dirty="0" smtClean="0"/>
              <a:t>minute</a:t>
            </a:r>
            <a:endParaRPr lang="en-US" altLang="zh-CN" dirty="0" smtClean="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15</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dirty="0" smtClean="0"/>
              <a:t>May </a:t>
            </a:r>
            <a:r>
              <a:rPr lang="en-US" altLang="zh-CN" sz="1800" dirty="0" smtClean="0"/>
              <a:t>2015</a:t>
            </a:r>
            <a:endParaRPr lang="en-US" altLang="zh-CN" sz="1800"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6342719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July 2015 Meeting</a:t>
            </a:r>
          </a:p>
        </p:txBody>
      </p:sp>
      <p:sp>
        <p:nvSpPr>
          <p:cNvPr id="48130" name="Content Placeholder 2"/>
          <p:cNvSpPr>
            <a:spLocks noGrp="1"/>
          </p:cNvSpPr>
          <p:nvPr>
            <p:ph idx="1"/>
          </p:nvPr>
        </p:nvSpPr>
        <p:spPr/>
        <p:txBody>
          <a:bodyPr/>
          <a:lstStyle/>
          <a:p>
            <a:r>
              <a:rPr lang="en-US" altLang="zh-CN" dirty="0" smtClean="0"/>
              <a:t>Create baseline proposal and text proposal for 45 GHz</a:t>
            </a:r>
          </a:p>
          <a:p>
            <a:endParaRPr lang="en-US" altLang="zh-CN" dirty="0" smtClean="0"/>
          </a:p>
          <a:p>
            <a:r>
              <a:rPr lang="en-US" altLang="zh-CN" dirty="0" smtClean="0"/>
              <a:t>Comment </a:t>
            </a:r>
            <a:r>
              <a:rPr lang="en-US" altLang="zh-CN" dirty="0" smtClean="0"/>
              <a:t>resolution for 60 GHz if needed</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16</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endParaRPr lang="en-US" altLang="zh-CN" sz="260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17</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19"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3"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1">
              <a:lnSpc>
                <a:spcPct val="90000"/>
              </a:lnSpc>
              <a:spcBef>
                <a:spcPct val="20000"/>
              </a:spcBef>
            </a:pPr>
            <a:r>
              <a:rPr lang="en-US" altLang="zh-CN" sz="1800" dirty="0">
                <a:cs typeface="Times New Roman" panose="02020603050405020304" pitchFamily="18" charset="0"/>
              </a:rPr>
              <a:t>	</a:t>
            </a:r>
            <a:r>
              <a:rPr lang="en-US" altLang="zh-CN" sz="2000" dirty="0">
                <a:cs typeface="Times New Roman" panose="02020603050405020304" pitchFamily="18" charset="0"/>
              </a:rPr>
              <a:t>All participants should be familiar with their obligations under the IEEE-SA Policies &amp; Procedures for standards development.</a:t>
            </a:r>
          </a:p>
          <a:p>
            <a:pPr lvl="1">
              <a:lnSpc>
                <a:spcPct val="90000"/>
              </a:lnSpc>
              <a:spcBef>
                <a:spcPct val="20000"/>
              </a:spcBef>
            </a:pPr>
            <a:r>
              <a:rPr lang="en-US" altLang="zh-CN" sz="2000" dirty="0">
                <a:cs typeface="Times New Roman" panose="02020603050405020304" pitchFamily="18" charset="0"/>
              </a:rPr>
              <a:t>	Patent Policy is stated in these sources:</a:t>
            </a:r>
          </a:p>
          <a:p>
            <a:pPr lvl="1">
              <a:lnSpc>
                <a:spcPct val="90000"/>
              </a:lnSpc>
              <a:spcBef>
                <a:spcPct val="20000"/>
              </a:spcBef>
            </a:pPr>
            <a:r>
              <a:rPr lang="en-GB" altLang="zh-CN" sz="2000" dirty="0">
                <a:cs typeface="Times New Roman" panose="02020603050405020304" pitchFamily="18" charset="0"/>
              </a:rPr>
              <a:t>		IEEE-SA Standards Boards Bylaws</a:t>
            </a:r>
          </a:p>
          <a:p>
            <a:pPr lvl="1">
              <a:lnSpc>
                <a:spcPct val="90000"/>
              </a:lnSpc>
              <a:spcBef>
                <a:spcPct val="20000"/>
              </a:spcBef>
            </a:pPr>
            <a:r>
              <a:rPr lang="en-US" altLang="zh-CN" sz="1900" dirty="0">
                <a:cs typeface="Times New Roman" panose="02020603050405020304" pitchFamily="18" charset="0"/>
              </a:rPr>
              <a:t>		</a:t>
            </a:r>
            <a:r>
              <a:rPr lang="en-US" altLang="zh-CN" sz="1900" i="1" dirty="0">
                <a:cs typeface="Times New Roman" panose="02020603050405020304" pitchFamily="18" charset="0"/>
              </a:rPr>
              <a:t>http://standards.ieee.org/guides/bylaws/sect6-7.html#6</a:t>
            </a:r>
          </a:p>
          <a:p>
            <a:pPr lvl="1">
              <a:lnSpc>
                <a:spcPct val="90000"/>
              </a:lnSpc>
              <a:spcBef>
                <a:spcPct val="20000"/>
              </a:spcBef>
            </a:pPr>
            <a:r>
              <a:rPr lang="en-GB" altLang="zh-CN" sz="2000" dirty="0">
                <a:cs typeface="Times New Roman" panose="02020603050405020304" pitchFamily="18" charset="0"/>
              </a:rPr>
              <a:t>		IEEE-SA Standards Board Operations Manual</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http://standards.ieee.org/guides/opman/sect6.html#6.3</a:t>
            </a:r>
            <a:endParaRPr lang="en-US" altLang="zh-CN" sz="2000" dirty="0">
              <a:cs typeface="Times New Roman" panose="02020603050405020304" pitchFamily="18" charset="0"/>
            </a:endParaRPr>
          </a:p>
          <a:p>
            <a:pPr lvl="1">
              <a:lnSpc>
                <a:spcPct val="90000"/>
              </a:lnSpc>
              <a:spcBef>
                <a:spcPct val="20000"/>
              </a:spcBef>
            </a:pPr>
            <a:r>
              <a:rPr lang="en-US" altLang="zh-CN" sz="2000" dirty="0">
                <a:cs typeface="Times New Roman" panose="02020603050405020304" pitchFamily="18" charset="0"/>
              </a:rPr>
              <a:t>	Material about the patent policy is available at </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http://standards.ieee.org/board/pat/pat-material.html</a:t>
            </a: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5"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1"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1"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7"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000" b="1"/>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Tx/>
              <a:buChar char="–"/>
            </a:pPr>
            <a:r>
              <a:rPr lang="en-US" altLang="zh-CN" sz="1600"/>
              <a:t>Either speak up now or</a:t>
            </a:r>
          </a:p>
          <a:p>
            <a:pPr lvl="1">
              <a:spcBef>
                <a:spcPct val="20000"/>
              </a:spcBef>
              <a:buFontTx/>
              <a:buChar char="–"/>
            </a:pPr>
            <a:r>
              <a:rPr lang="en-US" altLang="zh-CN" sz="1600"/>
              <a:t>Provide the chair of this group with the identity of the holder(s) of any and all such claims as soon as possible or</a:t>
            </a:r>
          </a:p>
          <a:p>
            <a:pPr lvl="1">
              <a:spcBef>
                <a:spcPct val="20000"/>
              </a:spcBef>
              <a:buFontTx/>
              <a:buChar char="–"/>
            </a:pPr>
            <a:r>
              <a:rPr lang="en-US" altLang="zh-CN" sz="1600"/>
              <a:t>Cause an LOA to be submitted</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1"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112255</TotalTime>
  <Words>1150</Words>
  <Application>Microsoft Macintosh PowerPoint</Application>
  <PresentationFormat>On-screen Show (4:3)</PresentationFormat>
  <Paragraphs>216</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Agenda Items for the Week</vt:lpstr>
      <vt:lpstr>Tentative IEEE 802.11aj Agenda for the Week</vt:lpstr>
      <vt:lpstr>Tentative IEEE 802.11aj Agenda for the Week  </vt:lpstr>
      <vt:lpstr>Tentative IEEE 802.11aj Agenda for the Week  </vt:lpstr>
      <vt:lpstr>Work Completed  </vt:lpstr>
      <vt:lpstr>Approve the meeting minutes</vt:lpstr>
      <vt:lpstr>Goals for July 2015 Meeting</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Peng Xiaoming</cp:lastModifiedBy>
  <cp:revision>3252</cp:revision>
  <cp:lastPrinted>1998-02-10T13:28:06Z</cp:lastPrinted>
  <dcterms:created xsi:type="dcterms:W3CDTF">2007-04-17T18:10:23Z</dcterms:created>
  <dcterms:modified xsi:type="dcterms:W3CDTF">2015-05-19T02:29:15Z</dcterms:modified>
</cp:coreProperties>
</file>