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448" r:id="rId2"/>
    <p:sldId id="449" r:id="rId3"/>
    <p:sldId id="451" r:id="rId4"/>
    <p:sldId id="452" r:id="rId5"/>
    <p:sldId id="453" r:id="rId6"/>
    <p:sldId id="454" r:id="rId7"/>
    <p:sldId id="455" r:id="rId8"/>
    <p:sldId id="457" r:id="rId9"/>
    <p:sldId id="456" r:id="rId10"/>
    <p:sldId id="458" r:id="rId11"/>
    <p:sldId id="460" r:id="rId12"/>
    <p:sldId id="558" r:id="rId13"/>
    <p:sldId id="565" r:id="rId14"/>
    <p:sldId id="470" r:id="rId15"/>
    <p:sldId id="475" r:id="rId16"/>
  </p:sldIdLst>
  <p:sldSz cx="9144000" cy="6858000" type="screen4x3"/>
  <p:notesSz cx="6934200" cy="9280525"/>
  <p:custDataLst>
    <p:tags r:id="rId20"/>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92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gs" Target="tags/tag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11-14/1393r1 - Proposed text to resolve CID 147 in CC12 </a:t>
            </a:r>
          </a:p>
          <a:p>
            <a:r>
              <a:rPr lang="en-US" altLang="zh-CN" smtClean="0"/>
              <a:t>11-14/1130r3 - Proposed Resolutions to CID 5, 14, 15, 16, 17, 20, 21, 22, 24, 66, 67, 89, 90, 91 on TGaj D0.5 in CC20</a:t>
            </a:r>
          </a:p>
          <a:p>
            <a:r>
              <a:rPr lang="en-US" altLang="zh-CN" smtClean="0"/>
              <a:t>11-15/0199r0 - Proposed Resolution to CID 92 in CC20</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12</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May 2015</a:t>
            </a:r>
            <a:endParaRPr lang="en-US" altLang="zh-CN"/>
          </a:p>
        </p:txBody>
      </p:sp>
      <p:sp>
        <p:nvSpPr>
          <p:cNvPr id="1029"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624115"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802.11-15/0698r0</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
        <p:nvSpPr>
          <p:cNvPr id="102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a:t>
            </a:r>
            <a:r>
              <a:rPr lang="en-US" sz="2000" kern="0" dirty="0" smtClean="0">
                <a:latin typeface="+mn-lt"/>
                <a:ea typeface="+mn-ea"/>
              </a:rPr>
              <a:t>05-19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a:solidFill>
                  <a:schemeClr val="tx2"/>
                </a:solidFill>
              </a:rPr>
              <a:t>IEEE 802.11aj Task Group March 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2396234224"/>
              </p:ext>
            </p:extLst>
          </p:nvPr>
        </p:nvGraphicFramePr>
        <p:xfrm>
          <a:off x="533400" y="2819400"/>
          <a:ext cx="7747000" cy="1487488"/>
        </p:xfrm>
        <a:graphic>
          <a:graphicData uri="http://schemas.openxmlformats.org/presentationml/2006/ole">
            <mc:AlternateContent xmlns:mc="http://schemas.openxmlformats.org/markup-compatibility/2006">
              <mc:Choice xmlns:v="urn:schemas-microsoft-com:vml" Requires="v">
                <p:oleObj spid="_x0000_s28702" name="Document" r:id="rId4" imgW="8229600" imgH="1587500" progId="Word.Document.8">
                  <p:embed/>
                </p:oleObj>
              </mc:Choice>
              <mc:Fallback>
                <p:oleObj name="Document" r:id="rId4" imgW="8229600" imgH="1587500" progId="Word.Document.8">
                  <p:embed/>
                  <p:pic>
                    <p:nvPicPr>
                      <p:cNvPr id="0" name=""/>
                      <p:cNvPicPr>
                        <a:picLocks noChangeAspect="1" noChangeArrowheads="1"/>
                      </p:cNvPicPr>
                      <p:nvPr/>
                    </p:nvPicPr>
                    <p:blipFill>
                      <a:blip r:embed="rId5"/>
                      <a:srcRect/>
                      <a:stretch>
                        <a:fillRect/>
                      </a:stretch>
                    </p:blipFill>
                    <p:spPr bwMode="auto">
                      <a:xfrm>
                        <a:off x="533400" y="2819400"/>
                        <a:ext cx="7747000"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a:t>
            </a:r>
            <a:r>
              <a:rPr lang="en-US" altLang="zh-CN" sz="2800" b="0" dirty="0" smtClean="0">
                <a:latin typeface="+mj-lt"/>
                <a:cs typeface="Arial" panose="020B0604020202020204" pitchFamily="34" charset="0"/>
              </a:rPr>
              <a:t>March</a:t>
            </a:r>
            <a:r>
              <a:rPr lang="en-US" altLang="zh-CN" sz="2800" b="0" dirty="0" smtClean="0">
                <a:latin typeface="+mj-lt"/>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Approve the meeting minutes for </a:t>
            </a:r>
            <a:r>
              <a:rPr lang="en-US" altLang="zh-CN" sz="2800" b="0" dirty="0" smtClean="0">
                <a:cs typeface="Arial" panose="020B0604020202020204" pitchFamily="34" charset="0"/>
              </a:rPr>
              <a:t>March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CC20</a:t>
            </a:r>
          </a:p>
          <a:p>
            <a:r>
              <a:rPr lang="en-US" altLang="zh-CN" sz="2800" b="0" dirty="0" smtClean="0">
                <a:latin typeface="+mj-lt"/>
                <a:cs typeface="Arial" panose="020B0604020202020204" pitchFamily="34" charset="0"/>
              </a:rPr>
              <a:t>Presentation for </a:t>
            </a:r>
            <a:r>
              <a:rPr lang="en-US" altLang="zh-CN" sz="2800" b="0" dirty="0" smtClean="0">
                <a:latin typeface="+mj-lt"/>
                <a:cs typeface="Arial" panose="020B0604020202020204" pitchFamily="34" charset="0"/>
              </a:rPr>
              <a:t>45 GHz </a:t>
            </a:r>
          </a:p>
          <a:p>
            <a:r>
              <a:rPr lang="en-US" altLang="zh-CN" sz="2800" b="0" dirty="0" smtClean="0">
                <a:latin typeface="+mj-lt"/>
                <a:cs typeface="Arial" panose="020B0604020202020204" pitchFamily="34" charset="0"/>
              </a:rPr>
              <a:t>Planning for </a:t>
            </a:r>
            <a:r>
              <a:rPr lang="en-US" altLang="zh-CN" sz="2800" b="0" dirty="0" smtClean="0">
                <a:latin typeface="+mj-lt"/>
                <a:cs typeface="Arial" panose="020B0604020202020204" pitchFamily="34" charset="0"/>
              </a:rPr>
              <a:t>July</a:t>
            </a:r>
            <a:r>
              <a:rPr lang="en-US" altLang="zh-CN" sz="2800" b="0" dirty="0" smtClean="0">
                <a:latin typeface="+mj-lt"/>
                <a:cs typeface="Arial" panose="020B0604020202020204" pitchFamily="34" charset="0"/>
              </a:rPr>
              <a:t> </a:t>
            </a:r>
            <a:r>
              <a:rPr lang="en-US" altLang="zh-CN" sz="2800" b="0" dirty="0" smtClean="0">
                <a:latin typeface="+mj-lt"/>
                <a:cs typeface="Arial" panose="020B0604020202020204" pitchFamily="34" charset="0"/>
              </a:rPr>
              <a:t>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10</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457200" y="1828800"/>
            <a:ext cx="4495800" cy="4572000"/>
          </a:xfrm>
        </p:spPr>
        <p:txBody>
          <a:bodyPr/>
          <a:lstStyle/>
          <a:p>
            <a:pPr>
              <a:lnSpc>
                <a:spcPct val="90000"/>
              </a:lnSpc>
            </a:pPr>
            <a:r>
              <a:rPr lang="en-US" altLang="zh-CN" sz="2000" dirty="0" smtClean="0"/>
              <a:t>Tuesday, </a:t>
            </a:r>
            <a:r>
              <a:rPr lang="en-US" altLang="zh-CN" sz="2000" dirty="0" smtClean="0"/>
              <a:t>May 19, </a:t>
            </a:r>
            <a:r>
              <a:rPr lang="en-US" altLang="zh-CN" sz="2000" dirty="0" smtClean="0"/>
              <a:t>2015 </a:t>
            </a:r>
            <a:r>
              <a:rPr lang="en-US" altLang="zh-CN" sz="2000" dirty="0" smtClean="0"/>
              <a:t>10</a:t>
            </a:r>
            <a:r>
              <a:rPr lang="en-US" altLang="zh-CN" sz="2000" dirty="0" smtClean="0"/>
              <a:t>:</a:t>
            </a:r>
            <a:r>
              <a:rPr lang="en-US" altLang="zh-CN" sz="2000" dirty="0"/>
              <a:t>3</a:t>
            </a:r>
            <a:r>
              <a:rPr lang="en-US" altLang="zh-CN" sz="2000" dirty="0" smtClean="0"/>
              <a:t>0 </a:t>
            </a:r>
            <a:r>
              <a:rPr lang="en-US" altLang="zh-CN" sz="2000" dirty="0" smtClean="0"/>
              <a:t>– </a:t>
            </a:r>
            <a:r>
              <a:rPr lang="en-US" altLang="zh-CN" sz="2000" dirty="0" smtClean="0"/>
              <a:t>12:</a:t>
            </a:r>
            <a:r>
              <a:rPr lang="en-US" altLang="zh-CN" sz="2000" dirty="0" smtClean="0"/>
              <a:t>3</a:t>
            </a:r>
            <a:r>
              <a:rPr lang="en-US" altLang="zh-CN" sz="2000" dirty="0" smtClean="0"/>
              <a:t>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Approved the meeting minute in </a:t>
            </a:r>
            <a:r>
              <a:rPr lang="en-US" altLang="zh-CN" sz="2000" dirty="0" smtClean="0"/>
              <a:t>March</a:t>
            </a:r>
            <a:r>
              <a:rPr lang="en-US" altLang="zh-CN" sz="2000" dirty="0" smtClean="0"/>
              <a:t> </a:t>
            </a:r>
            <a:r>
              <a:rPr lang="en-US" altLang="zh-CN" sz="2000" dirty="0" smtClean="0"/>
              <a:t>meeting</a:t>
            </a:r>
          </a:p>
          <a:p>
            <a:pPr lvl="1"/>
            <a:endParaRPr lang="en-US" altLang="zh-CN" sz="1600" dirty="0" smtClean="0"/>
          </a:p>
          <a:p>
            <a:pPr lvl="1"/>
            <a:endParaRPr lang="en-US" altLang="zh-CN" sz="16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39939" name="Content Placeholder 6"/>
          <p:cNvSpPr>
            <a:spLocks noGrp="1"/>
          </p:cNvSpPr>
          <p:nvPr>
            <p:ph sz="half" idx="2"/>
          </p:nvPr>
        </p:nvSpPr>
        <p:spPr>
          <a:xfrm>
            <a:off x="4648200" y="2438400"/>
            <a:ext cx="4191000" cy="3491706"/>
          </a:xfrm>
        </p:spPr>
        <p:txBody>
          <a:bodyPr/>
          <a:lstStyle/>
          <a:p>
            <a:pPr lvl="1"/>
            <a:r>
              <a:rPr lang="en-US" altLang="zh-CN" sz="2000" dirty="0"/>
              <a:t>11-14/</a:t>
            </a:r>
            <a:r>
              <a:rPr lang="en-US" altLang="zh-CN" sz="2000" dirty="0" smtClean="0"/>
              <a:t>0333r8 </a:t>
            </a:r>
            <a:r>
              <a:rPr lang="en-US" altLang="zh-CN" sz="2000" dirty="0"/>
              <a:t>– </a:t>
            </a:r>
            <a:r>
              <a:rPr lang="en-US" altLang="zh-CN" sz="2000" dirty="0" err="1"/>
              <a:t>TGaj</a:t>
            </a:r>
            <a:r>
              <a:rPr lang="en-US" altLang="zh-CN" sz="2000" dirty="0"/>
              <a:t> Editor Report for CC12</a:t>
            </a:r>
            <a:endParaRPr lang="zh-CN" altLang="zh-CN" sz="2000" dirty="0"/>
          </a:p>
          <a:p>
            <a:pPr lvl="1"/>
            <a:r>
              <a:rPr lang="en-US" altLang="zh-CN" sz="2000" dirty="0"/>
              <a:t>11-14/</a:t>
            </a:r>
            <a:r>
              <a:rPr lang="en-US" altLang="zh-CN" sz="2000" dirty="0" smtClean="0"/>
              <a:t>0332r7 </a:t>
            </a:r>
            <a:r>
              <a:rPr lang="en-US" altLang="zh-CN" sz="2000" dirty="0"/>
              <a:t>–</a:t>
            </a:r>
            <a:r>
              <a:rPr lang="en-US" altLang="zh-CN" sz="2000" dirty="0" err="1"/>
              <a:t>TGaj</a:t>
            </a:r>
            <a:r>
              <a:rPr lang="en-US" altLang="zh-CN" sz="2000" dirty="0"/>
              <a:t> </a:t>
            </a:r>
            <a:r>
              <a:rPr lang="en-US" altLang="zh-CN" sz="2000" dirty="0" smtClean="0"/>
              <a:t>D 0.01 </a:t>
            </a:r>
            <a:r>
              <a:rPr lang="en-US" altLang="zh-CN" sz="2000" dirty="0"/>
              <a:t>comment database (CC12)</a:t>
            </a:r>
            <a:endParaRPr lang="zh-CN" altLang="zh-CN" sz="2000" dirty="0"/>
          </a:p>
          <a:p>
            <a:pPr lvl="1"/>
            <a:r>
              <a:rPr lang="en-US" altLang="zh-CN" sz="2000" dirty="0"/>
              <a:t>11-14/</a:t>
            </a:r>
            <a:r>
              <a:rPr lang="en-US" altLang="zh-CN" sz="2000" dirty="0" smtClean="0"/>
              <a:t>1091r4 </a:t>
            </a:r>
            <a:r>
              <a:rPr lang="en-US" altLang="zh-CN" sz="2000" dirty="0"/>
              <a:t>– </a:t>
            </a:r>
            <a:r>
              <a:rPr lang="en-US" altLang="zh-CN" sz="2000" dirty="0" err="1"/>
              <a:t>TGaj</a:t>
            </a:r>
            <a:r>
              <a:rPr lang="en-US" altLang="zh-CN" sz="2000" dirty="0"/>
              <a:t> Editor Report for CC20</a:t>
            </a:r>
            <a:endParaRPr lang="zh-CN" altLang="zh-CN" sz="2000" dirty="0"/>
          </a:p>
          <a:p>
            <a:pPr lvl="1"/>
            <a:r>
              <a:rPr lang="en-US" altLang="zh-CN" sz="2000" dirty="0"/>
              <a:t>11-14/</a:t>
            </a:r>
            <a:r>
              <a:rPr lang="en-US" altLang="zh-CN" sz="2000" dirty="0" smtClean="0"/>
              <a:t>1076r3 </a:t>
            </a:r>
            <a:r>
              <a:rPr lang="en-US" altLang="zh-CN" sz="2000" dirty="0"/>
              <a:t>–</a:t>
            </a:r>
            <a:r>
              <a:rPr lang="en-US" altLang="zh-CN" sz="2000" dirty="0" err="1"/>
              <a:t>TGaj</a:t>
            </a:r>
            <a:r>
              <a:rPr lang="en-US" altLang="zh-CN" sz="2000" dirty="0"/>
              <a:t> </a:t>
            </a:r>
            <a:r>
              <a:rPr lang="en-US" altLang="zh-CN" sz="2000" dirty="0" smtClean="0"/>
              <a:t>D 0.5 </a:t>
            </a:r>
            <a:r>
              <a:rPr lang="en-US" altLang="zh-CN" sz="2000" dirty="0"/>
              <a:t>comment database (CC20</a:t>
            </a:r>
            <a:r>
              <a:rPr lang="en-US" altLang="zh-CN" sz="2000" dirty="0" smtClean="0"/>
              <a:t>)</a:t>
            </a:r>
            <a:endParaRPr lang="zh-CN" altLang="zh-CN"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smtClean="0"/>
              <a:t>Tentative IEEE 802.11aj Agenda for the Week</a:t>
            </a:r>
            <a:r>
              <a:rPr lang="en-US" altLang="zh-CN" smtClean="0">
                <a:solidFill>
                  <a:srgbClr val="000000"/>
                </a:solidFill>
                <a:latin typeface="Verdana" panose="020B0604030504040204" pitchFamily="34" charset="0"/>
              </a:rPr>
              <a:t>	</a:t>
            </a:r>
            <a:br>
              <a:rPr lang="en-US" altLang="zh-CN" smtClean="0">
                <a:solidFill>
                  <a:srgbClr val="000000"/>
                </a:solidFill>
                <a:latin typeface="Verdana" panose="020B0604030504040204" pitchFamily="34" charset="0"/>
              </a:rPr>
            </a:br>
            <a:endParaRPr lang="en-US" altLang="zh-CN"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Tuesday, May 19, </a:t>
            </a:r>
            <a:r>
              <a:rPr lang="en-US" altLang="zh-CN" sz="2400" dirty="0" smtClean="0"/>
              <a:t>2015 </a:t>
            </a:r>
            <a:r>
              <a:rPr lang="en-US" altLang="zh-CN" sz="2400" dirty="0" smtClean="0"/>
              <a:t>13:</a:t>
            </a:r>
            <a:r>
              <a:rPr lang="en-US" altLang="zh-CN" sz="2400" dirty="0"/>
              <a:t>3</a:t>
            </a:r>
            <a:r>
              <a:rPr lang="en-US" altLang="zh-CN" sz="2400" dirty="0" smtClean="0"/>
              <a:t>0 </a:t>
            </a:r>
            <a:r>
              <a:rPr lang="en-US" altLang="zh-CN" sz="2400" dirty="0" smtClean="0"/>
              <a:t>– </a:t>
            </a:r>
            <a:r>
              <a:rPr lang="en-US" altLang="zh-CN" sz="2400" dirty="0" smtClean="0"/>
              <a:t>15:</a:t>
            </a:r>
            <a:r>
              <a:rPr lang="en-US" altLang="zh-CN" sz="2400" dirty="0"/>
              <a:t>3</a:t>
            </a:r>
            <a:r>
              <a:rPr lang="en-US" altLang="zh-CN" sz="2400" dirty="0" smtClean="0"/>
              <a:t>0</a:t>
            </a:r>
            <a:endParaRPr lang="en-US" altLang="zh-CN" sz="2400" dirty="0" smtClean="0"/>
          </a:p>
          <a:p>
            <a:pPr lvl="1">
              <a:lnSpc>
                <a:spcPct val="90000"/>
              </a:lnSpc>
            </a:pPr>
            <a:r>
              <a:rPr lang="en-US" altLang="zh-CN" sz="2000" dirty="0" smtClean="0">
                <a:latin typeface="Times New Roman"/>
                <a:cs typeface="Times New Roman"/>
              </a:rPr>
              <a:t>Complete Proposal presentation (1) for 45GHz</a:t>
            </a:r>
          </a:p>
          <a:p>
            <a:pPr lvl="1">
              <a:lnSpc>
                <a:spcPct val="90000"/>
              </a:lnSpc>
            </a:pPr>
            <a:r>
              <a:rPr lang="en-US" altLang="zh-CN" sz="2000" dirty="0" smtClean="0">
                <a:latin typeface="Times New Roman"/>
                <a:cs typeface="Times New Roman"/>
                <a:sym typeface="Wingdings" panose="05000000000000000000" pitchFamily="2" charset="2"/>
              </a:rPr>
              <a:t>Complete text proposal (1) for 45GHz</a:t>
            </a:r>
          </a:p>
          <a:p>
            <a:pPr lvl="1">
              <a:lnSpc>
                <a:spcPct val="90000"/>
              </a:lnSpc>
            </a:pPr>
            <a:r>
              <a:rPr lang="en-US" altLang="zh-CN" sz="2000" dirty="0" smtClean="0">
                <a:latin typeface="Times New Roman"/>
                <a:cs typeface="Times New Roman"/>
                <a:sym typeface="Wingdings" panose="05000000000000000000" pitchFamily="2" charset="2"/>
              </a:rPr>
              <a:t>New Technique Proposal (1) for 45GHz</a:t>
            </a:r>
            <a:endParaRPr lang="en-US" altLang="zh-CN" sz="2000" dirty="0">
              <a:latin typeface="Times New Roman"/>
              <a:cs typeface="Times New Roman"/>
              <a:sym typeface="Wingdings" panose="05000000000000000000" pitchFamily="2" charset="2"/>
            </a:endParaRPr>
          </a:p>
          <a:p>
            <a:pPr lvl="1"/>
            <a:endParaRPr lang="en-US" altLang="zh-CN" sz="2000" dirty="0" smtClean="0">
              <a:latin typeface="Arial" panose="020B0604020202020204" pitchFamily="34" charset="0"/>
              <a:cs typeface="Arial" panose="020B0604020202020204" pitchFamily="34" charset="0"/>
            </a:endParaRPr>
          </a:p>
          <a:p>
            <a:pPr lvl="1"/>
            <a:endParaRPr lang="en-US" altLang="zh-CN" sz="2000" dirty="0" smtClean="0"/>
          </a:p>
          <a:p>
            <a:pPr lvl="1"/>
            <a:endParaRPr lang="en-US" altLang="zh-CN" sz="2000" dirty="0" smtClean="0">
              <a:solidFill>
                <a:srgbClr val="FF0000"/>
              </a:solidFill>
            </a:endParaRP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12</a:t>
            </a:fld>
            <a:endParaRPr lang="en-US" altLang="zh-CN"/>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smtClean="0"/>
              <a:t>Tuesday, May 19, </a:t>
            </a:r>
            <a:r>
              <a:rPr lang="en-US" altLang="zh-CN" sz="2400" dirty="0" smtClean="0"/>
              <a:t>2015 16:00 – 18:</a:t>
            </a:r>
            <a:r>
              <a:rPr lang="en-US" altLang="zh-CN" sz="2400" dirty="0" smtClean="0"/>
              <a:t>00</a:t>
            </a:r>
            <a:endParaRPr lang="en-US" altLang="zh-CN" sz="2000" dirty="0">
              <a:cs typeface="Times New Roman"/>
              <a:sym typeface="Wingdings" panose="05000000000000000000" pitchFamily="2" charset="2"/>
            </a:endParaRPr>
          </a:p>
          <a:p>
            <a:pPr lvl="1">
              <a:lnSpc>
                <a:spcPct val="90000"/>
              </a:lnSpc>
            </a:pPr>
            <a:r>
              <a:rPr lang="en-US" altLang="zh-CN" sz="2000" dirty="0">
                <a:cs typeface="Times New Roman"/>
                <a:sym typeface="Wingdings" panose="05000000000000000000" pitchFamily="2" charset="2"/>
              </a:rPr>
              <a:t>Complete Proposal presentation (2) for 45GHz</a:t>
            </a:r>
          </a:p>
          <a:p>
            <a:pPr lvl="1">
              <a:lnSpc>
                <a:spcPct val="90000"/>
              </a:lnSpc>
            </a:pPr>
            <a:r>
              <a:rPr lang="en-US" altLang="zh-CN" sz="2000" dirty="0" smtClean="0">
                <a:cs typeface="Times New Roman"/>
              </a:rPr>
              <a:t>Complete text proposal (2) </a:t>
            </a:r>
            <a:r>
              <a:rPr lang="en-US" altLang="zh-CN" sz="2000" dirty="0">
                <a:cs typeface="Times New Roman"/>
              </a:rPr>
              <a:t>for 45GHz</a:t>
            </a:r>
          </a:p>
          <a:p>
            <a:pPr lvl="1">
              <a:lnSpc>
                <a:spcPct val="90000"/>
              </a:lnSpc>
            </a:pPr>
            <a:r>
              <a:rPr lang="en-US" altLang="zh-CN" sz="2000" dirty="0" smtClean="0">
                <a:cs typeface="Times New Roman"/>
                <a:sym typeface="Wingdings" panose="05000000000000000000" pitchFamily="2" charset="2"/>
              </a:rPr>
              <a:t>New Technique Proposal </a:t>
            </a:r>
            <a:r>
              <a:rPr lang="en-US" altLang="zh-CN" sz="2000" dirty="0">
                <a:cs typeface="Times New Roman"/>
                <a:sym typeface="Wingdings" panose="05000000000000000000" pitchFamily="2" charset="2"/>
              </a:rPr>
              <a:t>presentation </a:t>
            </a:r>
            <a:r>
              <a:rPr lang="en-US" altLang="zh-CN" sz="2000" dirty="0" smtClean="0">
                <a:cs typeface="Times New Roman"/>
                <a:sym typeface="Wingdings" panose="05000000000000000000" pitchFamily="2" charset="2"/>
              </a:rPr>
              <a:t>(2) </a:t>
            </a:r>
            <a:r>
              <a:rPr lang="en-US" altLang="zh-CN" sz="2000" dirty="0">
                <a:cs typeface="Times New Roman"/>
                <a:sym typeface="Wingdings" panose="05000000000000000000" pitchFamily="2" charset="2"/>
              </a:rPr>
              <a:t>for 45GHz</a:t>
            </a:r>
            <a:endParaRPr lang="en-US" altLang="zh-CN" sz="2000" dirty="0">
              <a:cs typeface="Times New Roman"/>
            </a:endParaRPr>
          </a:p>
          <a:p>
            <a:pPr lvl="1">
              <a:lnSpc>
                <a:spcPct val="90000"/>
              </a:lnSpc>
            </a:pPr>
            <a:endParaRPr lang="en-US" altLang="zh-CN" sz="2000" dirty="0">
              <a:sym typeface="Wingdings" panose="05000000000000000000" pitchFamily="2" charset="2"/>
            </a:endParaRPr>
          </a:p>
          <a:p>
            <a:pPr>
              <a:lnSpc>
                <a:spcPct val="90000"/>
              </a:lnSpc>
            </a:pPr>
            <a:r>
              <a:rPr lang="en-US" altLang="zh-CN" sz="2400" dirty="0" smtClean="0"/>
              <a:t>Wed, </a:t>
            </a:r>
            <a:r>
              <a:rPr lang="en-US" altLang="zh-CN" sz="2400" dirty="0"/>
              <a:t>May </a:t>
            </a:r>
            <a:r>
              <a:rPr lang="en-US" altLang="zh-CN" sz="2400" dirty="0" smtClean="0"/>
              <a:t>20, </a:t>
            </a:r>
            <a:r>
              <a:rPr lang="en-US" altLang="zh-CN" sz="2400" dirty="0"/>
              <a:t>2015 </a:t>
            </a:r>
            <a:r>
              <a:rPr lang="en-US" altLang="zh-CN" sz="2400" dirty="0" smtClean="0"/>
              <a:t>09:</a:t>
            </a:r>
            <a:r>
              <a:rPr lang="en-US" altLang="zh-CN" sz="2400" dirty="0"/>
              <a:t>00 – </a:t>
            </a:r>
            <a:r>
              <a:rPr lang="en-US" altLang="zh-CN" sz="2400" dirty="0" smtClean="0"/>
              <a:t>10:</a:t>
            </a:r>
            <a:r>
              <a:rPr lang="en-US" altLang="zh-CN" sz="2400" dirty="0"/>
              <a:t>00</a:t>
            </a:r>
          </a:p>
          <a:p>
            <a:pPr lvl="1">
              <a:lnSpc>
                <a:spcPct val="90000"/>
              </a:lnSpc>
            </a:pPr>
            <a:r>
              <a:rPr lang="en-US" altLang="zh-CN" sz="2000" dirty="0" smtClean="0">
                <a:sym typeface="Wingdings" panose="05000000000000000000" pitchFamily="2" charset="2"/>
              </a:rPr>
              <a:t>Motion</a:t>
            </a:r>
          </a:p>
          <a:p>
            <a:pPr lvl="1">
              <a:lnSpc>
                <a:spcPct val="90000"/>
              </a:lnSpc>
            </a:pPr>
            <a:r>
              <a:rPr lang="en-US" altLang="zh-CN" sz="2000" dirty="0" smtClean="0">
                <a:sym typeface="Wingdings" panose="05000000000000000000" pitchFamily="2" charset="2"/>
              </a:rPr>
              <a:t>Plan for July meeting</a:t>
            </a:r>
            <a:endParaRPr lang="en-US" altLang="zh-CN" sz="2000" dirty="0" smtClean="0">
              <a:sym typeface="Wingdings" panose="05000000000000000000" pitchFamily="2" charset="2"/>
            </a:endParaRPr>
          </a:p>
          <a:p>
            <a:pPr lvl="1">
              <a:lnSpc>
                <a:spcPct val="90000"/>
              </a:lnSpc>
            </a:pPr>
            <a:endParaRPr lang="en-US" altLang="zh-CN" sz="2000" dirty="0">
              <a:sym typeface="Wingdings" panose="05000000000000000000" pitchFamily="2" charset="2"/>
            </a:endParaRPr>
          </a:p>
          <a:p>
            <a:pPr lvl="1">
              <a:lnSpc>
                <a:spcPct val="90000"/>
              </a:lnSpc>
            </a:pPr>
            <a:endParaRPr lang="en-US" altLang="zh-CN" sz="2000" dirty="0" smtClean="0">
              <a:sym typeface="Wingdings" panose="05000000000000000000" pitchFamily="2" charset="2"/>
            </a:endParaRPr>
          </a:p>
          <a:p>
            <a:pPr marL="685800" lvl="2" indent="-342900">
              <a:lnSpc>
                <a:spcPct val="90000"/>
              </a:lnSpc>
            </a:pPr>
            <a:endParaRPr lang="en-US" altLang="zh-CN" dirty="0" smtClean="0">
              <a:ea typeface="MS PGothic" panose="020B0600070205080204" pitchFamily="34" charset="-128"/>
            </a:endParaRP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r>
              <a:rPr lang="en-US" altLang="zh-CN" dirty="0" smtClean="0"/>
              <a:t>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447800"/>
            <a:ext cx="8305800" cy="5029200"/>
          </a:xfrm>
        </p:spPr>
        <p:txBody>
          <a:bodyPr/>
          <a:lstStyle/>
          <a:p>
            <a:pPr lvl="1" indent="-379413">
              <a:buFont typeface="Arial" panose="020B0604020202020204" pitchFamily="34" charset="0"/>
              <a:buChar char="•"/>
            </a:pPr>
            <a:r>
              <a:rPr lang="en-US" altLang="zh-CN" sz="2800" b="1" dirty="0" smtClean="0"/>
              <a:t>Comment resolution for 60GHz</a:t>
            </a:r>
            <a:endParaRPr lang="en-US" altLang="zh-CN" sz="2400" b="1" dirty="0" smtClean="0"/>
          </a:p>
          <a:p>
            <a:pPr marL="800100" lvl="2" indent="0"/>
            <a:r>
              <a:rPr lang="en-US" altLang="zh-CN" sz="2400" dirty="0" smtClean="0">
                <a:cs typeface="MS PGothic" panose="020B0600070205080204" pitchFamily="34" charset="-128"/>
              </a:rPr>
              <a:t>11</a:t>
            </a:r>
            <a:r>
              <a:rPr lang="en-US" altLang="zh-CN" sz="2400" dirty="0">
                <a:cs typeface="MS PGothic" panose="020B0600070205080204" pitchFamily="34" charset="-128"/>
              </a:rPr>
              <a:t>-14/0333r7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CC12</a:t>
            </a:r>
          </a:p>
          <a:p>
            <a:pPr marL="800100" lvl="2" indent="0"/>
            <a:r>
              <a:rPr lang="en-US" altLang="zh-CN" sz="2400" dirty="0">
                <a:cs typeface="MS PGothic" panose="020B0600070205080204" pitchFamily="34" charset="-128"/>
              </a:rPr>
              <a:t>11-14/0332r6 –</a:t>
            </a:r>
            <a:r>
              <a:rPr lang="en-US" altLang="zh-CN" sz="2400" dirty="0" err="1">
                <a:cs typeface="MS PGothic" panose="020B0600070205080204" pitchFamily="34" charset="-128"/>
              </a:rPr>
              <a:t>TGaj</a:t>
            </a:r>
            <a:r>
              <a:rPr lang="en-US" altLang="zh-CN" sz="2400" dirty="0">
                <a:cs typeface="MS PGothic" panose="020B0600070205080204" pitchFamily="34" charset="-128"/>
              </a:rPr>
              <a:t> D0.01 comment database (CC12)</a:t>
            </a:r>
          </a:p>
          <a:p>
            <a:pPr marL="800100" lvl="2" indent="0"/>
            <a:r>
              <a:rPr lang="en-US" altLang="zh-CN" sz="2400" dirty="0">
                <a:cs typeface="MS PGothic" panose="020B0600070205080204" pitchFamily="34" charset="-128"/>
              </a:rPr>
              <a:t>11-14/1091r3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CC20</a:t>
            </a:r>
          </a:p>
          <a:p>
            <a:pPr marL="800100" lvl="2" indent="0"/>
            <a:r>
              <a:rPr lang="en-US" altLang="zh-CN" sz="2400" dirty="0">
                <a:cs typeface="MS PGothic" panose="020B0600070205080204" pitchFamily="34" charset="-128"/>
              </a:rPr>
              <a:t>11-14/1076r2 –</a:t>
            </a:r>
            <a:r>
              <a:rPr lang="en-US" altLang="zh-CN" sz="2400" dirty="0" err="1">
                <a:cs typeface="MS PGothic" panose="020B0600070205080204" pitchFamily="34" charset="-128"/>
              </a:rPr>
              <a:t>TGaj</a:t>
            </a:r>
            <a:r>
              <a:rPr lang="en-US" altLang="zh-CN" sz="2400" dirty="0">
                <a:cs typeface="MS PGothic" panose="020B0600070205080204" pitchFamily="34" charset="-128"/>
              </a:rPr>
              <a:t> D0.5 comment database (CC20</a:t>
            </a:r>
            <a:r>
              <a:rPr lang="en-US" altLang="zh-CN" sz="2400" dirty="0" smtClean="0">
                <a:cs typeface="MS PGothic" panose="020B0600070205080204" pitchFamily="34" charset="-128"/>
              </a:rPr>
              <a:t>)</a:t>
            </a:r>
          </a:p>
          <a:p>
            <a:pPr marL="800100" lvl="2" indent="0"/>
            <a:r>
              <a:rPr lang="en-US" altLang="zh-CN" sz="2400" dirty="0"/>
              <a:t>11-15/0424r0 CC20 Comment Resolution Clause 9.34a.</a:t>
            </a:r>
            <a:r>
              <a:rPr lang="en-US" altLang="zh-CN" sz="2400" dirty="0" smtClean="0"/>
              <a:t>1</a:t>
            </a:r>
          </a:p>
          <a:p>
            <a:pPr marL="800100" lvl="2" indent="0"/>
            <a:endParaRPr lang="en-US" altLang="zh-CN" sz="2400" dirty="0"/>
          </a:p>
          <a:p>
            <a:pPr lvl="1">
              <a:buFont typeface="Arial"/>
              <a:buChar char="•"/>
            </a:pPr>
            <a:r>
              <a:rPr lang="en-US" altLang="zh-CN" sz="2600" b="1" dirty="0" smtClean="0"/>
              <a:t>Presentation </a:t>
            </a:r>
            <a:r>
              <a:rPr lang="en-US" altLang="zh-CN" sz="2600" b="1" dirty="0"/>
              <a:t>for </a:t>
            </a:r>
            <a:r>
              <a:rPr lang="en-US" altLang="zh-CN" sz="2600" b="1" dirty="0" smtClean="0"/>
              <a:t>45GHz</a:t>
            </a:r>
            <a:endParaRPr lang="en-US" altLang="zh-CN" sz="2400" dirty="0" smtClean="0"/>
          </a:p>
          <a:p>
            <a:pPr marL="800100" lvl="2" indent="0"/>
            <a:r>
              <a:rPr lang="en-US" altLang="zh-CN" sz="2400" dirty="0"/>
              <a:t>11-15/0346r0  </a:t>
            </a:r>
            <a:r>
              <a:rPr lang="en-US" altLang="zh-CN" sz="2400" dirty="0">
                <a:sym typeface="Wingdings" panose="05000000000000000000" pitchFamily="2" charset="2"/>
              </a:rPr>
              <a:t>Encoding for control PHY for 45 GHz</a:t>
            </a:r>
          </a:p>
          <a:p>
            <a:pPr marL="800100" lvl="2" indent="0"/>
            <a:endParaRPr lang="en-US" altLang="zh-CN" sz="2400" dirty="0"/>
          </a:p>
          <a:p>
            <a:pPr marL="800100" lvl="2" indent="0"/>
            <a:endParaRPr lang="en-US" altLang="zh-CN" sz="2400" dirty="0">
              <a:cs typeface="MS PGothic" panose="020B0600070205080204" pitchFamily="34" charset="-128"/>
            </a:endParaRPr>
          </a:p>
          <a:p>
            <a:pPr marL="457200" lvl="1" indent="0"/>
            <a:endParaRPr lang="zh-CN" altLang="zh-CN" dirty="0">
              <a:cs typeface="MS PGothic" panose="020B0600070205080204" pitchFamily="34" charset="-128"/>
            </a:endParaRP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13</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8" name="Date Placeholder 3"/>
          <p:cNvSpPr>
            <a:spLocks noGrp="1"/>
          </p:cNvSpPr>
          <p:nvPr>
            <p:ph type="dt" sz="quarter" idx="10"/>
          </p:nvPr>
        </p:nvSpPr>
        <p:spPr/>
        <p:txBody>
          <a:bodyPr/>
          <a:lstStyle/>
          <a:p>
            <a:pPr>
              <a:defRPr/>
            </a:pPr>
            <a:r>
              <a:rPr lang="en-US" altLang="zh-CN" smtClean="0">
                <a:ea typeface="+mn-ea"/>
              </a:rPr>
              <a:t>May 2015</a:t>
            </a:r>
            <a:endParaRPr lang="en-US">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a:t>
            </a:r>
            <a:r>
              <a:rPr lang="en-US" altLang="zh-CN" dirty="0" smtClean="0"/>
              <a:t>July</a:t>
            </a:r>
            <a:r>
              <a:rPr lang="en-US" altLang="zh-CN" dirty="0" smtClean="0"/>
              <a:t> </a:t>
            </a:r>
            <a:r>
              <a:rPr lang="en-US" altLang="zh-CN" dirty="0" smtClean="0"/>
              <a:t>2015 Meeting</a:t>
            </a:r>
          </a:p>
        </p:txBody>
      </p:sp>
      <p:sp>
        <p:nvSpPr>
          <p:cNvPr id="48130" name="Content Placeholder 2"/>
          <p:cNvSpPr>
            <a:spLocks noGrp="1"/>
          </p:cNvSpPr>
          <p:nvPr>
            <p:ph idx="1"/>
          </p:nvPr>
        </p:nvSpPr>
        <p:spPr/>
        <p:txBody>
          <a:bodyPr/>
          <a:lstStyle/>
          <a:p>
            <a:r>
              <a:rPr lang="en-US" altLang="zh-CN" dirty="0" smtClean="0"/>
              <a:t>Create baseline proposal and text proposal for </a:t>
            </a:r>
            <a:r>
              <a:rPr lang="en-US" altLang="zh-CN" dirty="0" smtClean="0"/>
              <a:t>45 GHz</a:t>
            </a:r>
          </a:p>
          <a:p>
            <a:r>
              <a:rPr lang="en-US" altLang="zh-CN" dirty="0" smtClean="0"/>
              <a:t>Comment resolution for 60 GHz if needed</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14</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endParaRPr lang="en-US" altLang="zh-CN" sz="2600" smtClean="0"/>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15</a:t>
            </a:fld>
            <a:endParaRPr lang="en-US" altLang="zh-CN"/>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dirty="0"/>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7"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BFD2DD6-1442-4B22-9FB6-EABDD1DEBB3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08585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b="1"/>
              <a:t>(Optional to be shown)</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8AA4FC-E59C-426D-929F-8E6EDA9C3B3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19"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422B5B31-EFD1-4F04-A4BE-ADC8E27178EE}"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3"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1">
              <a:lnSpc>
                <a:spcPct val="90000"/>
              </a:lnSpc>
              <a:spcBef>
                <a:spcPct val="20000"/>
              </a:spcBef>
            </a:pPr>
            <a:r>
              <a:rPr lang="en-US" altLang="zh-CN" sz="1800" dirty="0">
                <a:cs typeface="Times New Roman" panose="02020603050405020304" pitchFamily="18" charset="0"/>
              </a:rPr>
              <a:t>	</a:t>
            </a:r>
            <a:r>
              <a:rPr lang="en-US" altLang="zh-CN" sz="2000" dirty="0">
                <a:cs typeface="Times New Roman" panose="02020603050405020304" pitchFamily="18" charset="0"/>
              </a:rPr>
              <a:t>All participants should be familiar with their obligations under the IEEE-SA Policies &amp; Procedures for standards development.</a:t>
            </a:r>
          </a:p>
          <a:p>
            <a:pPr lvl="1">
              <a:lnSpc>
                <a:spcPct val="90000"/>
              </a:lnSpc>
              <a:spcBef>
                <a:spcPct val="20000"/>
              </a:spcBef>
            </a:pPr>
            <a:r>
              <a:rPr lang="en-US" altLang="zh-CN" sz="2000" dirty="0">
                <a:cs typeface="Times New Roman" panose="02020603050405020304" pitchFamily="18" charset="0"/>
              </a:rPr>
              <a:t>	Patent Policy is stated in these sources:</a:t>
            </a:r>
          </a:p>
          <a:p>
            <a:pPr lvl="1">
              <a:lnSpc>
                <a:spcPct val="90000"/>
              </a:lnSpc>
              <a:spcBef>
                <a:spcPct val="20000"/>
              </a:spcBef>
            </a:pPr>
            <a:r>
              <a:rPr lang="en-GB" altLang="zh-CN" sz="2000" dirty="0">
                <a:cs typeface="Times New Roman" panose="02020603050405020304" pitchFamily="18" charset="0"/>
              </a:rPr>
              <a:t>		IEEE-SA Standards Boards Bylaws</a:t>
            </a:r>
          </a:p>
          <a:p>
            <a:pPr lvl="1">
              <a:lnSpc>
                <a:spcPct val="90000"/>
              </a:lnSpc>
              <a:spcBef>
                <a:spcPct val="20000"/>
              </a:spcBef>
            </a:pPr>
            <a:r>
              <a:rPr lang="en-US" altLang="zh-CN" sz="1900" dirty="0">
                <a:cs typeface="Times New Roman" panose="02020603050405020304" pitchFamily="18" charset="0"/>
              </a:rPr>
              <a:t>		</a:t>
            </a:r>
            <a:r>
              <a:rPr lang="en-US" altLang="zh-CN" sz="1900" i="1" dirty="0">
                <a:cs typeface="Times New Roman" panose="02020603050405020304" pitchFamily="18" charset="0"/>
              </a:rPr>
              <a:t>http://standards.ieee.org/guides/bylaws/sect6-7.html#6</a:t>
            </a:r>
          </a:p>
          <a:p>
            <a:pPr lvl="1">
              <a:lnSpc>
                <a:spcPct val="90000"/>
              </a:lnSpc>
              <a:spcBef>
                <a:spcPct val="20000"/>
              </a:spcBef>
            </a:pPr>
            <a:r>
              <a:rPr lang="en-GB" altLang="zh-CN" sz="2000" dirty="0">
                <a:cs typeface="Times New Roman" panose="02020603050405020304" pitchFamily="18" charset="0"/>
              </a:rPr>
              <a:t>		IEEE-SA Standards Board Operations Manual</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http://standards.ieee.org/guides/opman/sect6.html#6.3</a:t>
            </a:r>
            <a:endParaRPr lang="en-US" altLang="zh-CN" sz="2000" dirty="0">
              <a:cs typeface="Times New Roman" panose="02020603050405020304" pitchFamily="18" charset="0"/>
            </a:endParaRPr>
          </a:p>
          <a:p>
            <a:pPr lvl="1">
              <a:lnSpc>
                <a:spcPct val="90000"/>
              </a:lnSpc>
              <a:spcBef>
                <a:spcPct val="20000"/>
              </a:spcBef>
            </a:pPr>
            <a:r>
              <a:rPr lang="en-US" altLang="zh-CN" sz="2000" dirty="0">
                <a:cs typeface="Times New Roman" panose="02020603050405020304" pitchFamily="18" charset="0"/>
              </a:rPr>
              <a:t>	Material about the patent policy is available at </a:t>
            </a:r>
          </a:p>
          <a:p>
            <a:pPr lvl="1">
              <a:lnSpc>
                <a:spcPct val="90000"/>
              </a:lnSpc>
              <a:spcBef>
                <a:spcPct val="20000"/>
              </a:spcBef>
            </a:pPr>
            <a:r>
              <a:rPr lang="en-US" altLang="zh-CN" sz="2000" dirty="0">
                <a:cs typeface="Times New Roman" panose="02020603050405020304" pitchFamily="18" charset="0"/>
              </a:rPr>
              <a:t>		</a:t>
            </a:r>
            <a:r>
              <a:rPr lang="en-US" altLang="zh-CN" sz="1900" i="1" dirty="0">
                <a:cs typeface="Times New Roman" panose="02020603050405020304" pitchFamily="18" charset="0"/>
              </a:rPr>
              <a:t>http://standards.ieee.org/board/pat/pat-material.html</a:t>
            </a: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#2</a:t>
            </a:r>
            <a:endParaRPr lang="en-US" altLang="zh-CN" sz="2400"/>
          </a:p>
        </p:txBody>
      </p:sp>
      <p:sp>
        <p:nvSpPr>
          <p:cNvPr id="35845"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1"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1"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4597730-6AFF-4DE9-846A-4DA71F5B00FF}"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7"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000" b="1"/>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Tx/>
              <a:buChar char="–"/>
            </a:pPr>
            <a:r>
              <a:rPr lang="en-US" altLang="zh-CN" sz="1600"/>
              <a:t>Either speak up now or</a:t>
            </a:r>
          </a:p>
          <a:p>
            <a:pPr lvl="1">
              <a:spcBef>
                <a:spcPct val="20000"/>
              </a:spcBef>
              <a:buFontTx/>
              <a:buChar char="–"/>
            </a:pPr>
            <a:r>
              <a:rPr lang="en-US" altLang="zh-CN" sz="1600"/>
              <a:t>Provide the chair of this group with the identity of the holder(s) of any and all such claims as soon as possible or</a:t>
            </a:r>
          </a:p>
          <a:p>
            <a:pPr lvl="1">
              <a:spcBef>
                <a:spcPct val="20000"/>
              </a:spcBef>
              <a:buFontTx/>
              <a:buChar char="–"/>
            </a:pPr>
            <a:r>
              <a:rPr lang="en-US" altLang="zh-CN" sz="1600"/>
              <a:t>Cause an LOA to be submitted</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A19A3125-B53A-4111-B73F-2E150AE70C1C}"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1"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defRPr sz="1200">
                <a:solidFill>
                  <a:schemeClr val="tx1"/>
                </a:solidFill>
                <a:latin typeface="Times New Roman" panose="02020603050405020304" pitchFamily="18" charset="0"/>
                <a:ea typeface="MS PGothic" panose="020B0600070205080204" pitchFamily="34" charset="-128"/>
              </a:defRPr>
            </a:lvl1pPr>
            <a:lvl2pPr marL="630238"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Footer Placeholder 4"/>
          <p:cNvSpPr>
            <a:spLocks noGrp="1"/>
          </p:cNvSpPr>
          <p:nvPr>
            <p:ph type="ftr" sz="quarter" idx="3"/>
          </p:nvPr>
        </p:nvSpPr>
        <p:spPr>
          <a:xfrm>
            <a:off x="5257800" y="6475413"/>
            <a:ext cx="3286125" cy="184150"/>
          </a:xfrm>
        </p:spPr>
        <p:txBody>
          <a:bodyPr/>
          <a:lstStyle/>
          <a:p>
            <a:pPr>
              <a:defRPr/>
            </a:pPr>
            <a:r>
              <a:rPr lang="en-US" smtClean="0"/>
              <a:t>Xiaoming Peng (I2R)</a:t>
            </a:r>
            <a:endParaRPr lang="en-US"/>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2015</a:t>
            </a:r>
            <a:endParaRPr lang="en-US" altLang="zh-CN" sz="180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112157</TotalTime>
  <Words>1034</Words>
  <Application>Microsoft Macintosh PowerPoint</Application>
  <PresentationFormat>On-screen Show (4:3)</PresentationFormat>
  <Paragraphs>201</Paragraphs>
  <Slides>15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Microsoft Word 97 - 2004 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Agenda Items for the Week</vt:lpstr>
      <vt:lpstr>Tentative IEEE 802.11aj Agenda for the Week</vt:lpstr>
      <vt:lpstr>Tentative IEEE 802.11aj Agenda for the Week  </vt:lpstr>
      <vt:lpstr>Work Completed  </vt:lpstr>
      <vt:lpstr>Goals for July 2015 Meeting</vt:lpstr>
      <vt:lpstr>Conference call times</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Peng Xiaoming</cp:lastModifiedBy>
  <cp:revision>3239</cp:revision>
  <cp:lastPrinted>1998-02-10T13:28:06Z</cp:lastPrinted>
  <dcterms:created xsi:type="dcterms:W3CDTF">2007-04-17T18:10:23Z</dcterms:created>
  <dcterms:modified xsi:type="dcterms:W3CDTF">2015-05-15T09:51:12Z</dcterms:modified>
</cp:coreProperties>
</file>