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9" r:id="rId2"/>
    <p:sldId id="497" r:id="rId3"/>
    <p:sldId id="491" r:id="rId4"/>
    <p:sldId id="493" r:id="rId5"/>
    <p:sldId id="492" r:id="rId6"/>
    <p:sldId id="494" r:id="rId7"/>
    <p:sldId id="496" r:id="rId8"/>
  </p:sldIdLst>
  <p:sldSz cx="9144000" cy="6858000" type="screen4x3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07" autoAdjust="0"/>
    <p:restoredTop sz="98109" autoAdjust="0"/>
  </p:normalViewPr>
  <p:slideViewPr>
    <p:cSldViewPr>
      <p:cViewPr varScale="1">
        <p:scale>
          <a:sx n="104" d="100"/>
          <a:sy n="104" d="100"/>
        </p:scale>
        <p:origin x="-120" y="-192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1968" y="786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r>
              <a:rPr lang="en-US" smtClean="0"/>
              <a:t>doc.: IEEE P802.11-15/0667r0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r>
              <a:rPr lang="en-US" smtClean="0"/>
              <a:t>May 2015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r>
              <a:rPr lang="en-US" smtClean="0"/>
              <a:t>Donald Eastlake 3rd, Huawei Technologies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/>
            </a:lvl1pPr>
          </a:lstStyle>
          <a:p>
            <a:r>
              <a:rPr lang="en-US"/>
              <a:t>Page </a:t>
            </a:r>
            <a:fld id="{BA7524A1-3D73-7D46-9F01-B48D5D3DB9C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33450"/>
            <a:r>
              <a:rPr lang="en-US"/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4868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r>
              <a:rPr lang="en-US" smtClean="0"/>
              <a:t>doc.: IEEE P802.11-15/0667r0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r>
              <a:rPr lang="en-US" smtClean="0"/>
              <a:t>May 2015</a:t>
            </a: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>
              <a:defRPr/>
            </a:lvl5pPr>
          </a:lstStyle>
          <a:p>
            <a:pPr lvl="4"/>
            <a:r>
              <a:rPr lang="en-US" smtClean="0"/>
              <a:t>Donald Eastlake 3rd, Huawei Technologies</a:t>
            </a: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r>
              <a:rPr lang="en-US"/>
              <a:t>Page </a:t>
            </a:r>
            <a:fld id="{1B7C4E39-0B0F-7845-91A7-D810512B9B6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19227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doc.: IEEE P802.11-15/0667r0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smtClean="0"/>
              <a:t>May 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lvl="4"/>
            <a:r>
              <a:rPr lang="en-US" smtClean="0"/>
              <a:t>Donald Eastlake 3rd, Huawei Technologies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28EBCAB7-A961-C748-BA39-7C2FB2190658}" type="slidenum">
              <a:rPr lang="en-US"/>
              <a:pPr/>
              <a:t>1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35" name="Date Placeholder 3"/>
          <p:cNvSpPr>
            <a:spLocks noGrp="1"/>
          </p:cNvSpPr>
          <p:nvPr>
            <p:ph type="dt" sz="quarter" idx="1"/>
          </p:nvPr>
        </p:nvSpPr>
        <p:spPr bwMode="auto">
          <a:xfrm>
            <a:off x="654050" y="126484"/>
            <a:ext cx="718195" cy="18466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2757" indent="-289522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58088" indent="-23161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21323" indent="-23161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84558" indent="-23161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47793" indent="-2316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11028" indent="-2316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74263" indent="-2316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37498" indent="-2316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latin typeface="Calibri" charset="0"/>
              </a:rPr>
              <a:t>May 2015</a:t>
            </a:r>
            <a:endParaRPr lang="en-US" sz="1200">
              <a:latin typeface="Calibri" charset="0"/>
            </a:endParaRPr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5"/>
          </p:nvPr>
        </p:nvSpPr>
        <p:spPr bwMode="auto">
          <a:xfrm>
            <a:off x="3657392" y="8985250"/>
            <a:ext cx="77996" cy="18466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2757" indent="-289522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58088" indent="-23161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21323" indent="-23161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84558" indent="-23161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47793" indent="-2316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11028" indent="-2316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74263" indent="-2316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37498" indent="-2316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D31AF35-34DE-444B-9B37-A4E558A16AB0}" type="slidenum">
              <a:rPr lang="en-US" sz="1200">
                <a:latin typeface="Calibri" charset="0"/>
              </a:rPr>
              <a:pPr eaLnBrk="1" hangingPunct="1"/>
              <a:t>3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"/>
          </p:nvPr>
        </p:nvSpPr>
        <p:spPr bwMode="auto">
          <a:xfrm>
            <a:off x="654050" y="126484"/>
            <a:ext cx="718195" cy="18466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2757" indent="-289522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58088" indent="-23161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21323" indent="-23161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84558" indent="-23161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47793" indent="-2316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11028" indent="-2316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74263" indent="-2316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37498" indent="-2316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latin typeface="Calibri" charset="0"/>
              </a:rPr>
              <a:t>May 2015</a:t>
            </a:r>
            <a:endParaRPr lang="en-US" sz="1200">
              <a:latin typeface="Calibri" charset="0"/>
            </a:endParaRPr>
          </a:p>
        </p:txBody>
      </p:sp>
      <p:sp>
        <p:nvSpPr>
          <p:cNvPr id="24580" name="Slide Number Placeholder 4"/>
          <p:cNvSpPr>
            <a:spLocks noGrp="1"/>
          </p:cNvSpPr>
          <p:nvPr>
            <p:ph type="sldNum" sz="quarter" idx="5"/>
          </p:nvPr>
        </p:nvSpPr>
        <p:spPr bwMode="auto">
          <a:xfrm>
            <a:off x="3657392" y="8985250"/>
            <a:ext cx="77996" cy="18466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2757" indent="-289522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58088" indent="-23161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21323" indent="-23161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84558" indent="-23161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47793" indent="-2316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11028" indent="-2316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74263" indent="-2316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37498" indent="-2316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B906875-DD79-2747-AB8F-CE0F9006BAF9}" type="slidenum">
              <a:rPr lang="en-US" sz="1200">
                <a:latin typeface="Calibri" charset="0"/>
              </a:rPr>
              <a:pPr eaLnBrk="1" hangingPunct="1"/>
              <a:t>7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Donald Eastlake 3rd, Huawei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EE19A702-8D61-DA40-BAED-0D68F76937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242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Donald Eastlake 3rd, Huawei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F6194611-4792-364C-837E-A04B5261F4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183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Donald Eastlake 3rd, Huawei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9BF2CAFB-ADFD-B848-B800-CBF8451CD1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077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6913" y="334963"/>
            <a:ext cx="1066800" cy="27463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May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Donald Eastlake 3rd, Huawei Technologies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121BAD72-3FA3-0443-AF57-ABE30D2ACA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077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Donald Eastlake 3rd, Huawei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E07E2395-9832-434C-915E-5A5554E61F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813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Donald Eastlake 3rd, Huawei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7D5777D5-75AC-B44F-BE13-06A2EFBD89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063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Donald Eastlake 3rd, Huawei Technologies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0FDE2964-C12C-2B4C-BAF8-3F56449A3B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977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Donald Eastlake 3rd, Huawei Technologies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6477C6A4-E0FE-C54A-8B4C-8D14B0825A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403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Donald Eastlake 3rd, Huawei Technologies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BBB26D7F-8714-4246-8FD6-84ABBFA0E3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304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Donald Eastlake 3rd, Huawei Technologies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94C6A4A8-B33E-7A42-8246-EA297EB530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312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Donald Eastlake 3rd, Huawei Technologies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66A4FEAF-7174-E047-83E5-4846D28097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29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May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Donald Eastlake 3rd, Huawei Technologies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3379CD0C-3B38-F74B-83B1-D21E9DF204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296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4963"/>
            <a:ext cx="1066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/>
            </a:lvl1pPr>
          </a:lstStyle>
          <a:p>
            <a:r>
              <a:rPr lang="en-US" smtClean="0"/>
              <a:t>May 2015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r>
              <a:rPr lang="en-US" smtClean="0"/>
              <a:t>Donald Eastlake 3rd, Huawei Technologies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/>
            </a:lvl1pPr>
          </a:lstStyle>
          <a:p>
            <a:r>
              <a:rPr lang="en-US"/>
              <a:t>Slide </a:t>
            </a:r>
            <a:fld id="{19E3275A-E46C-D84B-8464-101992D07C1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540822" y="332601"/>
            <a:ext cx="296238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/>
          <a:p>
            <a:pPr marL="457200" lvl="4" algn="ctr"/>
            <a:r>
              <a:rPr lang="en-US" sz="1800" b="1" dirty="0"/>
              <a:t>doc.: IEEE </a:t>
            </a:r>
            <a:r>
              <a:rPr lang="en-US" sz="1800" b="1" dirty="0" smtClean="0"/>
              <a:t>P802.11-15/</a:t>
            </a:r>
            <a:r>
              <a:rPr lang="en-US" sz="1800" b="1" dirty="0" smtClean="0"/>
              <a:t>0667r0</a:t>
            </a:r>
            <a:endParaRPr lang="en-US" sz="1800" b="1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d3e3e3@gmail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hawaiirevealed.com/resort-reviews/kauai-beach-resort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eastlake@pothole.com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2015</a:t>
            </a:r>
            <a:endParaRPr lang="en-US"/>
          </a:p>
        </p:txBody>
      </p:sp>
      <p:sp>
        <p:nvSpPr>
          <p:cNvPr id="2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Donald Eastlake 3rd, Huawei Technologies</a:t>
            </a:r>
            <a:endParaRPr lang="en-US"/>
          </a:p>
        </p:txBody>
      </p:sp>
      <p:sp>
        <p:nvSpPr>
          <p:cNvPr id="2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4CEC91F7-929A-F34C-9B79-77717372B2B7}" type="slidenum">
              <a:rPr lang="en-US"/>
              <a:pPr/>
              <a:t>1</a:t>
            </a:fld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charset="0"/>
              </a:rPr>
              <a:t>Ad Hoc Meeting </a:t>
            </a:r>
            <a:r>
              <a:rPr lang="en-US" dirty="0" err="1" smtClean="0">
                <a:latin typeface="Arial" charset="0"/>
              </a:rPr>
              <a:t>Kaua‘i</a:t>
            </a:r>
            <a:r>
              <a:rPr lang="en-US" dirty="0" smtClean="0">
                <a:latin typeface="Arial" charset="0"/>
              </a:rPr>
              <a:t>, Hawai‘i</a:t>
            </a:r>
            <a:endParaRPr lang="en-US" dirty="0">
              <a:latin typeface="Arial" charset="0"/>
            </a:endParaRP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752600"/>
            <a:ext cx="7772400" cy="1219200"/>
          </a:xfrm>
          <a:noFill/>
          <a:ln/>
        </p:spPr>
        <p:txBody>
          <a:bodyPr/>
          <a:lstStyle/>
          <a:p>
            <a:pPr algn="ctr">
              <a:buFontTx/>
              <a:buNone/>
            </a:pPr>
            <a:r>
              <a:rPr lang="en-US" sz="1800" dirty="0">
                <a:latin typeface="Arial" charset="0"/>
              </a:rPr>
              <a:t>Date:</a:t>
            </a:r>
            <a:r>
              <a:rPr lang="en-US" sz="1800" b="0" dirty="0">
                <a:latin typeface="Arial" charset="0"/>
              </a:rPr>
              <a:t> </a:t>
            </a:r>
            <a:r>
              <a:rPr lang="en-US" sz="1800" b="0" dirty="0" smtClean="0">
                <a:latin typeface="Arial" charset="0"/>
              </a:rPr>
              <a:t>2015-05-</a:t>
            </a:r>
            <a:r>
              <a:rPr lang="en-US" sz="1800" b="0" dirty="0" smtClean="0">
                <a:latin typeface="Arial" charset="0"/>
              </a:rPr>
              <a:t>13</a:t>
            </a:r>
            <a:endParaRPr lang="en-US" sz="1800" b="0" dirty="0">
              <a:latin typeface="Arial" charset="0"/>
            </a:endParaRPr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533400" y="2057400"/>
            <a:ext cx="1447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 dirty="0"/>
              <a:t>Authors:</a:t>
            </a:r>
          </a:p>
        </p:txBody>
      </p:sp>
      <p:graphicFrame>
        <p:nvGraphicFramePr>
          <p:cNvPr id="30754" name="Group 3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77348777"/>
              </p:ext>
            </p:extLst>
          </p:nvPr>
        </p:nvGraphicFramePr>
        <p:xfrm>
          <a:off x="685800" y="2590799"/>
          <a:ext cx="7772400" cy="1066801"/>
        </p:xfrm>
        <a:graphic>
          <a:graphicData uri="http://schemas.openxmlformats.org/drawingml/2006/table">
            <a:tbl>
              <a:tblPr/>
              <a:tblGrid>
                <a:gridCol w="1701800"/>
                <a:gridCol w="1406525"/>
                <a:gridCol w="1387475"/>
                <a:gridCol w="1600200"/>
                <a:gridCol w="1676400"/>
              </a:tblGrid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Affiliations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Address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Phone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Email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231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b="0" dirty="0">
                          <a:effectLst/>
                          <a:latin typeface="Times New Roman"/>
                          <a:ea typeface="Times New Roman"/>
                        </a:rPr>
                        <a:t>Donald Eastlake</a:t>
                      </a:r>
                      <a:endParaRPr lang="en-US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b="0" dirty="0">
                          <a:effectLst/>
                          <a:latin typeface="Times New Roman"/>
                          <a:ea typeface="Times New Roman"/>
                        </a:rPr>
                        <a:t>Huawei Technologies</a:t>
                      </a:r>
                      <a:endParaRPr lang="en-US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b="0">
                          <a:effectLst/>
                          <a:latin typeface="Times New Roman"/>
                          <a:ea typeface="Times New Roman"/>
                        </a:rPr>
                        <a:t>155 Beaver Street, Milford, MA 01757 USA</a:t>
                      </a:r>
                      <a:endParaRPr lang="en-US" sz="2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b="0">
                          <a:effectLst/>
                          <a:latin typeface="Times New Roman"/>
                          <a:ea typeface="Times New Roman"/>
                        </a:rPr>
                        <a:t>+1-508-333-2270</a:t>
                      </a:r>
                      <a:endParaRPr lang="en-US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b="0" dirty="0">
                          <a:effectLst/>
                          <a:latin typeface="Times New Roman"/>
                          <a:ea typeface="Times New Roman"/>
                          <a:hlinkClick r:id="rId3"/>
                        </a:rPr>
                        <a:t>d3e3e3@gmail.com</a:t>
                      </a:r>
                      <a:endParaRPr lang="en-US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This presentation is a proposal for a Task Group ad hoc in July before the Waikoloa WG meeting.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Donald Eastlake 3rd, Huawei Technologies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121BAD72-3FA3-0443-AF57-ABE30D2ACA3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236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457200" y="727075"/>
            <a:ext cx="8229600" cy="720725"/>
          </a:xfrm>
        </p:spPr>
        <p:txBody>
          <a:bodyPr/>
          <a:lstStyle/>
          <a:p>
            <a:pPr eaLnBrk="1" hangingPunct="1"/>
            <a:r>
              <a:rPr lang="en-US" b="1" dirty="0" err="1">
                <a:latin typeface="Calibri" charset="0"/>
                <a:ea typeface="ＭＳ Ｐゴシック" charset="0"/>
                <a:cs typeface="ＭＳ Ｐゴシック" charset="0"/>
              </a:rPr>
              <a:t>Kaua‘i</a:t>
            </a:r>
            <a:r>
              <a:rPr lang="en-US" altLang="ja-JP" b="1" dirty="0">
                <a:latin typeface="Calibri" charset="0"/>
                <a:ea typeface="ＭＳ Ｐゴシック" charset="0"/>
                <a:cs typeface="ＭＳ Ｐゴシック" charset="0"/>
              </a:rPr>
              <a:t> Beach </a:t>
            </a:r>
            <a:r>
              <a:rPr lang="en-US" altLang="ja-JP" b="1" dirty="0" smtClean="0">
                <a:latin typeface="Calibri" charset="0"/>
                <a:ea typeface="ＭＳ Ｐゴシック" charset="0"/>
                <a:cs typeface="ＭＳ Ｐゴシック" charset="0"/>
              </a:rPr>
              <a:t>Resort</a:t>
            </a:r>
            <a:endParaRPr lang="en-US" b="1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898989"/>
                </a:solidFill>
                <a:latin typeface="Calibri" charset="0"/>
              </a:rPr>
              <a:t>May 2015</a:t>
            </a:r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1741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4E34E77-6E23-C84A-B933-E461232055A4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3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91200"/>
            <a:ext cx="7843838" cy="719138"/>
          </a:xfrm>
        </p:spPr>
        <p:txBody>
          <a:bodyPr rtlCol="0">
            <a:normAutofit/>
          </a:bodyPr>
          <a:lstStyle/>
          <a:p>
            <a:pPr algn="r" eaLnBrk="1" fontAlgn="auto" hangingPunct="1">
              <a:lnSpc>
                <a:spcPct val="8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en-US" sz="2000" dirty="0" smtClean="0">
                <a:ea typeface="ＭＳ Ｐゴシック" pitchFamily="-111" charset="-128"/>
                <a:cs typeface="ＭＳ Ｐゴシック" pitchFamily="-111" charset="-128"/>
              </a:rPr>
              <a:t>4331 Kauai Beach Drive</a:t>
            </a:r>
          </a:p>
          <a:p>
            <a:pPr algn="r" eaLnBrk="1" fontAlgn="auto" hangingPunct="1">
              <a:lnSpc>
                <a:spcPct val="8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en-US" sz="2000" dirty="0" smtClean="0">
                <a:ea typeface="ＭＳ Ｐゴシック" pitchFamily="-111" charset="-128"/>
                <a:cs typeface="ＭＳ Ｐゴシック" pitchFamily="-111" charset="-128"/>
              </a:rPr>
              <a:t>Lihue, HI 96766</a:t>
            </a:r>
            <a:endParaRPr lang="en-US" sz="2000" dirty="0" smtClean="0"/>
          </a:p>
        </p:txBody>
      </p:sp>
      <p:pic>
        <p:nvPicPr>
          <p:cNvPr id="17413" name="Picture 1" descr="kbrPoolGreen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84312"/>
            <a:ext cx="7405688" cy="430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Donald Eastlake 3rd, Huawei Technologies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440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b="1" dirty="0" smtClean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Venue</a:t>
            </a:r>
            <a:endParaRPr lang="en-US" sz="4800" b="1" dirty="0">
              <a:solidFill>
                <a:srgbClr val="0000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3600" dirty="0" err="1"/>
              <a:t>Kaua‘i</a:t>
            </a:r>
            <a:r>
              <a:rPr lang="en-US" sz="3600" dirty="0"/>
              <a:t> Beach Resort, </a:t>
            </a:r>
            <a:r>
              <a:rPr lang="en-US" sz="3600" dirty="0" smtClean="0"/>
              <a:t>Hawai‘i</a:t>
            </a:r>
            <a:endParaRPr lang="en-US" sz="3600" dirty="0"/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 smtClean="0">
                <a:hlinkClick r:id="rId2"/>
              </a:rPr>
              <a:t>http</a:t>
            </a:r>
            <a:r>
              <a:rPr lang="en-US" sz="2400" dirty="0">
                <a:hlinkClick r:id="rId2"/>
              </a:rPr>
              <a:t>://www.hawaiirevealed.com/resort-reviews/kauai-beach-resort</a:t>
            </a:r>
            <a:r>
              <a:rPr lang="en-US" sz="2400" dirty="0" smtClean="0">
                <a:hlinkClick r:id="rId2"/>
              </a:rPr>
              <a:t>/</a:t>
            </a:r>
            <a:r>
              <a:rPr lang="en-US" sz="2400" dirty="0" smtClean="0"/>
              <a:t> </a:t>
            </a:r>
            <a:endParaRPr lang="en-US" sz="2400" dirty="0"/>
          </a:p>
          <a:p>
            <a:pPr eaLnBrk="1" hangingPunct="1"/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Venue of three previous successful meetings:</a:t>
            </a:r>
          </a:p>
          <a:p>
            <a:pPr lvl="1" eaLnBrk="1" hangingPunct="1"/>
            <a:r>
              <a:rPr lang="en-US" sz="2400" dirty="0">
                <a:latin typeface="+mj-lt"/>
                <a:ea typeface="ＭＳ Ｐゴシック" charset="0"/>
              </a:rPr>
              <a:t>12-14 September 2007, 802.11 TGs &amp;</a:t>
            </a:r>
            <a:r>
              <a:rPr lang="en-US" sz="2400" dirty="0" err="1">
                <a:latin typeface="+mj-lt"/>
                <a:ea typeface="ＭＳ Ｐゴシック" charset="0"/>
              </a:rPr>
              <a:t>TGr</a:t>
            </a:r>
            <a:r>
              <a:rPr lang="en-US" sz="2400" dirty="0">
                <a:latin typeface="+mj-lt"/>
                <a:ea typeface="ＭＳ Ｐゴシック" charset="0"/>
              </a:rPr>
              <a:t> Ad Hoc</a:t>
            </a:r>
          </a:p>
          <a:p>
            <a:pPr lvl="1" eaLnBrk="1" hangingPunct="1"/>
            <a:r>
              <a:rPr lang="en-US" sz="2400" dirty="0">
                <a:latin typeface="+mj-lt"/>
                <a:ea typeface="ＭＳ Ｐゴシック" charset="0"/>
              </a:rPr>
              <a:t>3-5 September 2008, 802.11 </a:t>
            </a:r>
            <a:r>
              <a:rPr lang="en-US" sz="2400" dirty="0" err="1">
                <a:latin typeface="+mj-lt"/>
                <a:ea typeface="ＭＳ Ｐゴシック" charset="0"/>
              </a:rPr>
              <a:t>TGn</a:t>
            </a:r>
            <a:r>
              <a:rPr lang="en-US" sz="2400" dirty="0">
                <a:latin typeface="+mj-lt"/>
                <a:ea typeface="ＭＳ Ｐゴシック" charset="0"/>
              </a:rPr>
              <a:t>, TGs, &amp; </a:t>
            </a:r>
            <a:r>
              <a:rPr lang="en-US" sz="2400" dirty="0" err="1">
                <a:latin typeface="+mj-lt"/>
                <a:ea typeface="ＭＳ Ｐゴシック" charset="0"/>
              </a:rPr>
              <a:t>TGu</a:t>
            </a:r>
            <a:r>
              <a:rPr lang="en-US" sz="2400" dirty="0">
                <a:latin typeface="+mj-lt"/>
                <a:ea typeface="ＭＳ Ｐゴシック" charset="0"/>
              </a:rPr>
              <a:t> Ad Hoc</a:t>
            </a:r>
          </a:p>
          <a:p>
            <a:pPr lvl="1" eaLnBrk="1" hangingPunct="1"/>
            <a:r>
              <a:rPr lang="en-US" sz="2400" dirty="0">
                <a:latin typeface="+mj-lt"/>
                <a:ea typeface="ＭＳ Ｐゴシック" charset="0"/>
                <a:cs typeface="ＭＳ Ｐゴシック" charset="0"/>
              </a:rPr>
              <a:t>10-13 January 2011, 802.1 </a:t>
            </a:r>
            <a:r>
              <a:rPr lang="en-US" sz="2400" dirty="0" smtClean="0">
                <a:latin typeface="+mj-lt"/>
                <a:ea typeface="ＭＳ Ｐゴシック" charset="0"/>
                <a:cs typeface="ＭＳ Ｐゴシック" charset="0"/>
              </a:rPr>
              <a:t>Interim Meeting</a:t>
            </a:r>
            <a:endParaRPr lang="en-US" sz="3200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/>
          </a:p>
        </p:txBody>
      </p:sp>
      <p:sp>
        <p:nvSpPr>
          <p:cNvPr id="2048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898989"/>
                </a:solidFill>
                <a:latin typeface="Calibri" charset="0"/>
              </a:rPr>
              <a:t>May 2015</a:t>
            </a:r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DC3448A-E437-A040-87EE-62386CB72939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4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Donald Eastlake 3rd, Huawei Technologies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684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b="1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Basic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Available </a:t>
            </a:r>
            <a:r>
              <a:rPr lang="en-US" dirty="0" smtClean="0"/>
              <a:t>Dates</a:t>
            </a:r>
            <a:r>
              <a:rPr lang="en-US" dirty="0" smtClean="0">
                <a:ea typeface="+mn-ea"/>
                <a:cs typeface="+mn-cs"/>
              </a:rPr>
              <a:t>:</a:t>
            </a:r>
            <a:endParaRPr lang="en-US" dirty="0" smtClean="0">
              <a:ea typeface="+mn-ea"/>
              <a:cs typeface="+mn-cs"/>
            </a:endParaRP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</a:rPr>
              <a:t>Wednesday-</a:t>
            </a:r>
            <a:r>
              <a:rPr lang="en-US" dirty="0" smtClean="0">
                <a:ea typeface="+mn-ea"/>
              </a:rPr>
              <a:t>Friday, </a:t>
            </a:r>
            <a:r>
              <a:rPr lang="en-US" dirty="0" smtClean="0">
                <a:ea typeface="+mn-ea"/>
              </a:rPr>
              <a:t>8-10 July 2015</a:t>
            </a:r>
            <a:endParaRPr lang="en-US" dirty="0" smtClean="0"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Free </a:t>
            </a:r>
            <a:r>
              <a:rPr lang="en-US" dirty="0"/>
              <a:t>shuttle from </a:t>
            </a:r>
            <a:r>
              <a:rPr lang="en-US" dirty="0" smtClean="0"/>
              <a:t>airport</a:t>
            </a:r>
            <a:endParaRPr lang="en-US" dirty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Room Rate (excluding tax)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$171 single/double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</a:rPr>
              <a:t>Registration </a:t>
            </a:r>
            <a:r>
              <a:rPr lang="en-US" dirty="0" smtClean="0">
                <a:ea typeface="+mn-ea"/>
              </a:rPr>
              <a:t>rates (includes </a:t>
            </a:r>
            <a:r>
              <a:rPr lang="en-US" b="1" dirty="0" smtClean="0">
                <a:ea typeface="+mn-ea"/>
              </a:rPr>
              <a:t>lunch &amp; snacks</a:t>
            </a:r>
            <a:r>
              <a:rPr lang="en-US" dirty="0" smtClean="0">
                <a:ea typeface="+mn-ea"/>
              </a:rPr>
              <a:t>):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</a:rPr>
              <a:t>Early bird $395 until </a:t>
            </a:r>
            <a:r>
              <a:rPr lang="en-US" dirty="0" smtClean="0">
                <a:ea typeface="+mn-ea"/>
              </a:rPr>
              <a:t>May 29, 2015</a:t>
            </a:r>
            <a:endParaRPr lang="en-US" dirty="0" smtClean="0"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</a:rPr>
              <a:t>Regular $475 until </a:t>
            </a:r>
            <a:r>
              <a:rPr lang="en-US" dirty="0" smtClean="0">
                <a:ea typeface="+mn-ea"/>
              </a:rPr>
              <a:t>June 26, 2015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</a:rPr>
              <a:t>At </a:t>
            </a:r>
            <a:r>
              <a:rPr lang="en-US" dirty="0" smtClean="0">
                <a:ea typeface="+mn-ea"/>
              </a:rPr>
              <a:t>the door $</a:t>
            </a:r>
            <a:r>
              <a:rPr lang="en-US" dirty="0" smtClean="0">
                <a:ea typeface="+mn-ea"/>
              </a:rPr>
              <a:t>565</a:t>
            </a:r>
            <a:endParaRPr lang="en-US" dirty="0" smtClean="0"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</a:rPr>
              <a:t>(Companion rate, lunch &amp; snacks, $95</a:t>
            </a:r>
            <a:r>
              <a:rPr lang="en-US" dirty="0" smtClean="0">
                <a:ea typeface="+mn-ea"/>
              </a:rPr>
              <a:t>)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>
                <a:ea typeface="ＭＳ Ｐゴシック" charset="0"/>
                <a:cs typeface="ＭＳ Ｐゴシック" charset="0"/>
              </a:rPr>
              <a:t>Questions?</a:t>
            </a:r>
            <a:br>
              <a:rPr lang="en-US" sz="2000" dirty="0">
                <a:ea typeface="ＭＳ Ｐゴシック" charset="0"/>
                <a:cs typeface="ＭＳ Ｐゴシック" charset="0"/>
              </a:rPr>
            </a:br>
            <a:r>
              <a:rPr lang="en-US" sz="2000" dirty="0">
                <a:ea typeface="ＭＳ Ｐゴシック" charset="0"/>
                <a:cs typeface="ＭＳ Ｐゴシック" charset="0"/>
                <a:hlinkClick r:id="rId2"/>
              </a:rPr>
              <a:t>eastlake@pothole.com</a:t>
            </a:r>
            <a:endParaRPr lang="en-US" sz="2000" dirty="0">
              <a:ea typeface="ＭＳ Ｐゴシック" charset="0"/>
              <a:cs typeface="ＭＳ Ｐゴシック" charset="0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 smtClean="0">
              <a:ea typeface="+mn-ea"/>
            </a:endParaRPr>
          </a:p>
        </p:txBody>
      </p:sp>
      <p:sp>
        <p:nvSpPr>
          <p:cNvPr id="1945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898989"/>
                </a:solidFill>
                <a:latin typeface="Calibri" charset="0"/>
              </a:rPr>
              <a:t>May 2015</a:t>
            </a:r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1712EE4-8A04-6B4D-A988-38DFEE873878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5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Donald Eastlake 3rd, Huawei Technologies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136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57200" y="503237"/>
            <a:ext cx="8229600" cy="938212"/>
          </a:xfrm>
        </p:spPr>
        <p:txBody>
          <a:bodyPr/>
          <a:lstStyle/>
          <a:p>
            <a:pPr eaLnBrk="1" hangingPunct="1"/>
            <a:r>
              <a:rPr lang="en-US" sz="4800" b="1" dirty="0">
                <a:ea typeface="ＭＳ Ｐゴシック" charset="0"/>
                <a:cs typeface="ＭＳ Ｐゴシック" charset="0"/>
              </a:rPr>
              <a:t>Transport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54650"/>
            <a:ext cx="8229600" cy="1022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Airport LIH, Service </a:t>
            </a:r>
            <a:r>
              <a:rPr lang="en-US" dirty="0" smtClean="0">
                <a:ea typeface="+mn-ea"/>
                <a:cs typeface="+mn-cs"/>
              </a:rPr>
              <a:t>by:  Alaskan, American, Delta, go!, Hawaiian, Island Air, United, </a:t>
            </a:r>
            <a:r>
              <a:rPr lang="en-US" dirty="0" smtClean="0">
                <a:ea typeface="+mn-ea"/>
                <a:cs typeface="+mn-cs"/>
              </a:rPr>
              <a:t>US Airways, and West Jet.</a:t>
            </a: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21507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898989"/>
                </a:solidFill>
                <a:latin typeface="Calibri" charset="0"/>
              </a:rPr>
              <a:t>May 2015</a:t>
            </a:r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150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4FE1621-B9C2-E444-AFA5-BA1E8327D25E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6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2150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1449"/>
            <a:ext cx="8229600" cy="40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Donald Eastlake 3rd, Huawei Technologies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18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Calibri" charset="0"/>
                <a:ea typeface="ＭＳ Ｐゴシック" charset="0"/>
                <a:cs typeface="ＭＳ Ｐゴシック" charset="0"/>
              </a:rPr>
              <a:t>Kaua‘i</a:t>
            </a:r>
            <a:r>
              <a:rPr lang="en-US" altLang="ja-JP" b="1">
                <a:latin typeface="Calibri" charset="0"/>
                <a:ea typeface="ＭＳ Ｐゴシック" charset="0"/>
                <a:cs typeface="ＭＳ Ｐゴシック" charset="0"/>
              </a:rPr>
              <a:t> Beach Resort, Hawai‘i</a:t>
            </a:r>
            <a:endParaRPr lang="en-US" b="1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5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898989"/>
                </a:solidFill>
                <a:latin typeface="Calibri" charset="0"/>
              </a:rPr>
              <a:t>May 2015</a:t>
            </a:r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355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AA058B6-7964-204A-AAD5-9795C3AA54CC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7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65750"/>
            <a:ext cx="7958138" cy="990600"/>
          </a:xfrm>
        </p:spPr>
        <p:txBody>
          <a:bodyPr rtlCol="0">
            <a:normAutofit fontScale="92500" lnSpcReduction="10000"/>
          </a:bodyPr>
          <a:lstStyle/>
          <a:p>
            <a:pPr algn="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3027" dirty="0" smtClean="0">
                <a:ea typeface="ＭＳ Ｐゴシック" pitchFamily="-111" charset="-128"/>
                <a:cs typeface="ＭＳ Ｐゴシック" pitchFamily="-111" charset="-128"/>
              </a:rPr>
              <a:t>4331 Kauai Beach Drive</a:t>
            </a:r>
          </a:p>
          <a:p>
            <a:pPr algn="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3027" dirty="0" smtClean="0">
                <a:ea typeface="ＭＳ Ｐゴシック" pitchFamily="-111" charset="-128"/>
                <a:cs typeface="ＭＳ Ｐゴシック" pitchFamily="-111" charset="-128"/>
              </a:rPr>
              <a:t>Lihue, HI 96766</a:t>
            </a:r>
            <a:endParaRPr lang="en-US" sz="3027" dirty="0" smtClean="0">
              <a:ea typeface="+mn-ea"/>
              <a:cs typeface="+mn-cs"/>
            </a:endParaRPr>
          </a:p>
        </p:txBody>
      </p:sp>
      <p:pic>
        <p:nvPicPr>
          <p:cNvPr id="2355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92250"/>
            <a:ext cx="8229600" cy="387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Donald Eastlake 3rd, Huawei Technologies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40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59390</TotalTime>
  <Words>346</Words>
  <Application>Microsoft Macintosh PowerPoint</Application>
  <PresentationFormat>On-screen Show (4:3)</PresentationFormat>
  <Paragraphs>71</Paragraphs>
  <Slides>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802-11-Submission</vt:lpstr>
      <vt:lpstr>Ad Hoc Meeting Kaua‘i, Hawai‘i</vt:lpstr>
      <vt:lpstr>Abstract</vt:lpstr>
      <vt:lpstr>Kaua‘i Beach Resort</vt:lpstr>
      <vt:lpstr>Venue</vt:lpstr>
      <vt:lpstr>Basic Data</vt:lpstr>
      <vt:lpstr>Transport</vt:lpstr>
      <vt:lpstr>Kaua‘i Beach Resort, Hawai‘i</vt:lpstr>
    </vt:vector>
  </TitlesOfParts>
  <Company>Huawei Technologies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September 2014 802.11ak Agenda</dc:title>
  <dc:creator>Donald Eastlake 3rd</dc:creator>
  <dc:description>Donald Eastlake, Huawei Technologies</dc:description>
  <cp:lastModifiedBy>Donald Eastlake</cp:lastModifiedBy>
  <cp:revision>819</cp:revision>
  <cp:lastPrinted>1998-02-10T13:28:06Z</cp:lastPrinted>
  <dcterms:created xsi:type="dcterms:W3CDTF">2006-12-04T03:46:13Z</dcterms:created>
  <dcterms:modified xsi:type="dcterms:W3CDTF">2015-05-13T18:38:14Z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flag">
    <vt:lpwstr>1431365734</vt:lpwstr>
  </property>
</Properties>
</file>