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3"/>
  </p:notesMasterIdLst>
  <p:handoutMasterIdLst>
    <p:handoutMasterId r:id="rId14"/>
  </p:handoutMasterIdLst>
  <p:sldIdLst>
    <p:sldId id="427" r:id="rId2"/>
    <p:sldId id="462" r:id="rId3"/>
    <p:sldId id="477" r:id="rId4"/>
    <p:sldId id="447" r:id="rId5"/>
    <p:sldId id="448" r:id="rId6"/>
    <p:sldId id="476" r:id="rId7"/>
    <p:sldId id="481" r:id="rId8"/>
    <p:sldId id="482" r:id="rId9"/>
    <p:sldId id="479" r:id="rId10"/>
    <p:sldId id="475" r:id="rId11"/>
    <p:sldId id="458" r:id="rId12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FF33CC"/>
    <a:srgbClr val="0000FF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9706" autoAdjust="0"/>
  </p:normalViewPr>
  <p:slideViewPr>
    <p:cSldViewPr showGuides="1">
      <p:cViewPr varScale="1">
        <p:scale>
          <a:sx n="81" d="100"/>
          <a:sy n="81" d="100"/>
        </p:scale>
        <p:origin x="-7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986" y="-456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icrosoft%20Office%20PowerPoint%20&#20013;&#30340;&#22270;&#34920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icrosoft%20Office%20PowerPoint%20&#20013;&#30340;&#22270;&#34920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icrosoft%20Office%20PowerPoint%20&#20013;&#30340;&#22270;&#34920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icrosoft%20Office%20PowerPoint%20&#20013;&#30340;&#22270;&#34920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icrosoft%20Office%20PowerPoint%20&#20013;&#30340;&#22270;&#34920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3333CC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51.09</c:v>
                </c:pt>
                <c:pt idx="1">
                  <c:v>51.55</c:v>
                </c:pt>
                <c:pt idx="2">
                  <c:v>51.05</c:v>
                </c:pt>
                <c:pt idx="3">
                  <c:v>51.42</c:v>
                </c:pt>
                <c:pt idx="4">
                  <c:v>51.37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51.05</c:v>
                </c:pt>
                <c:pt idx="1">
                  <c:v>50.97</c:v>
                </c:pt>
                <c:pt idx="2">
                  <c:v>51.11</c:v>
                </c:pt>
                <c:pt idx="3">
                  <c:v>50.7</c:v>
                </c:pt>
                <c:pt idx="4">
                  <c:v>51.1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52</c:v>
                </c:pt>
                <c:pt idx="1">
                  <c:v>52.68</c:v>
                </c:pt>
                <c:pt idx="2">
                  <c:v>52.68</c:v>
                </c:pt>
                <c:pt idx="3">
                  <c:v>52.51</c:v>
                </c:pt>
                <c:pt idx="4">
                  <c:v>52.81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49.92</c:v>
                </c:pt>
                <c:pt idx="1">
                  <c:v>50.08</c:v>
                </c:pt>
                <c:pt idx="2">
                  <c:v>49.95</c:v>
                </c:pt>
                <c:pt idx="3">
                  <c:v>50.04</c:v>
                </c:pt>
                <c:pt idx="4">
                  <c:v>50.24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51.98</c:v>
                </c:pt>
                <c:pt idx="1">
                  <c:v>52.03</c:v>
                </c:pt>
                <c:pt idx="2">
                  <c:v>52.160000000000011</c:v>
                </c:pt>
                <c:pt idx="3">
                  <c:v>52.21</c:v>
                </c:pt>
                <c:pt idx="4">
                  <c:v>51.86</c:v>
                </c:pt>
              </c:numCache>
            </c:numRef>
          </c:val>
        </c:ser>
        <c:axId val="171184128"/>
        <c:axId val="171185664"/>
      </c:barChart>
      <c:catAx>
        <c:axId val="171184128"/>
        <c:scaling>
          <c:orientation val="minMax"/>
        </c:scaling>
        <c:axPos val="b"/>
        <c:numFmt formatCode="General" sourceLinked="1"/>
        <c:tickLblPos val="nextTo"/>
        <c:crossAx val="171185664"/>
        <c:crosses val="autoZero"/>
        <c:auto val="1"/>
        <c:lblAlgn val="ctr"/>
        <c:lblOffset val="100"/>
      </c:catAx>
      <c:valAx>
        <c:axId val="171185664"/>
        <c:scaling>
          <c:orientation val="minMax"/>
          <c:max val="60"/>
          <c:min val="30"/>
        </c:scaling>
        <c:axPos val="l"/>
        <c:majorGridlines/>
        <c:numFmt formatCode="General" sourceLinked="1"/>
        <c:tickLblPos val="nextTo"/>
        <c:crossAx val="171184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Sheet3!$H$87</c:f>
              <c:strCache>
                <c:ptCount val="1"/>
                <c:pt idx="0">
                  <c:v>WILUS</c:v>
                </c:pt>
              </c:strCache>
            </c:strRef>
          </c:tx>
          <c:cat>
            <c:numRef>
              <c:f>Sheet3!$G$88:$G$89</c:f>
              <c:numCache>
                <c:formatCode>General</c:formatCode>
                <c:ptCount val="2"/>
                <c:pt idx="0">
                  <c:v>3</c:v>
                </c:pt>
                <c:pt idx="1">
                  <c:v>9</c:v>
                </c:pt>
              </c:numCache>
            </c:numRef>
          </c:cat>
          <c:val>
            <c:numRef>
              <c:f>Sheet3!$H$88:$H$89</c:f>
              <c:numCache>
                <c:formatCode>General</c:formatCode>
                <c:ptCount val="2"/>
                <c:pt idx="0">
                  <c:v>98.02</c:v>
                </c:pt>
                <c:pt idx="1">
                  <c:v>98.3</c:v>
                </c:pt>
              </c:numCache>
            </c:numRef>
          </c:val>
        </c:ser>
        <c:ser>
          <c:idx val="1"/>
          <c:order val="1"/>
          <c:tx>
            <c:strRef>
              <c:f>Sheet3!$I$87</c:f>
              <c:strCache>
                <c:ptCount val="1"/>
                <c:pt idx="0">
                  <c:v>NEWRACOM</c:v>
                </c:pt>
              </c:strCache>
            </c:strRef>
          </c:tx>
          <c:cat>
            <c:numRef>
              <c:f>Sheet3!$G$88:$G$89</c:f>
              <c:numCache>
                <c:formatCode>General</c:formatCode>
                <c:ptCount val="2"/>
                <c:pt idx="0">
                  <c:v>3</c:v>
                </c:pt>
                <c:pt idx="1">
                  <c:v>9</c:v>
                </c:pt>
              </c:numCache>
            </c:numRef>
          </c:cat>
          <c:val>
            <c:numRef>
              <c:f>Sheet3!$I$88:$I$89</c:f>
              <c:numCache>
                <c:formatCode>General</c:formatCode>
                <c:ptCount val="2"/>
                <c:pt idx="0">
                  <c:v>97.8</c:v>
                </c:pt>
                <c:pt idx="1">
                  <c:v>99.28</c:v>
                </c:pt>
              </c:numCache>
            </c:numRef>
          </c:val>
        </c:ser>
        <c:ser>
          <c:idx val="2"/>
          <c:order val="2"/>
          <c:tx>
            <c:strRef>
              <c:f>Sheet3!$J$87</c:f>
              <c:strCache>
                <c:ptCount val="1"/>
                <c:pt idx="0">
                  <c:v>Huawei</c:v>
                </c:pt>
              </c:strCache>
            </c:strRef>
          </c:tx>
          <c:cat>
            <c:numRef>
              <c:f>Sheet3!$G$88:$G$89</c:f>
              <c:numCache>
                <c:formatCode>General</c:formatCode>
                <c:ptCount val="2"/>
                <c:pt idx="0">
                  <c:v>3</c:v>
                </c:pt>
                <c:pt idx="1">
                  <c:v>9</c:v>
                </c:pt>
              </c:numCache>
            </c:numRef>
          </c:cat>
          <c:val>
            <c:numRef>
              <c:f>Sheet3!$J$88:$J$89</c:f>
              <c:numCache>
                <c:formatCode>General</c:formatCode>
                <c:ptCount val="2"/>
                <c:pt idx="0">
                  <c:v>98.59</c:v>
                </c:pt>
                <c:pt idx="1">
                  <c:v>98.36999999999999</c:v>
                </c:pt>
              </c:numCache>
            </c:numRef>
          </c:val>
        </c:ser>
        <c:ser>
          <c:idx val="3"/>
          <c:order val="3"/>
          <c:tx>
            <c:strRef>
              <c:f>Sheet3!$K$87</c:f>
              <c:strCache>
                <c:ptCount val="1"/>
                <c:pt idx="0">
                  <c:v>NTT</c:v>
                </c:pt>
              </c:strCache>
            </c:strRef>
          </c:tx>
          <c:cat>
            <c:numRef>
              <c:f>Sheet3!$G$88:$G$89</c:f>
              <c:numCache>
                <c:formatCode>General</c:formatCode>
                <c:ptCount val="2"/>
                <c:pt idx="0">
                  <c:v>3</c:v>
                </c:pt>
                <c:pt idx="1">
                  <c:v>9</c:v>
                </c:pt>
              </c:numCache>
            </c:numRef>
          </c:cat>
          <c:val>
            <c:numRef>
              <c:f>Sheet3!$K$88:$K$89</c:f>
              <c:numCache>
                <c:formatCode>General</c:formatCode>
                <c:ptCount val="2"/>
                <c:pt idx="0">
                  <c:v>98.16</c:v>
                </c:pt>
                <c:pt idx="1">
                  <c:v>98.149999999999991</c:v>
                </c:pt>
              </c:numCache>
            </c:numRef>
          </c:val>
        </c:ser>
        <c:ser>
          <c:idx val="4"/>
          <c:order val="4"/>
          <c:tx>
            <c:strRef>
              <c:f>Sheet3!$L$87</c:f>
              <c:strCache>
                <c:ptCount val="1"/>
                <c:pt idx="0">
                  <c:v>LG</c:v>
                </c:pt>
              </c:strCache>
            </c:strRef>
          </c:tx>
          <c:cat>
            <c:numRef>
              <c:f>Sheet3!$G$88:$G$89</c:f>
              <c:numCache>
                <c:formatCode>General</c:formatCode>
                <c:ptCount val="2"/>
                <c:pt idx="0">
                  <c:v>3</c:v>
                </c:pt>
                <c:pt idx="1">
                  <c:v>9</c:v>
                </c:pt>
              </c:numCache>
            </c:numRef>
          </c:cat>
          <c:val>
            <c:numRef>
              <c:f>Sheet3!$L$88:$L$89</c:f>
              <c:numCache>
                <c:formatCode>General</c:formatCode>
                <c:ptCount val="2"/>
                <c:pt idx="0">
                  <c:v>98.33</c:v>
                </c:pt>
                <c:pt idx="1">
                  <c:v>97.83</c:v>
                </c:pt>
              </c:numCache>
            </c:numRef>
          </c:val>
        </c:ser>
        <c:ser>
          <c:idx val="5"/>
          <c:order val="5"/>
          <c:tx>
            <c:strRef>
              <c:f>Sheet3!$M$87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CC0000"/>
            </a:solidFill>
          </c:spPr>
          <c:cat>
            <c:numRef>
              <c:f>Sheet3!$G$88:$G$89</c:f>
              <c:numCache>
                <c:formatCode>General</c:formatCode>
                <c:ptCount val="2"/>
                <c:pt idx="0">
                  <c:v>3</c:v>
                </c:pt>
                <c:pt idx="1">
                  <c:v>9</c:v>
                </c:pt>
              </c:numCache>
            </c:numRef>
          </c:cat>
          <c:val>
            <c:numRef>
              <c:f>Sheet3!$M$88:$M$89</c:f>
              <c:numCache>
                <c:formatCode>General</c:formatCode>
                <c:ptCount val="2"/>
                <c:pt idx="0">
                  <c:v>98.27</c:v>
                </c:pt>
                <c:pt idx="1">
                  <c:v>98</c:v>
                </c:pt>
              </c:numCache>
            </c:numRef>
          </c:val>
        </c:ser>
        <c:axId val="153639552"/>
        <c:axId val="154853760"/>
      </c:barChart>
      <c:catAx>
        <c:axId val="153639552"/>
        <c:scaling>
          <c:orientation val="minMax"/>
        </c:scaling>
        <c:axPos val="b"/>
        <c:numFmt formatCode="General" sourceLinked="1"/>
        <c:tickLblPos val="nextTo"/>
        <c:crossAx val="154853760"/>
        <c:crosses val="autoZero"/>
        <c:auto val="1"/>
        <c:lblAlgn val="ctr"/>
        <c:lblOffset val="100"/>
      </c:catAx>
      <c:valAx>
        <c:axId val="154853760"/>
        <c:scaling>
          <c:orientation val="minMax"/>
          <c:max val="100"/>
          <c:min val="50"/>
        </c:scaling>
        <c:axPos val="l"/>
        <c:majorGridlines/>
        <c:numFmt formatCode="General" sourceLinked="1"/>
        <c:tickLblPos val="nextTo"/>
        <c:crossAx val="153639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463778383056614"/>
          <c:y val="8.9468143126065436E-2"/>
          <c:w val="0.35046184987669987"/>
          <c:h val="0.77990520115817963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Sheet3!$J$109</c:f>
              <c:strCache>
                <c:ptCount val="1"/>
                <c:pt idx="0">
                  <c:v>WILUS</c:v>
                </c:pt>
              </c:strCache>
            </c:strRef>
          </c:tx>
          <c:cat>
            <c:numRef>
              <c:f>Sheet3!$I$110:$I$111</c:f>
              <c:numCache>
                <c:formatCode>General</c:formatCode>
                <c:ptCount val="2"/>
                <c:pt idx="0">
                  <c:v>3</c:v>
                </c:pt>
                <c:pt idx="1">
                  <c:v>27</c:v>
                </c:pt>
              </c:numCache>
            </c:numRef>
          </c:cat>
          <c:val>
            <c:numRef>
              <c:f>Sheet3!$J$110:$J$111</c:f>
              <c:numCache>
                <c:formatCode>General</c:formatCode>
                <c:ptCount val="2"/>
                <c:pt idx="0">
                  <c:v>97.28</c:v>
                </c:pt>
                <c:pt idx="1">
                  <c:v>97.31</c:v>
                </c:pt>
              </c:numCache>
            </c:numRef>
          </c:val>
        </c:ser>
        <c:ser>
          <c:idx val="1"/>
          <c:order val="1"/>
          <c:tx>
            <c:strRef>
              <c:f>Sheet3!$K$109</c:f>
              <c:strCache>
                <c:ptCount val="1"/>
                <c:pt idx="0">
                  <c:v>NEWRACOM</c:v>
                </c:pt>
              </c:strCache>
            </c:strRef>
          </c:tx>
          <c:cat>
            <c:numRef>
              <c:f>Sheet3!$I$110:$I$111</c:f>
              <c:numCache>
                <c:formatCode>General</c:formatCode>
                <c:ptCount val="2"/>
                <c:pt idx="0">
                  <c:v>3</c:v>
                </c:pt>
                <c:pt idx="1">
                  <c:v>27</c:v>
                </c:pt>
              </c:numCache>
            </c:numRef>
          </c:cat>
          <c:val>
            <c:numRef>
              <c:f>Sheet3!$K$110:$K$111</c:f>
              <c:numCache>
                <c:formatCode>General</c:formatCode>
                <c:ptCount val="2"/>
                <c:pt idx="0">
                  <c:v>95.29</c:v>
                </c:pt>
                <c:pt idx="1">
                  <c:v>97.11</c:v>
                </c:pt>
              </c:numCache>
            </c:numRef>
          </c:val>
        </c:ser>
        <c:ser>
          <c:idx val="2"/>
          <c:order val="2"/>
          <c:tx>
            <c:strRef>
              <c:f>Sheet3!$L$109</c:f>
              <c:strCache>
                <c:ptCount val="1"/>
                <c:pt idx="0">
                  <c:v>Huawei</c:v>
                </c:pt>
              </c:strCache>
            </c:strRef>
          </c:tx>
          <c:cat>
            <c:numRef>
              <c:f>Sheet3!$I$110:$I$111</c:f>
              <c:numCache>
                <c:formatCode>General</c:formatCode>
                <c:ptCount val="2"/>
                <c:pt idx="0">
                  <c:v>3</c:v>
                </c:pt>
                <c:pt idx="1">
                  <c:v>27</c:v>
                </c:pt>
              </c:numCache>
            </c:numRef>
          </c:cat>
          <c:val>
            <c:numRef>
              <c:f>Sheet3!$L$110:$L$111</c:f>
              <c:numCache>
                <c:formatCode>General</c:formatCode>
                <c:ptCount val="2"/>
                <c:pt idx="0">
                  <c:v>99.76</c:v>
                </c:pt>
                <c:pt idx="1">
                  <c:v>96.940000000000012</c:v>
                </c:pt>
              </c:numCache>
            </c:numRef>
          </c:val>
        </c:ser>
        <c:ser>
          <c:idx val="3"/>
          <c:order val="3"/>
          <c:tx>
            <c:strRef>
              <c:f>Sheet3!$M$109</c:f>
              <c:strCache>
                <c:ptCount val="1"/>
                <c:pt idx="0">
                  <c:v>NTT</c:v>
                </c:pt>
              </c:strCache>
            </c:strRef>
          </c:tx>
          <c:cat>
            <c:numRef>
              <c:f>Sheet3!$I$110:$I$111</c:f>
              <c:numCache>
                <c:formatCode>General</c:formatCode>
                <c:ptCount val="2"/>
                <c:pt idx="0">
                  <c:v>3</c:v>
                </c:pt>
                <c:pt idx="1">
                  <c:v>27</c:v>
                </c:pt>
              </c:numCache>
            </c:numRef>
          </c:cat>
          <c:val>
            <c:numRef>
              <c:f>Sheet3!$M$110:$M$111</c:f>
              <c:numCache>
                <c:formatCode>General</c:formatCode>
                <c:ptCount val="2"/>
                <c:pt idx="0">
                  <c:v>97.01</c:v>
                </c:pt>
                <c:pt idx="1">
                  <c:v>97.58</c:v>
                </c:pt>
              </c:numCache>
            </c:numRef>
          </c:val>
        </c:ser>
        <c:ser>
          <c:idx val="4"/>
          <c:order val="4"/>
          <c:tx>
            <c:strRef>
              <c:f>Sheet3!$N$109</c:f>
              <c:strCache>
                <c:ptCount val="1"/>
                <c:pt idx="0">
                  <c:v>LG</c:v>
                </c:pt>
              </c:strCache>
            </c:strRef>
          </c:tx>
          <c:cat>
            <c:numRef>
              <c:f>Sheet3!$I$110:$I$111</c:f>
              <c:numCache>
                <c:formatCode>General</c:formatCode>
                <c:ptCount val="2"/>
                <c:pt idx="0">
                  <c:v>3</c:v>
                </c:pt>
                <c:pt idx="1">
                  <c:v>27</c:v>
                </c:pt>
              </c:numCache>
            </c:numRef>
          </c:cat>
          <c:val>
            <c:numRef>
              <c:f>Sheet3!$N$110:$N$111</c:f>
              <c:numCache>
                <c:formatCode>General</c:formatCode>
                <c:ptCount val="2"/>
                <c:pt idx="0">
                  <c:v>89.01</c:v>
                </c:pt>
                <c:pt idx="1">
                  <c:v>98.77</c:v>
                </c:pt>
              </c:numCache>
            </c:numRef>
          </c:val>
        </c:ser>
        <c:ser>
          <c:idx val="5"/>
          <c:order val="5"/>
          <c:tx>
            <c:strRef>
              <c:f>Sheet3!$O$109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Sheet3!$I$110:$I$111</c:f>
              <c:numCache>
                <c:formatCode>General</c:formatCode>
                <c:ptCount val="2"/>
                <c:pt idx="0">
                  <c:v>3</c:v>
                </c:pt>
                <c:pt idx="1">
                  <c:v>27</c:v>
                </c:pt>
              </c:numCache>
            </c:numRef>
          </c:cat>
          <c:val>
            <c:numRef>
              <c:f>Sheet3!$O$110:$O$111</c:f>
              <c:numCache>
                <c:formatCode>General</c:formatCode>
                <c:ptCount val="2"/>
                <c:pt idx="0">
                  <c:v>98.13</c:v>
                </c:pt>
                <c:pt idx="1">
                  <c:v>96.73</c:v>
                </c:pt>
              </c:numCache>
            </c:numRef>
          </c:val>
        </c:ser>
        <c:axId val="169256064"/>
        <c:axId val="169565568"/>
      </c:barChart>
      <c:catAx>
        <c:axId val="169256064"/>
        <c:scaling>
          <c:orientation val="minMax"/>
        </c:scaling>
        <c:axPos val="b"/>
        <c:numFmt formatCode="General" sourceLinked="1"/>
        <c:tickLblPos val="nextTo"/>
        <c:crossAx val="169565568"/>
        <c:crosses val="autoZero"/>
        <c:auto val="1"/>
        <c:lblAlgn val="ctr"/>
        <c:lblOffset val="100"/>
      </c:catAx>
      <c:valAx>
        <c:axId val="169565568"/>
        <c:scaling>
          <c:orientation val="minMax"/>
          <c:max val="100"/>
          <c:min val="50"/>
        </c:scaling>
        <c:axPos val="l"/>
        <c:majorGridlines/>
        <c:numFmt formatCode="General" sourceLinked="1"/>
        <c:tickLblPos val="nextTo"/>
        <c:crossAx val="169256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876593954572669"/>
          <c:y val="6.6279888782486196E-2"/>
          <c:w val="0.33460991787744798"/>
          <c:h val="0.73243924262647875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Sheet3!$B$119</c:f>
              <c:strCache>
                <c:ptCount val="1"/>
                <c:pt idx="0">
                  <c:v>WILUS</c:v>
                </c:pt>
              </c:strCache>
            </c:strRef>
          </c:tx>
          <c:cat>
            <c:numRef>
              <c:f>Sheet3!$A$120:$A$121</c:f>
              <c:numCache>
                <c:formatCode>General</c:formatCode>
                <c:ptCount val="2"/>
                <c:pt idx="0">
                  <c:v>3</c:v>
                </c:pt>
                <c:pt idx="1">
                  <c:v>15</c:v>
                </c:pt>
              </c:numCache>
            </c:numRef>
          </c:cat>
          <c:val>
            <c:numRef>
              <c:f>Sheet3!$B$120:$B$121</c:f>
              <c:numCache>
                <c:formatCode>General</c:formatCode>
                <c:ptCount val="2"/>
                <c:pt idx="0">
                  <c:v>97.210000000000008</c:v>
                </c:pt>
                <c:pt idx="1">
                  <c:v>98.26</c:v>
                </c:pt>
              </c:numCache>
            </c:numRef>
          </c:val>
        </c:ser>
        <c:ser>
          <c:idx val="1"/>
          <c:order val="1"/>
          <c:tx>
            <c:strRef>
              <c:f>Sheet3!$C$119</c:f>
              <c:strCache>
                <c:ptCount val="1"/>
                <c:pt idx="0">
                  <c:v>NEWRACOM</c:v>
                </c:pt>
              </c:strCache>
            </c:strRef>
          </c:tx>
          <c:cat>
            <c:numRef>
              <c:f>Sheet3!$A$120:$A$121</c:f>
              <c:numCache>
                <c:formatCode>General</c:formatCode>
                <c:ptCount val="2"/>
                <c:pt idx="0">
                  <c:v>3</c:v>
                </c:pt>
                <c:pt idx="1">
                  <c:v>15</c:v>
                </c:pt>
              </c:numCache>
            </c:numRef>
          </c:cat>
          <c:val>
            <c:numRef>
              <c:f>Sheet3!$C$120:$C$121</c:f>
              <c:numCache>
                <c:formatCode>General</c:formatCode>
                <c:ptCount val="2"/>
                <c:pt idx="0">
                  <c:v>95.02</c:v>
                </c:pt>
                <c:pt idx="1">
                  <c:v>97.84</c:v>
                </c:pt>
              </c:numCache>
            </c:numRef>
          </c:val>
        </c:ser>
        <c:ser>
          <c:idx val="2"/>
          <c:order val="2"/>
          <c:tx>
            <c:strRef>
              <c:f>Sheet3!$D$119</c:f>
              <c:strCache>
                <c:ptCount val="1"/>
                <c:pt idx="0">
                  <c:v>Huawei</c:v>
                </c:pt>
              </c:strCache>
            </c:strRef>
          </c:tx>
          <c:cat>
            <c:numRef>
              <c:f>Sheet3!$A$120:$A$121</c:f>
              <c:numCache>
                <c:formatCode>General</c:formatCode>
                <c:ptCount val="2"/>
                <c:pt idx="0">
                  <c:v>3</c:v>
                </c:pt>
                <c:pt idx="1">
                  <c:v>15</c:v>
                </c:pt>
              </c:numCache>
            </c:numRef>
          </c:cat>
          <c:val>
            <c:numRef>
              <c:f>Sheet3!$D$120:$D$121</c:f>
              <c:numCache>
                <c:formatCode>General</c:formatCode>
                <c:ptCount val="2"/>
                <c:pt idx="0">
                  <c:v>99.740000000000009</c:v>
                </c:pt>
                <c:pt idx="1">
                  <c:v>97.36</c:v>
                </c:pt>
              </c:numCache>
            </c:numRef>
          </c:val>
        </c:ser>
        <c:ser>
          <c:idx val="3"/>
          <c:order val="3"/>
          <c:tx>
            <c:strRef>
              <c:f>Sheet3!$E$119</c:f>
              <c:strCache>
                <c:ptCount val="1"/>
                <c:pt idx="0">
                  <c:v>NTT</c:v>
                </c:pt>
              </c:strCache>
            </c:strRef>
          </c:tx>
          <c:cat>
            <c:numRef>
              <c:f>Sheet3!$A$120:$A$121</c:f>
              <c:numCache>
                <c:formatCode>General</c:formatCode>
                <c:ptCount val="2"/>
                <c:pt idx="0">
                  <c:v>3</c:v>
                </c:pt>
                <c:pt idx="1">
                  <c:v>15</c:v>
                </c:pt>
              </c:numCache>
            </c:numRef>
          </c:cat>
          <c:val>
            <c:numRef>
              <c:f>Sheet3!$E$120:$E$121</c:f>
              <c:numCache>
                <c:formatCode>General</c:formatCode>
                <c:ptCount val="2"/>
                <c:pt idx="0">
                  <c:v>97.440000000000012</c:v>
                </c:pt>
                <c:pt idx="1">
                  <c:v>99.23</c:v>
                </c:pt>
              </c:numCache>
            </c:numRef>
          </c:val>
        </c:ser>
        <c:ser>
          <c:idx val="4"/>
          <c:order val="4"/>
          <c:tx>
            <c:strRef>
              <c:f>Sheet3!$F$119</c:f>
              <c:strCache>
                <c:ptCount val="1"/>
                <c:pt idx="0">
                  <c:v>LG</c:v>
                </c:pt>
              </c:strCache>
            </c:strRef>
          </c:tx>
          <c:cat>
            <c:numRef>
              <c:f>Sheet3!$A$120:$A$121</c:f>
              <c:numCache>
                <c:formatCode>General</c:formatCode>
                <c:ptCount val="2"/>
                <c:pt idx="0">
                  <c:v>3</c:v>
                </c:pt>
                <c:pt idx="1">
                  <c:v>15</c:v>
                </c:pt>
              </c:numCache>
            </c:numRef>
          </c:cat>
          <c:val>
            <c:numRef>
              <c:f>Sheet3!$F$120:$F$121</c:f>
              <c:numCache>
                <c:formatCode>General</c:formatCode>
                <c:ptCount val="2"/>
                <c:pt idx="0">
                  <c:v>96.04</c:v>
                </c:pt>
                <c:pt idx="1">
                  <c:v>99.240000000000009</c:v>
                </c:pt>
              </c:numCache>
            </c:numRef>
          </c:val>
        </c:ser>
        <c:ser>
          <c:idx val="5"/>
          <c:order val="5"/>
          <c:tx>
            <c:strRef>
              <c:f>Sheet3!$G$119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Sheet3!$A$120:$A$121</c:f>
              <c:numCache>
                <c:formatCode>General</c:formatCode>
                <c:ptCount val="2"/>
                <c:pt idx="0">
                  <c:v>3</c:v>
                </c:pt>
                <c:pt idx="1">
                  <c:v>15</c:v>
                </c:pt>
              </c:numCache>
            </c:numRef>
          </c:cat>
          <c:val>
            <c:numRef>
              <c:f>Sheet3!$G$120:$G$121</c:f>
              <c:numCache>
                <c:formatCode>General</c:formatCode>
                <c:ptCount val="2"/>
                <c:pt idx="0">
                  <c:v>98.1</c:v>
                </c:pt>
                <c:pt idx="1">
                  <c:v>98.38</c:v>
                </c:pt>
              </c:numCache>
            </c:numRef>
          </c:val>
        </c:ser>
        <c:axId val="171715584"/>
        <c:axId val="171729664"/>
      </c:barChart>
      <c:catAx>
        <c:axId val="171715584"/>
        <c:scaling>
          <c:orientation val="minMax"/>
        </c:scaling>
        <c:axPos val="b"/>
        <c:numFmt formatCode="General" sourceLinked="1"/>
        <c:tickLblPos val="nextTo"/>
        <c:crossAx val="171729664"/>
        <c:crosses val="autoZero"/>
        <c:auto val="1"/>
        <c:lblAlgn val="ctr"/>
        <c:lblOffset val="100"/>
      </c:catAx>
      <c:valAx>
        <c:axId val="171729664"/>
        <c:scaling>
          <c:orientation val="minMax"/>
          <c:max val="100"/>
          <c:min val="50"/>
        </c:scaling>
        <c:axPos val="l"/>
        <c:majorGridlines/>
        <c:numFmt formatCode="General" sourceLinked="1"/>
        <c:tickLblPos val="nextTo"/>
        <c:crossAx val="171715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472620326136609"/>
          <c:y val="8.9524775024997241E-2"/>
          <c:w val="0.35037464973027704"/>
          <c:h val="0.74452375661963499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Sheet3!$B$140</c:f>
              <c:strCache>
                <c:ptCount val="1"/>
                <c:pt idx="0">
                  <c:v>WILUS</c:v>
                </c:pt>
              </c:strCache>
            </c:strRef>
          </c:tx>
          <c:cat>
            <c:numRef>
              <c:f>Sheet3!$A$141:$A$143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27</c:v>
                </c:pt>
              </c:numCache>
            </c:numRef>
          </c:cat>
          <c:val>
            <c:numRef>
              <c:f>Sheet3!$B$141:$B$143</c:f>
              <c:numCache>
                <c:formatCode>General</c:formatCode>
                <c:ptCount val="3"/>
                <c:pt idx="0">
                  <c:v>63.51</c:v>
                </c:pt>
                <c:pt idx="1">
                  <c:v>67</c:v>
                </c:pt>
                <c:pt idx="2">
                  <c:v>61.77</c:v>
                </c:pt>
              </c:numCache>
            </c:numRef>
          </c:val>
        </c:ser>
        <c:ser>
          <c:idx val="1"/>
          <c:order val="1"/>
          <c:tx>
            <c:strRef>
              <c:f>Sheet3!$C$140</c:f>
              <c:strCache>
                <c:ptCount val="1"/>
                <c:pt idx="0">
                  <c:v>NEWRACOM</c:v>
                </c:pt>
              </c:strCache>
            </c:strRef>
          </c:tx>
          <c:cat>
            <c:numRef>
              <c:f>Sheet3!$A$141:$A$143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27</c:v>
                </c:pt>
              </c:numCache>
            </c:numRef>
          </c:cat>
          <c:val>
            <c:numRef>
              <c:f>Sheet3!$C$141:$C$143</c:f>
              <c:numCache>
                <c:formatCode>General</c:formatCode>
                <c:ptCount val="3"/>
                <c:pt idx="0">
                  <c:v>55.7</c:v>
                </c:pt>
                <c:pt idx="1">
                  <c:v>61.07</c:v>
                </c:pt>
                <c:pt idx="2">
                  <c:v>62.260000000000005</c:v>
                </c:pt>
              </c:numCache>
            </c:numRef>
          </c:val>
        </c:ser>
        <c:ser>
          <c:idx val="2"/>
          <c:order val="2"/>
          <c:tx>
            <c:strRef>
              <c:f>Sheet3!$D$140</c:f>
              <c:strCache>
                <c:ptCount val="1"/>
                <c:pt idx="0">
                  <c:v>Huawei</c:v>
                </c:pt>
              </c:strCache>
            </c:strRef>
          </c:tx>
          <c:cat>
            <c:numRef>
              <c:f>Sheet3!$A$141:$A$143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27</c:v>
                </c:pt>
              </c:numCache>
            </c:numRef>
          </c:cat>
          <c:val>
            <c:numRef>
              <c:f>Sheet3!$D$141:$D$143</c:f>
              <c:numCache>
                <c:formatCode>General</c:formatCode>
                <c:ptCount val="3"/>
                <c:pt idx="0">
                  <c:v>64.66</c:v>
                </c:pt>
                <c:pt idx="1">
                  <c:v>63.61</c:v>
                </c:pt>
                <c:pt idx="2">
                  <c:v>59.54</c:v>
                </c:pt>
              </c:numCache>
            </c:numRef>
          </c:val>
        </c:ser>
        <c:ser>
          <c:idx val="3"/>
          <c:order val="3"/>
          <c:tx>
            <c:strRef>
              <c:f>Sheet3!$E$140</c:f>
              <c:strCache>
                <c:ptCount val="1"/>
                <c:pt idx="0">
                  <c:v>NTT</c:v>
                </c:pt>
              </c:strCache>
            </c:strRef>
          </c:tx>
          <c:cat>
            <c:numRef>
              <c:f>Sheet3!$A$141:$A$143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27</c:v>
                </c:pt>
              </c:numCache>
            </c:numRef>
          </c:cat>
          <c:val>
            <c:numRef>
              <c:f>Sheet3!$E$141:$E$143</c:f>
              <c:numCache>
                <c:formatCode>General</c:formatCode>
                <c:ptCount val="3"/>
                <c:pt idx="0">
                  <c:v>61.82</c:v>
                </c:pt>
                <c:pt idx="1">
                  <c:v>62.18</c:v>
                </c:pt>
                <c:pt idx="2">
                  <c:v>61.52</c:v>
                </c:pt>
              </c:numCache>
            </c:numRef>
          </c:val>
        </c:ser>
        <c:ser>
          <c:idx val="4"/>
          <c:order val="4"/>
          <c:tx>
            <c:strRef>
              <c:f>Sheet3!$F$140</c:f>
              <c:strCache>
                <c:ptCount val="1"/>
                <c:pt idx="0">
                  <c:v>LG</c:v>
                </c:pt>
              </c:strCache>
            </c:strRef>
          </c:tx>
          <c:cat>
            <c:numRef>
              <c:f>Sheet3!$A$141:$A$143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27</c:v>
                </c:pt>
              </c:numCache>
            </c:numRef>
          </c:cat>
          <c:val>
            <c:numRef>
              <c:f>Sheet3!$F$141:$F$143</c:f>
              <c:numCache>
                <c:formatCode>General</c:formatCode>
                <c:ptCount val="3"/>
                <c:pt idx="0">
                  <c:v>70.09</c:v>
                </c:pt>
                <c:pt idx="1">
                  <c:v>65.069999999999993</c:v>
                </c:pt>
                <c:pt idx="2">
                  <c:v>52.15</c:v>
                </c:pt>
              </c:numCache>
            </c:numRef>
          </c:val>
        </c:ser>
        <c:ser>
          <c:idx val="5"/>
          <c:order val="5"/>
          <c:tx>
            <c:strRef>
              <c:f>Sheet3!$G$140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Sheet3!$A$141:$A$143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27</c:v>
                </c:pt>
              </c:numCache>
            </c:numRef>
          </c:cat>
          <c:val>
            <c:numRef>
              <c:f>Sheet3!$G$141:$G$143</c:f>
              <c:numCache>
                <c:formatCode>General</c:formatCode>
                <c:ptCount val="3"/>
                <c:pt idx="0">
                  <c:v>67.81</c:v>
                </c:pt>
                <c:pt idx="1">
                  <c:v>68.36999999999999</c:v>
                </c:pt>
                <c:pt idx="2">
                  <c:v>69.260000000000005</c:v>
                </c:pt>
              </c:numCache>
            </c:numRef>
          </c:val>
        </c:ser>
        <c:axId val="209348480"/>
        <c:axId val="209351424"/>
      </c:barChart>
      <c:catAx>
        <c:axId val="209348480"/>
        <c:scaling>
          <c:orientation val="minMax"/>
        </c:scaling>
        <c:axPos val="b"/>
        <c:numFmt formatCode="General" sourceLinked="1"/>
        <c:tickLblPos val="nextTo"/>
        <c:crossAx val="209351424"/>
        <c:crosses val="autoZero"/>
        <c:auto val="1"/>
        <c:lblAlgn val="ctr"/>
        <c:lblOffset val="100"/>
      </c:catAx>
      <c:valAx>
        <c:axId val="209351424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crossAx val="2093484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Sheet3!$B$162</c:f>
              <c:strCache>
                <c:ptCount val="1"/>
                <c:pt idx="0">
                  <c:v>WILUS</c:v>
                </c:pt>
              </c:strCache>
            </c:strRef>
          </c:tx>
          <c:cat>
            <c:numRef>
              <c:f>Sheet3!$A$163:$A$165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15</c:v>
                </c:pt>
              </c:numCache>
            </c:numRef>
          </c:cat>
          <c:val>
            <c:numRef>
              <c:f>Sheet3!$B$163:$B$165</c:f>
              <c:numCache>
                <c:formatCode>General</c:formatCode>
                <c:ptCount val="3"/>
                <c:pt idx="0">
                  <c:v>65.56</c:v>
                </c:pt>
                <c:pt idx="1">
                  <c:v>61.92</c:v>
                </c:pt>
                <c:pt idx="2">
                  <c:v>62.98</c:v>
                </c:pt>
              </c:numCache>
            </c:numRef>
          </c:val>
        </c:ser>
        <c:ser>
          <c:idx val="1"/>
          <c:order val="1"/>
          <c:tx>
            <c:strRef>
              <c:f>Sheet3!$C$162</c:f>
              <c:strCache>
                <c:ptCount val="1"/>
                <c:pt idx="0">
                  <c:v>NEWRACOM</c:v>
                </c:pt>
              </c:strCache>
            </c:strRef>
          </c:tx>
          <c:cat>
            <c:numRef>
              <c:f>Sheet3!$A$163:$A$165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15</c:v>
                </c:pt>
              </c:numCache>
            </c:numRef>
          </c:cat>
          <c:val>
            <c:numRef>
              <c:f>Sheet3!$C$163:$C$165</c:f>
              <c:numCache>
                <c:formatCode>General</c:formatCode>
                <c:ptCount val="3"/>
                <c:pt idx="0">
                  <c:v>57.57</c:v>
                </c:pt>
                <c:pt idx="1">
                  <c:v>66.599999999999994</c:v>
                </c:pt>
                <c:pt idx="2">
                  <c:v>59.08</c:v>
                </c:pt>
              </c:numCache>
            </c:numRef>
          </c:val>
        </c:ser>
        <c:ser>
          <c:idx val="2"/>
          <c:order val="2"/>
          <c:tx>
            <c:strRef>
              <c:f>Sheet3!$D$162</c:f>
              <c:strCache>
                <c:ptCount val="1"/>
                <c:pt idx="0">
                  <c:v>Huawei</c:v>
                </c:pt>
              </c:strCache>
            </c:strRef>
          </c:tx>
          <c:cat>
            <c:numRef>
              <c:f>Sheet3!$A$163:$A$165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15</c:v>
                </c:pt>
              </c:numCache>
            </c:numRef>
          </c:cat>
          <c:val>
            <c:numRef>
              <c:f>Sheet3!$D$163:$D$165</c:f>
              <c:numCache>
                <c:formatCode>General</c:formatCode>
                <c:ptCount val="3"/>
                <c:pt idx="0">
                  <c:v>70.069999999999993</c:v>
                </c:pt>
                <c:pt idx="1">
                  <c:v>56.660000000000004</c:v>
                </c:pt>
                <c:pt idx="2">
                  <c:v>62.54</c:v>
                </c:pt>
              </c:numCache>
            </c:numRef>
          </c:val>
        </c:ser>
        <c:ser>
          <c:idx val="3"/>
          <c:order val="3"/>
          <c:tx>
            <c:strRef>
              <c:f>Sheet3!$E$162</c:f>
              <c:strCache>
                <c:ptCount val="1"/>
                <c:pt idx="0">
                  <c:v>NTT</c:v>
                </c:pt>
              </c:strCache>
            </c:strRef>
          </c:tx>
          <c:cat>
            <c:numRef>
              <c:f>Sheet3!$A$163:$A$165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15</c:v>
                </c:pt>
              </c:numCache>
            </c:numRef>
          </c:cat>
          <c:val>
            <c:numRef>
              <c:f>Sheet3!$E$163:$E$165</c:f>
              <c:numCache>
                <c:formatCode>General</c:formatCode>
                <c:ptCount val="3"/>
                <c:pt idx="0">
                  <c:v>60.75</c:v>
                </c:pt>
                <c:pt idx="1">
                  <c:v>61.63</c:v>
                </c:pt>
                <c:pt idx="2">
                  <c:v>63.790000000000006</c:v>
                </c:pt>
              </c:numCache>
            </c:numRef>
          </c:val>
        </c:ser>
        <c:ser>
          <c:idx val="4"/>
          <c:order val="4"/>
          <c:tx>
            <c:strRef>
              <c:f>Sheet3!$F$162</c:f>
              <c:strCache>
                <c:ptCount val="1"/>
                <c:pt idx="0">
                  <c:v>LG</c:v>
                </c:pt>
              </c:strCache>
            </c:strRef>
          </c:tx>
          <c:cat>
            <c:numRef>
              <c:f>Sheet3!$A$163:$A$165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15</c:v>
                </c:pt>
              </c:numCache>
            </c:numRef>
          </c:cat>
          <c:val>
            <c:numRef>
              <c:f>Sheet3!$F$163:$F$165</c:f>
              <c:numCache>
                <c:formatCode>General</c:formatCode>
                <c:ptCount val="3"/>
                <c:pt idx="0">
                  <c:v>63.01</c:v>
                </c:pt>
                <c:pt idx="1">
                  <c:v>60.75</c:v>
                </c:pt>
                <c:pt idx="2">
                  <c:v>64.510000000000005</c:v>
                </c:pt>
              </c:numCache>
            </c:numRef>
          </c:val>
        </c:ser>
        <c:ser>
          <c:idx val="5"/>
          <c:order val="5"/>
          <c:tx>
            <c:strRef>
              <c:f>Sheet3!$G$162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Sheet3!$A$163:$A$165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15</c:v>
                </c:pt>
              </c:numCache>
            </c:numRef>
          </c:cat>
          <c:val>
            <c:numRef>
              <c:f>Sheet3!$G$163:$G$165</c:f>
              <c:numCache>
                <c:formatCode>General</c:formatCode>
                <c:ptCount val="3"/>
                <c:pt idx="0">
                  <c:v>67.8</c:v>
                </c:pt>
                <c:pt idx="1">
                  <c:v>69.169999999999987</c:v>
                </c:pt>
                <c:pt idx="2">
                  <c:v>67.09</c:v>
                </c:pt>
              </c:numCache>
            </c:numRef>
          </c:val>
        </c:ser>
        <c:axId val="160481664"/>
        <c:axId val="160483200"/>
      </c:barChart>
      <c:catAx>
        <c:axId val="160481664"/>
        <c:scaling>
          <c:orientation val="minMax"/>
        </c:scaling>
        <c:axPos val="b"/>
        <c:numFmt formatCode="General" sourceLinked="1"/>
        <c:tickLblPos val="nextTo"/>
        <c:crossAx val="160483200"/>
        <c:crosses val="autoZero"/>
        <c:auto val="1"/>
        <c:lblAlgn val="ctr"/>
        <c:lblOffset val="100"/>
      </c:catAx>
      <c:valAx>
        <c:axId val="160483200"/>
        <c:scaling>
          <c:orientation val="minMax"/>
        </c:scaling>
        <c:axPos val="l"/>
        <c:majorGridlines/>
        <c:numFmt formatCode="General" sourceLinked="1"/>
        <c:tickLblPos val="nextTo"/>
        <c:crossAx val="1604816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530482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Bo Sun, et, al. (ZTE)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60695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52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</a:t>
            </a:r>
            <a:r>
              <a:rPr lang="en-US" altLang="zh-CN" dirty="0" smtClean="0"/>
              <a:t>un Bo</a:t>
            </a:r>
            <a:r>
              <a:rPr lang="en-US" dirty="0" smtClean="0"/>
              <a:t>, et,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58FF5E6B-8C41-4189-AFF4-8FCFEEA0F61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8696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A3847CA5-78F2-41DB-A194-DE299DF68D4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405283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EA140C-4E27-489C-98A5-07923F3BD58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242178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B23258B-CF05-4EDF-AF14-0E8224FD807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87886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A4E6F87-DDA7-426D-BDE1-320829D0F29E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78782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A37392D-61D9-496A-BEC9-1A038D1CBA61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428966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463CD31A-87B8-4000-A2BD-5D83788C38D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12082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CA144540-C88A-4C44-8F33-1AE2F44D534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94183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4369" y="238939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802.11-15/0638r1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52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May 2015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smtClean="0"/>
              <a:t>Bo Sun,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01" r:id="rId2"/>
    <p:sldLayoutId id="2147485402" r:id="rId3"/>
    <p:sldLayoutId id="2147485403" r:id="rId4"/>
    <p:sldLayoutId id="2147485404" r:id="rId5"/>
    <p:sldLayoutId id="2147485405" r:id="rId6"/>
    <p:sldLayoutId id="2147485406" r:id="rId7"/>
    <p:sldLayoutId id="2147485407" r:id="rId8"/>
    <p:sldLayoutId id="2147485409" r:id="rId9"/>
    <p:sldLayoutId id="2147485410" r:id="rId10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Simulation Results for Box5</a:t>
            </a:r>
            <a:endParaRPr lang="sq-AL" altLang="zh-CN" sz="2800" dirty="0" smtClean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Bo Sun,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2015-05-09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Zhiqiang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han.zhiqiang1@zte.com.cn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Ruimei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li.ruimei@zte.com.cn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Jiadong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Du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dujiadong@catr.cn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246574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itchFamily="50" charset="-127"/>
              </a:rPr>
              <a:t>Provide Box-5 </a:t>
            </a:r>
            <a:r>
              <a:rPr lang="en-US" altLang="zh-CN" dirty="0" smtClean="0"/>
              <a:t>simulation result in 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simple scenario for further calibration.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Bo Sun,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[1] 11-15-0053-00-00ax-box5-results-of-11ac-ss6.</a:t>
            </a:r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</a:t>
            </a:r>
            <a:r>
              <a:rPr lang="en-US" sz="1200" dirty="0" smtClean="0"/>
              <a:t>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The submission provides updated simulation results for Box-5 calibration.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Applying the assumptions about preamble detection and other issues like receiving procedure in [2]. </a:t>
            </a:r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r>
              <a:rPr lang="en-US" altLang="zh-CN" dirty="0" smtClean="0"/>
              <a:t>Some further details in our simulation are listed in the following slides.</a:t>
            </a:r>
          </a:p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dirty="0" smtClean="0"/>
              <a:t>There are some difficulty in the complex scenario calibration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we provide some calibration result in 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simple scenario.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Bo Sun,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00174"/>
            <a:ext cx="7700962" cy="571504"/>
          </a:xfrm>
        </p:spPr>
        <p:txBody>
          <a:bodyPr/>
          <a:lstStyle/>
          <a:p>
            <a:r>
              <a:rPr lang="fr-FR" altLang="zh-CN" dirty="0" smtClean="0"/>
              <a:t>11ac SS6 – OBSS Enterprise [1]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</a:t>
            </a:r>
            <a:r>
              <a:rPr lang="en-US" sz="1200" dirty="0" smtClean="0"/>
              <a:t>, et, al. (ZTE)</a:t>
            </a:r>
            <a:endParaRPr lang="en-US" sz="12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6482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705600" y="2362200"/>
          <a:ext cx="1371600" cy="4000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3600" y="1600200"/>
            <a:ext cx="2514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762000" y="54483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25146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2060848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642942"/>
          </a:xfrm>
        </p:spPr>
        <p:txBody>
          <a:bodyPr/>
          <a:lstStyle/>
          <a:p>
            <a:r>
              <a:rPr lang="en-US" altLang="zh-CN" dirty="0" smtClean="0"/>
              <a:t>Box-5 PHY Details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Bo Sun, et, al. (ZTE)</a:t>
            </a:r>
            <a:endParaRPr lang="en-US" sz="1200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1930585"/>
              </p:ext>
            </p:extLst>
          </p:nvPr>
        </p:nvGraphicFramePr>
        <p:xfrm>
          <a:off x="642910" y="1142984"/>
          <a:ext cx="7858180" cy="5246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5572"/>
                <a:gridCol w="5232608"/>
              </a:tblGrid>
              <a:tr h="2242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PHY parameters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always decoded correctly after successful reception,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Capture Window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[0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ns</a:t>
                      </a: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800ns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preemption window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[0 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ns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CCA-SD)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-76dBm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(measured across the entire bandwidth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after 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threshold (CCA-ED)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-56dBm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=5  </a:t>
                      </a:r>
                      <a:r>
                        <a:rPr lang="zh-CN" alt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（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234Mbps)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[1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5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0" marR="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Independent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time-correlated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channel per packet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Bo Sun, et, al. (ZTE)</a:t>
            </a:r>
            <a:endParaRPr lang="en-US" sz="1200" dirty="0"/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506586"/>
              </p:ext>
            </p:extLst>
          </p:nvPr>
        </p:nvGraphicFramePr>
        <p:xfrm>
          <a:off x="714348" y="1928802"/>
          <a:ext cx="7820052" cy="388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345"/>
                <a:gridCol w="6056707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Access </a:t>
                      </a:r>
                      <a:r>
                        <a:rPr lang="en-US" sz="1300" dirty="0" smtClean="0">
                          <a:effectLst/>
                        </a:rPr>
                        <a:t>protocol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</a:t>
                      </a:r>
                      <a:r>
                        <a:rPr lang="en-US" sz="1300" dirty="0" smtClean="0">
                          <a:effectLst/>
                        </a:rPr>
                        <a:t>EDCA, </a:t>
                      </a:r>
                      <a:r>
                        <a:rPr lang="en-US" altLang="zh-CN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sz="1300" dirty="0" smtClean="0">
                          <a:effectLst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with default parameters</a:t>
                      </a:r>
                      <a:r>
                        <a:rPr lang="en-US" sz="1300" dirty="0" smtClean="0">
                          <a:effectLst/>
                        </a:rPr>
                        <a:t>] 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2000 packets length  multiplied by the  STA number inside AP; 2000 packets length inside STA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10^8bps.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300" dirty="0" smtClean="0"/>
                        <a:t>The same traffic is attached to each STA or AP</a:t>
                      </a:r>
                      <a:r>
                        <a:rPr lang="en-US" altLang="zh-CN" sz="1300" dirty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en-US" altLang="zh-CN" sz="1300" dirty="0" smtClean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1530 Bytes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MSDU + 36 UDP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LLC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header + 30 MAC header)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Aggregation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[A-MPDU / max aggregation size / BA window size, No  </a:t>
                      </a:r>
                      <a:r>
                        <a:rPr lang="en-US" sz="1300" dirty="0" smtClean="0">
                          <a:effectLst/>
                        </a:rPr>
                        <a:t>A-MSDU </a:t>
                      </a:r>
                      <a:r>
                        <a:rPr lang="en-US" sz="1300" dirty="0">
                          <a:effectLst/>
                        </a:rPr>
                        <a:t>with immediate </a:t>
                      </a:r>
                      <a:r>
                        <a:rPr lang="en-US" sz="1300" dirty="0" smtClean="0">
                          <a:effectLst/>
                        </a:rPr>
                        <a:t>BA],</a:t>
                      </a:r>
                      <a:r>
                        <a:rPr lang="en-US" sz="1300" baseline="0" dirty="0" smtClean="0">
                          <a:effectLst/>
                        </a:rPr>
                        <a:t> Max aggregation: 64 MPDUs with 4-byte MPDU delimiter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</a:rPr>
                        <a:t>with 2 bytes padding)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Max number of retries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10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altLang="zh-CN" sz="1300" baseline="0" dirty="0" smtClean="0"/>
                        <a:t>D</a:t>
                      </a:r>
                      <a:r>
                        <a:rPr lang="en-US" altLang="zh-CN" sz="1300" dirty="0" smtClean="0"/>
                        <a:t>L only,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CDF or Histogram of per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Sim</a:t>
            </a:r>
            <a:r>
              <a:rPr lang="en-US" altLang="zh-CN" dirty="0" smtClean="0"/>
              <a:t>. Result of </a:t>
            </a:r>
            <a:r>
              <a:rPr lang="en-US" altLang="zh-CN" dirty="0" smtClean="0"/>
              <a:t>DL </a:t>
            </a:r>
            <a:r>
              <a:rPr lang="en-US" altLang="zh-CN" dirty="0" smtClean="0"/>
              <a:t>only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BSS B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331640" y="2060848"/>
          <a:ext cx="612003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783"/>
                <a:gridCol w="1984484"/>
                <a:gridCol w="3058768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Throughput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Mbps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altLang="zh-CN" dirty="0" smtClean="0"/>
                        <a:t>5 STAs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51.98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STA9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52.03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STA15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52.16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STA21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52.21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</a:t>
                      </a:r>
                      <a:r>
                        <a:rPr lang="en-US" altLang="zh-CN" baseline="0" dirty="0" smtClean="0"/>
                        <a:t> 27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51.86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Sun, et,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BSS Operation Result - DL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Sun, et, al. (ZTE)</a:t>
            </a:r>
            <a:endParaRPr lang="en-US" dirty="0"/>
          </a:p>
        </p:txBody>
      </p:sp>
      <p:graphicFrame>
        <p:nvGraphicFramePr>
          <p:cNvPr id="8" name="内容占位符 5"/>
          <p:cNvGraphicFramePr>
            <a:graphicFrameLocks noGrp="1"/>
          </p:cNvGraphicFramePr>
          <p:nvPr>
            <p:ph idx="1"/>
          </p:nvPr>
        </p:nvGraphicFramePr>
        <p:xfrm>
          <a:off x="827584" y="16288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 bwMode="auto">
          <a:xfrm>
            <a:off x="684213" y="5643578"/>
            <a:ext cx="7772400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+mn-ea"/>
              </a:rPr>
              <a:t>1-BSS DL-only results from five companies show similar trend. 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Sim</a:t>
            </a:r>
            <a:r>
              <a:rPr lang="en-US" altLang="zh-CN" dirty="0" smtClean="0"/>
              <a:t>. Result of </a:t>
            </a:r>
            <a:r>
              <a:rPr lang="en-US" altLang="zh-CN" dirty="0" smtClean="0"/>
              <a:t>UL </a:t>
            </a:r>
            <a:r>
              <a:rPr lang="en-US" altLang="zh-CN" dirty="0" smtClean="0"/>
              <a:t>only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BSS B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4213" y="1989138"/>
          <a:ext cx="77724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507"/>
                <a:gridCol w="2520280"/>
                <a:gridCol w="3884613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Throughput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Mbps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altLang="zh-CN" dirty="0" smtClean="0"/>
                        <a:t>2 STAs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98.27:</a:t>
                      </a:r>
                    </a:p>
                    <a:p>
                      <a:r>
                        <a:rPr lang="en-US" altLang="zh-CN" dirty="0" smtClean="0"/>
                        <a:t>STA9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98.00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STA27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98.13</a:t>
                      </a:r>
                    </a:p>
                    <a:p>
                      <a:r>
                        <a:rPr lang="en-US" altLang="zh-CN" dirty="0" smtClean="0"/>
                        <a:t>STA27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96.73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STA15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98.10</a:t>
                      </a:r>
                    </a:p>
                    <a:p>
                      <a:r>
                        <a:rPr lang="en-US" altLang="zh-CN" dirty="0" smtClean="0"/>
                        <a:t>STA15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98.38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dirty="0" smtClean="0"/>
                        <a:t>3 STAs</a:t>
                      </a:r>
                      <a:endParaRPr lang="zh-CN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STA9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STA27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67.81</a:t>
                      </a:r>
                    </a:p>
                    <a:p>
                      <a:r>
                        <a:rPr lang="en-US" altLang="zh-CN" dirty="0" smtClean="0"/>
                        <a:t>STA9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68.37</a:t>
                      </a:r>
                    </a:p>
                    <a:p>
                      <a:r>
                        <a:rPr lang="en-US" altLang="zh-CN" dirty="0" smtClean="0"/>
                        <a:t>STA27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69.26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STA3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STA9</a:t>
                      </a:r>
                      <a:r>
                        <a:rPr lang="zh-CN" altLang="en-US" baseline="0" dirty="0" smtClean="0"/>
                        <a:t>，</a:t>
                      </a:r>
                      <a:r>
                        <a:rPr lang="en-US" altLang="zh-CN" baseline="0" dirty="0" smtClean="0"/>
                        <a:t>STA15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STA3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67.80</a:t>
                      </a:r>
                    </a:p>
                    <a:p>
                      <a:r>
                        <a:rPr lang="en-US" altLang="zh-CN" dirty="0" smtClean="0"/>
                        <a:t>STA9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69.17</a:t>
                      </a:r>
                    </a:p>
                    <a:p>
                      <a:r>
                        <a:rPr lang="en-US" altLang="zh-CN" dirty="0" smtClean="0"/>
                        <a:t>STA15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67.09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Sun, et,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Single BSS Operation Result - UL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, et, al. (ZTE)</a:t>
            </a:r>
            <a:endParaRPr 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684213" y="1989138"/>
          <a:ext cx="2591643" cy="215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图表 9"/>
          <p:cNvGraphicFramePr/>
          <p:nvPr/>
        </p:nvGraphicFramePr>
        <p:xfrm>
          <a:off x="6012160" y="1916832"/>
          <a:ext cx="2862064" cy="216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图表 10"/>
          <p:cNvGraphicFramePr/>
          <p:nvPr/>
        </p:nvGraphicFramePr>
        <p:xfrm>
          <a:off x="3419872" y="1988840"/>
          <a:ext cx="259228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图表 11"/>
          <p:cNvGraphicFramePr/>
          <p:nvPr/>
        </p:nvGraphicFramePr>
        <p:xfrm>
          <a:off x="4572000" y="4077072"/>
          <a:ext cx="381642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图表 12"/>
          <p:cNvGraphicFramePr/>
          <p:nvPr/>
        </p:nvGraphicFramePr>
        <p:xfrm>
          <a:off x="611560" y="4077072"/>
          <a:ext cx="374441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33797</TotalTime>
  <Words>886</Words>
  <Application>Microsoft Office PowerPoint</Application>
  <PresentationFormat>全屏显示(4:3)</PresentationFormat>
  <Paragraphs>231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Default Design</vt:lpstr>
      <vt:lpstr>Simulation Results for Box5</vt:lpstr>
      <vt:lpstr>Abstract</vt:lpstr>
      <vt:lpstr>Box5 Calibration Scenario</vt:lpstr>
      <vt:lpstr>Box-5 PHY Details</vt:lpstr>
      <vt:lpstr>MAC Parameters</vt:lpstr>
      <vt:lpstr>Sim. Result of DL only for BSS B</vt:lpstr>
      <vt:lpstr>Single BSS Operation Result - DL</vt:lpstr>
      <vt:lpstr>Sim. Result of UL only for BSS B</vt:lpstr>
      <vt:lpstr>Single BSS Operation Result - UL</vt:lpstr>
      <vt:lpstr>Summary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Bo Sun</cp:lastModifiedBy>
  <cp:revision>1913</cp:revision>
  <dcterms:created xsi:type="dcterms:W3CDTF">2006-02-24T01:46:22Z</dcterms:created>
  <dcterms:modified xsi:type="dcterms:W3CDTF">2015-05-14T08:42:15Z</dcterms:modified>
</cp:coreProperties>
</file>