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71" r:id="rId1"/>
  </p:sldMasterIdLst>
  <p:notesMasterIdLst>
    <p:notesMasterId r:id="rId13"/>
  </p:notesMasterIdLst>
  <p:handoutMasterIdLst>
    <p:handoutMasterId r:id="rId14"/>
  </p:handoutMasterIdLst>
  <p:sldIdLst>
    <p:sldId id="427" r:id="rId2"/>
    <p:sldId id="462" r:id="rId3"/>
    <p:sldId id="477" r:id="rId4"/>
    <p:sldId id="447" r:id="rId5"/>
    <p:sldId id="448" r:id="rId6"/>
    <p:sldId id="476" r:id="rId7"/>
    <p:sldId id="481" r:id="rId8"/>
    <p:sldId id="482" r:id="rId9"/>
    <p:sldId id="479" r:id="rId10"/>
    <p:sldId id="475" r:id="rId11"/>
    <p:sldId id="458" r:id="rId12"/>
  </p:sldIdLst>
  <p:sldSz cx="9144000" cy="6858000" type="screen4x3"/>
  <p:notesSz cx="9874250" cy="6797675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0000"/>
    <a:srgbClr val="FF33CC"/>
    <a:srgbClr val="0000FF"/>
    <a:srgbClr val="FF0000"/>
    <a:srgbClr val="00CC66"/>
    <a:srgbClr val="003399"/>
    <a:srgbClr val="FF0066"/>
    <a:srgbClr val="FF9900"/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32" autoAdjust="0"/>
    <p:restoredTop sz="99706" autoAdjust="0"/>
  </p:normalViewPr>
  <p:slideViewPr>
    <p:cSldViewPr showGuides="1">
      <p:cViewPr varScale="1">
        <p:scale>
          <a:sx n="81" d="100"/>
          <a:sy n="81" d="100"/>
        </p:scale>
        <p:origin x="-78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>
        <p:scale>
          <a:sx n="75" d="100"/>
          <a:sy n="75" d="100"/>
        </p:scale>
        <p:origin x="-1986" y="-456"/>
      </p:cViewPr>
      <p:guideLst>
        <p:guide orient="horz" pos="2141"/>
        <p:guide pos="311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icrosoft%20Office%20PowerPoint%20&#20013;&#30340;&#22270;&#34920;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icrosoft%20Office%20PowerPoint%20&#20013;&#30340;&#22270;&#34920;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icrosoft%20Office%20PowerPoint%20&#20013;&#30340;&#22270;&#34920;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icrosoft%20Office%20PowerPoint%20&#20013;&#30340;&#22270;&#34920;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icrosoft%20Office%20PowerPoint%20&#20013;&#30340;&#22270;&#34920;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Huawei</c:v>
                </c:pt>
              </c:strCache>
            </c:strRef>
          </c:tx>
          <c:spPr>
            <a:solidFill>
              <a:srgbClr val="3333CC"/>
            </a:solidFill>
          </c:spPr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51.09</c:v>
                </c:pt>
                <c:pt idx="1">
                  <c:v>51.55</c:v>
                </c:pt>
                <c:pt idx="2">
                  <c:v>51.05</c:v>
                </c:pt>
                <c:pt idx="3">
                  <c:v>51.42</c:v>
                </c:pt>
                <c:pt idx="4">
                  <c:v>51.37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LG</c:v>
                </c:pt>
              </c:strCache>
            </c:strRef>
          </c:tx>
          <c:spPr>
            <a:solidFill>
              <a:srgbClr val="C00000"/>
            </a:solidFill>
          </c:spPr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51.05</c:v>
                </c:pt>
                <c:pt idx="1">
                  <c:v>50.97</c:v>
                </c:pt>
                <c:pt idx="2">
                  <c:v>51.11</c:v>
                </c:pt>
                <c:pt idx="3">
                  <c:v>50.7</c:v>
                </c:pt>
                <c:pt idx="4">
                  <c:v>51.1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MRVL</c:v>
                </c:pt>
              </c:strCache>
            </c:strRef>
          </c:tx>
          <c:spPr>
            <a:solidFill>
              <a:srgbClr val="92D050"/>
            </a:solidFill>
          </c:spPr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52</c:v>
                </c:pt>
                <c:pt idx="1">
                  <c:v>52.68</c:v>
                </c:pt>
                <c:pt idx="2">
                  <c:v>52.68</c:v>
                </c:pt>
                <c:pt idx="3">
                  <c:v>52.51</c:v>
                </c:pt>
                <c:pt idx="4">
                  <c:v>52.81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NTT</c:v>
                </c:pt>
              </c:strCache>
            </c:strRef>
          </c:tx>
          <c:spPr>
            <a:solidFill>
              <a:srgbClr val="7030A0"/>
            </a:solidFill>
          </c:spPr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Sheet1!$E$2:$E$6</c:f>
              <c:numCache>
                <c:formatCode>General</c:formatCode>
                <c:ptCount val="5"/>
                <c:pt idx="0">
                  <c:v>49.92</c:v>
                </c:pt>
                <c:pt idx="1">
                  <c:v>50.08</c:v>
                </c:pt>
                <c:pt idx="2">
                  <c:v>49.95</c:v>
                </c:pt>
                <c:pt idx="3">
                  <c:v>50.04</c:v>
                </c:pt>
                <c:pt idx="4">
                  <c:v>50.24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ZTE</c:v>
                </c:pt>
              </c:strCache>
            </c:strRef>
          </c:tx>
          <c:spPr>
            <a:solidFill>
              <a:srgbClr val="00B0F0"/>
            </a:solidFill>
          </c:spPr>
          <c:cat>
            <c:numRef>
              <c:f>Sheet1!$A$2:$A$6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Sheet1!$F$2:$F$6</c:f>
              <c:numCache>
                <c:formatCode>General</c:formatCode>
                <c:ptCount val="5"/>
                <c:pt idx="0">
                  <c:v>51.98</c:v>
                </c:pt>
                <c:pt idx="1">
                  <c:v>52.03</c:v>
                </c:pt>
                <c:pt idx="2">
                  <c:v>52.160000000000011</c:v>
                </c:pt>
                <c:pt idx="3">
                  <c:v>52.21</c:v>
                </c:pt>
                <c:pt idx="4">
                  <c:v>51.86</c:v>
                </c:pt>
              </c:numCache>
            </c:numRef>
          </c:val>
        </c:ser>
        <c:axId val="171184128"/>
        <c:axId val="171185664"/>
      </c:barChart>
      <c:catAx>
        <c:axId val="171184128"/>
        <c:scaling>
          <c:orientation val="minMax"/>
        </c:scaling>
        <c:axPos val="b"/>
        <c:numFmt formatCode="General" sourceLinked="1"/>
        <c:tickLblPos val="nextTo"/>
        <c:crossAx val="171185664"/>
        <c:crosses val="autoZero"/>
        <c:auto val="1"/>
        <c:lblAlgn val="ctr"/>
        <c:lblOffset val="100"/>
      </c:catAx>
      <c:valAx>
        <c:axId val="171185664"/>
        <c:scaling>
          <c:orientation val="minMax"/>
          <c:max val="60"/>
          <c:min val="30"/>
        </c:scaling>
        <c:axPos val="l"/>
        <c:majorGridlines/>
        <c:numFmt formatCode="General" sourceLinked="1"/>
        <c:tickLblPos val="nextTo"/>
        <c:crossAx val="17118412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zh-CN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plotArea>
      <c:layout/>
      <c:barChart>
        <c:barDir val="col"/>
        <c:grouping val="clustered"/>
        <c:ser>
          <c:idx val="0"/>
          <c:order val="0"/>
          <c:tx>
            <c:strRef>
              <c:f>Sheet3!$H$87</c:f>
              <c:strCache>
                <c:ptCount val="1"/>
                <c:pt idx="0">
                  <c:v>WILUS</c:v>
                </c:pt>
              </c:strCache>
            </c:strRef>
          </c:tx>
          <c:cat>
            <c:numRef>
              <c:f>Sheet3!$G$88:$G$89</c:f>
              <c:numCache>
                <c:formatCode>General</c:formatCode>
                <c:ptCount val="2"/>
                <c:pt idx="0">
                  <c:v>3</c:v>
                </c:pt>
                <c:pt idx="1">
                  <c:v>9</c:v>
                </c:pt>
              </c:numCache>
            </c:numRef>
          </c:cat>
          <c:val>
            <c:numRef>
              <c:f>Sheet3!$H$88:$H$89</c:f>
              <c:numCache>
                <c:formatCode>General</c:formatCode>
                <c:ptCount val="2"/>
                <c:pt idx="0">
                  <c:v>98.02</c:v>
                </c:pt>
                <c:pt idx="1">
                  <c:v>98.3</c:v>
                </c:pt>
              </c:numCache>
            </c:numRef>
          </c:val>
        </c:ser>
        <c:ser>
          <c:idx val="1"/>
          <c:order val="1"/>
          <c:tx>
            <c:strRef>
              <c:f>Sheet3!$I$87</c:f>
              <c:strCache>
                <c:ptCount val="1"/>
                <c:pt idx="0">
                  <c:v>NEWRACOM</c:v>
                </c:pt>
              </c:strCache>
            </c:strRef>
          </c:tx>
          <c:cat>
            <c:numRef>
              <c:f>Sheet3!$G$88:$G$89</c:f>
              <c:numCache>
                <c:formatCode>General</c:formatCode>
                <c:ptCount val="2"/>
                <c:pt idx="0">
                  <c:v>3</c:v>
                </c:pt>
                <c:pt idx="1">
                  <c:v>9</c:v>
                </c:pt>
              </c:numCache>
            </c:numRef>
          </c:cat>
          <c:val>
            <c:numRef>
              <c:f>Sheet3!$I$88:$I$89</c:f>
              <c:numCache>
                <c:formatCode>General</c:formatCode>
                <c:ptCount val="2"/>
                <c:pt idx="0">
                  <c:v>97.8</c:v>
                </c:pt>
                <c:pt idx="1">
                  <c:v>99.28</c:v>
                </c:pt>
              </c:numCache>
            </c:numRef>
          </c:val>
        </c:ser>
        <c:ser>
          <c:idx val="2"/>
          <c:order val="2"/>
          <c:tx>
            <c:strRef>
              <c:f>Sheet3!$J$87</c:f>
              <c:strCache>
                <c:ptCount val="1"/>
                <c:pt idx="0">
                  <c:v>Huawei</c:v>
                </c:pt>
              </c:strCache>
            </c:strRef>
          </c:tx>
          <c:cat>
            <c:numRef>
              <c:f>Sheet3!$G$88:$G$89</c:f>
              <c:numCache>
                <c:formatCode>General</c:formatCode>
                <c:ptCount val="2"/>
                <c:pt idx="0">
                  <c:v>3</c:v>
                </c:pt>
                <c:pt idx="1">
                  <c:v>9</c:v>
                </c:pt>
              </c:numCache>
            </c:numRef>
          </c:cat>
          <c:val>
            <c:numRef>
              <c:f>Sheet3!$J$88:$J$89</c:f>
              <c:numCache>
                <c:formatCode>General</c:formatCode>
                <c:ptCount val="2"/>
                <c:pt idx="0">
                  <c:v>98.59</c:v>
                </c:pt>
                <c:pt idx="1">
                  <c:v>98.36999999999999</c:v>
                </c:pt>
              </c:numCache>
            </c:numRef>
          </c:val>
        </c:ser>
        <c:ser>
          <c:idx val="3"/>
          <c:order val="3"/>
          <c:tx>
            <c:strRef>
              <c:f>Sheet3!$K$87</c:f>
              <c:strCache>
                <c:ptCount val="1"/>
                <c:pt idx="0">
                  <c:v>NTT</c:v>
                </c:pt>
              </c:strCache>
            </c:strRef>
          </c:tx>
          <c:cat>
            <c:numRef>
              <c:f>Sheet3!$G$88:$G$89</c:f>
              <c:numCache>
                <c:formatCode>General</c:formatCode>
                <c:ptCount val="2"/>
                <c:pt idx="0">
                  <c:v>3</c:v>
                </c:pt>
                <c:pt idx="1">
                  <c:v>9</c:v>
                </c:pt>
              </c:numCache>
            </c:numRef>
          </c:cat>
          <c:val>
            <c:numRef>
              <c:f>Sheet3!$K$88:$K$89</c:f>
              <c:numCache>
                <c:formatCode>General</c:formatCode>
                <c:ptCount val="2"/>
                <c:pt idx="0">
                  <c:v>98.16</c:v>
                </c:pt>
                <c:pt idx="1">
                  <c:v>98.149999999999991</c:v>
                </c:pt>
              </c:numCache>
            </c:numRef>
          </c:val>
        </c:ser>
        <c:ser>
          <c:idx val="4"/>
          <c:order val="4"/>
          <c:tx>
            <c:strRef>
              <c:f>Sheet3!$L$87</c:f>
              <c:strCache>
                <c:ptCount val="1"/>
                <c:pt idx="0">
                  <c:v>LG</c:v>
                </c:pt>
              </c:strCache>
            </c:strRef>
          </c:tx>
          <c:cat>
            <c:numRef>
              <c:f>Sheet3!$G$88:$G$89</c:f>
              <c:numCache>
                <c:formatCode>General</c:formatCode>
                <c:ptCount val="2"/>
                <c:pt idx="0">
                  <c:v>3</c:v>
                </c:pt>
                <c:pt idx="1">
                  <c:v>9</c:v>
                </c:pt>
              </c:numCache>
            </c:numRef>
          </c:cat>
          <c:val>
            <c:numRef>
              <c:f>Sheet3!$L$88:$L$89</c:f>
              <c:numCache>
                <c:formatCode>General</c:formatCode>
                <c:ptCount val="2"/>
                <c:pt idx="0">
                  <c:v>98.33</c:v>
                </c:pt>
                <c:pt idx="1">
                  <c:v>97.83</c:v>
                </c:pt>
              </c:numCache>
            </c:numRef>
          </c:val>
        </c:ser>
        <c:ser>
          <c:idx val="5"/>
          <c:order val="5"/>
          <c:tx>
            <c:strRef>
              <c:f>Sheet3!$M$87</c:f>
              <c:strCache>
                <c:ptCount val="1"/>
                <c:pt idx="0">
                  <c:v>ZTE</c:v>
                </c:pt>
              </c:strCache>
            </c:strRef>
          </c:tx>
          <c:spPr>
            <a:solidFill>
              <a:srgbClr val="CC0000"/>
            </a:solidFill>
          </c:spPr>
          <c:cat>
            <c:numRef>
              <c:f>Sheet3!$G$88:$G$89</c:f>
              <c:numCache>
                <c:formatCode>General</c:formatCode>
                <c:ptCount val="2"/>
                <c:pt idx="0">
                  <c:v>3</c:v>
                </c:pt>
                <c:pt idx="1">
                  <c:v>9</c:v>
                </c:pt>
              </c:numCache>
            </c:numRef>
          </c:cat>
          <c:val>
            <c:numRef>
              <c:f>Sheet3!$M$88:$M$89</c:f>
              <c:numCache>
                <c:formatCode>General</c:formatCode>
                <c:ptCount val="2"/>
                <c:pt idx="0">
                  <c:v>98.27</c:v>
                </c:pt>
                <c:pt idx="1">
                  <c:v>98</c:v>
                </c:pt>
              </c:numCache>
            </c:numRef>
          </c:val>
        </c:ser>
        <c:axId val="153639552"/>
        <c:axId val="154853760"/>
      </c:barChart>
      <c:catAx>
        <c:axId val="153639552"/>
        <c:scaling>
          <c:orientation val="minMax"/>
        </c:scaling>
        <c:axPos val="b"/>
        <c:numFmt formatCode="General" sourceLinked="1"/>
        <c:tickLblPos val="nextTo"/>
        <c:crossAx val="154853760"/>
        <c:crosses val="autoZero"/>
        <c:auto val="1"/>
        <c:lblAlgn val="ctr"/>
        <c:lblOffset val="100"/>
      </c:catAx>
      <c:valAx>
        <c:axId val="154853760"/>
        <c:scaling>
          <c:orientation val="minMax"/>
          <c:max val="100"/>
          <c:min val="50"/>
        </c:scaling>
        <c:axPos val="l"/>
        <c:majorGridlines/>
        <c:numFmt formatCode="General" sourceLinked="1"/>
        <c:tickLblPos val="nextTo"/>
        <c:crossAx val="1536395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463778383056614"/>
          <c:y val="8.9468143126065436E-2"/>
          <c:w val="0.35046184987669987"/>
          <c:h val="0.77990520115817963"/>
        </c:manualLayout>
      </c:layout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plotArea>
      <c:layout/>
      <c:barChart>
        <c:barDir val="col"/>
        <c:grouping val="clustered"/>
        <c:ser>
          <c:idx val="0"/>
          <c:order val="0"/>
          <c:tx>
            <c:strRef>
              <c:f>Sheet3!$J$109</c:f>
              <c:strCache>
                <c:ptCount val="1"/>
                <c:pt idx="0">
                  <c:v>WILUS</c:v>
                </c:pt>
              </c:strCache>
            </c:strRef>
          </c:tx>
          <c:cat>
            <c:numRef>
              <c:f>Sheet3!$I$110:$I$111</c:f>
              <c:numCache>
                <c:formatCode>General</c:formatCode>
                <c:ptCount val="2"/>
                <c:pt idx="0">
                  <c:v>3</c:v>
                </c:pt>
                <c:pt idx="1">
                  <c:v>27</c:v>
                </c:pt>
              </c:numCache>
            </c:numRef>
          </c:cat>
          <c:val>
            <c:numRef>
              <c:f>Sheet3!$J$110:$J$111</c:f>
              <c:numCache>
                <c:formatCode>General</c:formatCode>
                <c:ptCount val="2"/>
                <c:pt idx="0">
                  <c:v>97.28</c:v>
                </c:pt>
                <c:pt idx="1">
                  <c:v>97.31</c:v>
                </c:pt>
              </c:numCache>
            </c:numRef>
          </c:val>
        </c:ser>
        <c:ser>
          <c:idx val="1"/>
          <c:order val="1"/>
          <c:tx>
            <c:strRef>
              <c:f>Sheet3!$K$109</c:f>
              <c:strCache>
                <c:ptCount val="1"/>
                <c:pt idx="0">
                  <c:v>NEWRACOM</c:v>
                </c:pt>
              </c:strCache>
            </c:strRef>
          </c:tx>
          <c:cat>
            <c:numRef>
              <c:f>Sheet3!$I$110:$I$111</c:f>
              <c:numCache>
                <c:formatCode>General</c:formatCode>
                <c:ptCount val="2"/>
                <c:pt idx="0">
                  <c:v>3</c:v>
                </c:pt>
                <c:pt idx="1">
                  <c:v>27</c:v>
                </c:pt>
              </c:numCache>
            </c:numRef>
          </c:cat>
          <c:val>
            <c:numRef>
              <c:f>Sheet3!$K$110:$K$111</c:f>
              <c:numCache>
                <c:formatCode>General</c:formatCode>
                <c:ptCount val="2"/>
                <c:pt idx="0">
                  <c:v>95.29</c:v>
                </c:pt>
                <c:pt idx="1">
                  <c:v>97.11</c:v>
                </c:pt>
              </c:numCache>
            </c:numRef>
          </c:val>
        </c:ser>
        <c:ser>
          <c:idx val="2"/>
          <c:order val="2"/>
          <c:tx>
            <c:strRef>
              <c:f>Sheet3!$L$109</c:f>
              <c:strCache>
                <c:ptCount val="1"/>
                <c:pt idx="0">
                  <c:v>Huawei</c:v>
                </c:pt>
              </c:strCache>
            </c:strRef>
          </c:tx>
          <c:cat>
            <c:numRef>
              <c:f>Sheet3!$I$110:$I$111</c:f>
              <c:numCache>
                <c:formatCode>General</c:formatCode>
                <c:ptCount val="2"/>
                <c:pt idx="0">
                  <c:v>3</c:v>
                </c:pt>
                <c:pt idx="1">
                  <c:v>27</c:v>
                </c:pt>
              </c:numCache>
            </c:numRef>
          </c:cat>
          <c:val>
            <c:numRef>
              <c:f>Sheet3!$L$110:$L$111</c:f>
              <c:numCache>
                <c:formatCode>General</c:formatCode>
                <c:ptCount val="2"/>
                <c:pt idx="0">
                  <c:v>99.76</c:v>
                </c:pt>
                <c:pt idx="1">
                  <c:v>96.940000000000012</c:v>
                </c:pt>
              </c:numCache>
            </c:numRef>
          </c:val>
        </c:ser>
        <c:ser>
          <c:idx val="3"/>
          <c:order val="3"/>
          <c:tx>
            <c:strRef>
              <c:f>Sheet3!$M$109</c:f>
              <c:strCache>
                <c:ptCount val="1"/>
                <c:pt idx="0">
                  <c:v>NTT</c:v>
                </c:pt>
              </c:strCache>
            </c:strRef>
          </c:tx>
          <c:cat>
            <c:numRef>
              <c:f>Sheet3!$I$110:$I$111</c:f>
              <c:numCache>
                <c:formatCode>General</c:formatCode>
                <c:ptCount val="2"/>
                <c:pt idx="0">
                  <c:v>3</c:v>
                </c:pt>
                <c:pt idx="1">
                  <c:v>27</c:v>
                </c:pt>
              </c:numCache>
            </c:numRef>
          </c:cat>
          <c:val>
            <c:numRef>
              <c:f>Sheet3!$M$110:$M$111</c:f>
              <c:numCache>
                <c:formatCode>General</c:formatCode>
                <c:ptCount val="2"/>
                <c:pt idx="0">
                  <c:v>97.01</c:v>
                </c:pt>
                <c:pt idx="1">
                  <c:v>97.58</c:v>
                </c:pt>
              </c:numCache>
            </c:numRef>
          </c:val>
        </c:ser>
        <c:ser>
          <c:idx val="4"/>
          <c:order val="4"/>
          <c:tx>
            <c:strRef>
              <c:f>Sheet3!$N$109</c:f>
              <c:strCache>
                <c:ptCount val="1"/>
                <c:pt idx="0">
                  <c:v>LG</c:v>
                </c:pt>
              </c:strCache>
            </c:strRef>
          </c:tx>
          <c:cat>
            <c:numRef>
              <c:f>Sheet3!$I$110:$I$111</c:f>
              <c:numCache>
                <c:formatCode>General</c:formatCode>
                <c:ptCount val="2"/>
                <c:pt idx="0">
                  <c:v>3</c:v>
                </c:pt>
                <c:pt idx="1">
                  <c:v>27</c:v>
                </c:pt>
              </c:numCache>
            </c:numRef>
          </c:cat>
          <c:val>
            <c:numRef>
              <c:f>Sheet3!$N$110:$N$111</c:f>
              <c:numCache>
                <c:formatCode>General</c:formatCode>
                <c:ptCount val="2"/>
                <c:pt idx="0">
                  <c:v>89.01</c:v>
                </c:pt>
                <c:pt idx="1">
                  <c:v>98.77</c:v>
                </c:pt>
              </c:numCache>
            </c:numRef>
          </c:val>
        </c:ser>
        <c:ser>
          <c:idx val="5"/>
          <c:order val="5"/>
          <c:tx>
            <c:strRef>
              <c:f>Sheet3!$O$109</c:f>
              <c:strCache>
                <c:ptCount val="1"/>
                <c:pt idx="0">
                  <c:v>ZTE</c:v>
                </c:pt>
              </c:strCache>
            </c:strRef>
          </c:tx>
          <c:spPr>
            <a:solidFill>
              <a:srgbClr val="C00000"/>
            </a:solidFill>
          </c:spPr>
          <c:cat>
            <c:numRef>
              <c:f>Sheet3!$I$110:$I$111</c:f>
              <c:numCache>
                <c:formatCode>General</c:formatCode>
                <c:ptCount val="2"/>
                <c:pt idx="0">
                  <c:v>3</c:v>
                </c:pt>
                <c:pt idx="1">
                  <c:v>27</c:v>
                </c:pt>
              </c:numCache>
            </c:numRef>
          </c:cat>
          <c:val>
            <c:numRef>
              <c:f>Sheet3!$O$110:$O$111</c:f>
              <c:numCache>
                <c:formatCode>General</c:formatCode>
                <c:ptCount val="2"/>
                <c:pt idx="0">
                  <c:v>98.13</c:v>
                </c:pt>
                <c:pt idx="1">
                  <c:v>96.73</c:v>
                </c:pt>
              </c:numCache>
            </c:numRef>
          </c:val>
        </c:ser>
        <c:axId val="169256064"/>
        <c:axId val="169565568"/>
      </c:barChart>
      <c:catAx>
        <c:axId val="169256064"/>
        <c:scaling>
          <c:orientation val="minMax"/>
        </c:scaling>
        <c:axPos val="b"/>
        <c:numFmt formatCode="General" sourceLinked="1"/>
        <c:tickLblPos val="nextTo"/>
        <c:crossAx val="169565568"/>
        <c:crosses val="autoZero"/>
        <c:auto val="1"/>
        <c:lblAlgn val="ctr"/>
        <c:lblOffset val="100"/>
      </c:catAx>
      <c:valAx>
        <c:axId val="169565568"/>
        <c:scaling>
          <c:orientation val="minMax"/>
          <c:max val="100"/>
          <c:min val="50"/>
        </c:scaling>
        <c:axPos val="l"/>
        <c:majorGridlines/>
        <c:numFmt formatCode="General" sourceLinked="1"/>
        <c:tickLblPos val="nextTo"/>
        <c:crossAx val="1692560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876593954572669"/>
          <c:y val="6.6279888782486196E-2"/>
          <c:w val="0.33460991787744798"/>
          <c:h val="0.73243924262647875"/>
        </c:manualLayout>
      </c:layout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plotArea>
      <c:layout/>
      <c:barChart>
        <c:barDir val="col"/>
        <c:grouping val="clustered"/>
        <c:ser>
          <c:idx val="0"/>
          <c:order val="0"/>
          <c:tx>
            <c:strRef>
              <c:f>Sheet3!$B$119</c:f>
              <c:strCache>
                <c:ptCount val="1"/>
                <c:pt idx="0">
                  <c:v>WILUS</c:v>
                </c:pt>
              </c:strCache>
            </c:strRef>
          </c:tx>
          <c:cat>
            <c:numRef>
              <c:f>Sheet3!$A$120:$A$121</c:f>
              <c:numCache>
                <c:formatCode>General</c:formatCode>
                <c:ptCount val="2"/>
                <c:pt idx="0">
                  <c:v>3</c:v>
                </c:pt>
                <c:pt idx="1">
                  <c:v>15</c:v>
                </c:pt>
              </c:numCache>
            </c:numRef>
          </c:cat>
          <c:val>
            <c:numRef>
              <c:f>Sheet3!$B$120:$B$121</c:f>
              <c:numCache>
                <c:formatCode>General</c:formatCode>
                <c:ptCount val="2"/>
                <c:pt idx="0">
                  <c:v>97.210000000000008</c:v>
                </c:pt>
                <c:pt idx="1">
                  <c:v>98.26</c:v>
                </c:pt>
              </c:numCache>
            </c:numRef>
          </c:val>
        </c:ser>
        <c:ser>
          <c:idx val="1"/>
          <c:order val="1"/>
          <c:tx>
            <c:strRef>
              <c:f>Sheet3!$C$119</c:f>
              <c:strCache>
                <c:ptCount val="1"/>
                <c:pt idx="0">
                  <c:v>NEWRACOM</c:v>
                </c:pt>
              </c:strCache>
            </c:strRef>
          </c:tx>
          <c:cat>
            <c:numRef>
              <c:f>Sheet3!$A$120:$A$121</c:f>
              <c:numCache>
                <c:formatCode>General</c:formatCode>
                <c:ptCount val="2"/>
                <c:pt idx="0">
                  <c:v>3</c:v>
                </c:pt>
                <c:pt idx="1">
                  <c:v>15</c:v>
                </c:pt>
              </c:numCache>
            </c:numRef>
          </c:cat>
          <c:val>
            <c:numRef>
              <c:f>Sheet3!$C$120:$C$121</c:f>
              <c:numCache>
                <c:formatCode>General</c:formatCode>
                <c:ptCount val="2"/>
                <c:pt idx="0">
                  <c:v>95.02</c:v>
                </c:pt>
                <c:pt idx="1">
                  <c:v>97.84</c:v>
                </c:pt>
              </c:numCache>
            </c:numRef>
          </c:val>
        </c:ser>
        <c:ser>
          <c:idx val="2"/>
          <c:order val="2"/>
          <c:tx>
            <c:strRef>
              <c:f>Sheet3!$D$119</c:f>
              <c:strCache>
                <c:ptCount val="1"/>
                <c:pt idx="0">
                  <c:v>Huawei</c:v>
                </c:pt>
              </c:strCache>
            </c:strRef>
          </c:tx>
          <c:cat>
            <c:numRef>
              <c:f>Sheet3!$A$120:$A$121</c:f>
              <c:numCache>
                <c:formatCode>General</c:formatCode>
                <c:ptCount val="2"/>
                <c:pt idx="0">
                  <c:v>3</c:v>
                </c:pt>
                <c:pt idx="1">
                  <c:v>15</c:v>
                </c:pt>
              </c:numCache>
            </c:numRef>
          </c:cat>
          <c:val>
            <c:numRef>
              <c:f>Sheet3!$D$120:$D$121</c:f>
              <c:numCache>
                <c:formatCode>General</c:formatCode>
                <c:ptCount val="2"/>
                <c:pt idx="0">
                  <c:v>99.740000000000009</c:v>
                </c:pt>
                <c:pt idx="1">
                  <c:v>97.36</c:v>
                </c:pt>
              </c:numCache>
            </c:numRef>
          </c:val>
        </c:ser>
        <c:ser>
          <c:idx val="3"/>
          <c:order val="3"/>
          <c:tx>
            <c:strRef>
              <c:f>Sheet3!$E$119</c:f>
              <c:strCache>
                <c:ptCount val="1"/>
                <c:pt idx="0">
                  <c:v>NTT</c:v>
                </c:pt>
              </c:strCache>
            </c:strRef>
          </c:tx>
          <c:cat>
            <c:numRef>
              <c:f>Sheet3!$A$120:$A$121</c:f>
              <c:numCache>
                <c:formatCode>General</c:formatCode>
                <c:ptCount val="2"/>
                <c:pt idx="0">
                  <c:v>3</c:v>
                </c:pt>
                <c:pt idx="1">
                  <c:v>15</c:v>
                </c:pt>
              </c:numCache>
            </c:numRef>
          </c:cat>
          <c:val>
            <c:numRef>
              <c:f>Sheet3!$E$120:$E$121</c:f>
              <c:numCache>
                <c:formatCode>General</c:formatCode>
                <c:ptCount val="2"/>
                <c:pt idx="0">
                  <c:v>97.440000000000012</c:v>
                </c:pt>
                <c:pt idx="1">
                  <c:v>99.23</c:v>
                </c:pt>
              </c:numCache>
            </c:numRef>
          </c:val>
        </c:ser>
        <c:ser>
          <c:idx val="4"/>
          <c:order val="4"/>
          <c:tx>
            <c:strRef>
              <c:f>Sheet3!$F$119</c:f>
              <c:strCache>
                <c:ptCount val="1"/>
                <c:pt idx="0">
                  <c:v>LG</c:v>
                </c:pt>
              </c:strCache>
            </c:strRef>
          </c:tx>
          <c:cat>
            <c:numRef>
              <c:f>Sheet3!$A$120:$A$121</c:f>
              <c:numCache>
                <c:formatCode>General</c:formatCode>
                <c:ptCount val="2"/>
                <c:pt idx="0">
                  <c:v>3</c:v>
                </c:pt>
                <c:pt idx="1">
                  <c:v>15</c:v>
                </c:pt>
              </c:numCache>
            </c:numRef>
          </c:cat>
          <c:val>
            <c:numRef>
              <c:f>Sheet3!$F$120:$F$121</c:f>
              <c:numCache>
                <c:formatCode>General</c:formatCode>
                <c:ptCount val="2"/>
                <c:pt idx="0">
                  <c:v>96.04</c:v>
                </c:pt>
                <c:pt idx="1">
                  <c:v>99.240000000000009</c:v>
                </c:pt>
              </c:numCache>
            </c:numRef>
          </c:val>
        </c:ser>
        <c:ser>
          <c:idx val="5"/>
          <c:order val="5"/>
          <c:tx>
            <c:strRef>
              <c:f>Sheet3!$G$119</c:f>
              <c:strCache>
                <c:ptCount val="1"/>
                <c:pt idx="0">
                  <c:v>ZTE</c:v>
                </c:pt>
              </c:strCache>
            </c:strRef>
          </c:tx>
          <c:spPr>
            <a:solidFill>
              <a:srgbClr val="C00000"/>
            </a:solidFill>
          </c:spPr>
          <c:cat>
            <c:numRef>
              <c:f>Sheet3!$A$120:$A$121</c:f>
              <c:numCache>
                <c:formatCode>General</c:formatCode>
                <c:ptCount val="2"/>
                <c:pt idx="0">
                  <c:v>3</c:v>
                </c:pt>
                <c:pt idx="1">
                  <c:v>15</c:v>
                </c:pt>
              </c:numCache>
            </c:numRef>
          </c:cat>
          <c:val>
            <c:numRef>
              <c:f>Sheet3!$G$120:$G$121</c:f>
              <c:numCache>
                <c:formatCode>General</c:formatCode>
                <c:ptCount val="2"/>
                <c:pt idx="0">
                  <c:v>98.1</c:v>
                </c:pt>
                <c:pt idx="1">
                  <c:v>98.38</c:v>
                </c:pt>
              </c:numCache>
            </c:numRef>
          </c:val>
        </c:ser>
        <c:axId val="171715584"/>
        <c:axId val="171729664"/>
      </c:barChart>
      <c:catAx>
        <c:axId val="171715584"/>
        <c:scaling>
          <c:orientation val="minMax"/>
        </c:scaling>
        <c:axPos val="b"/>
        <c:numFmt formatCode="General" sourceLinked="1"/>
        <c:tickLblPos val="nextTo"/>
        <c:crossAx val="171729664"/>
        <c:crosses val="autoZero"/>
        <c:auto val="1"/>
        <c:lblAlgn val="ctr"/>
        <c:lblOffset val="100"/>
      </c:catAx>
      <c:valAx>
        <c:axId val="171729664"/>
        <c:scaling>
          <c:orientation val="minMax"/>
          <c:max val="100"/>
          <c:min val="50"/>
        </c:scaling>
        <c:axPos val="l"/>
        <c:majorGridlines/>
        <c:numFmt formatCode="General" sourceLinked="1"/>
        <c:tickLblPos val="nextTo"/>
        <c:crossAx val="1717155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472620326136609"/>
          <c:y val="8.9524775024997241E-2"/>
          <c:w val="0.35037464973027704"/>
          <c:h val="0.74452375661963499"/>
        </c:manualLayout>
      </c:layout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plotArea>
      <c:layout/>
      <c:barChart>
        <c:barDir val="col"/>
        <c:grouping val="clustered"/>
        <c:ser>
          <c:idx val="0"/>
          <c:order val="0"/>
          <c:tx>
            <c:strRef>
              <c:f>Sheet3!$B$140</c:f>
              <c:strCache>
                <c:ptCount val="1"/>
                <c:pt idx="0">
                  <c:v>WILUS</c:v>
                </c:pt>
              </c:strCache>
            </c:strRef>
          </c:tx>
          <c:cat>
            <c:numRef>
              <c:f>Sheet3!$A$141:$A$143</c:f>
              <c:numCache>
                <c:formatCode>General</c:formatCode>
                <c:ptCount val="3"/>
                <c:pt idx="0">
                  <c:v>3</c:v>
                </c:pt>
                <c:pt idx="1">
                  <c:v>9</c:v>
                </c:pt>
                <c:pt idx="2">
                  <c:v>27</c:v>
                </c:pt>
              </c:numCache>
            </c:numRef>
          </c:cat>
          <c:val>
            <c:numRef>
              <c:f>Sheet3!$B$141:$B$143</c:f>
              <c:numCache>
                <c:formatCode>General</c:formatCode>
                <c:ptCount val="3"/>
                <c:pt idx="0">
                  <c:v>63.51</c:v>
                </c:pt>
                <c:pt idx="1">
                  <c:v>67</c:v>
                </c:pt>
                <c:pt idx="2">
                  <c:v>61.77</c:v>
                </c:pt>
              </c:numCache>
            </c:numRef>
          </c:val>
        </c:ser>
        <c:ser>
          <c:idx val="1"/>
          <c:order val="1"/>
          <c:tx>
            <c:strRef>
              <c:f>Sheet3!$C$140</c:f>
              <c:strCache>
                <c:ptCount val="1"/>
                <c:pt idx="0">
                  <c:v>NEWRACOM</c:v>
                </c:pt>
              </c:strCache>
            </c:strRef>
          </c:tx>
          <c:cat>
            <c:numRef>
              <c:f>Sheet3!$A$141:$A$143</c:f>
              <c:numCache>
                <c:formatCode>General</c:formatCode>
                <c:ptCount val="3"/>
                <c:pt idx="0">
                  <c:v>3</c:v>
                </c:pt>
                <c:pt idx="1">
                  <c:v>9</c:v>
                </c:pt>
                <c:pt idx="2">
                  <c:v>27</c:v>
                </c:pt>
              </c:numCache>
            </c:numRef>
          </c:cat>
          <c:val>
            <c:numRef>
              <c:f>Sheet3!$C$141:$C$143</c:f>
              <c:numCache>
                <c:formatCode>General</c:formatCode>
                <c:ptCount val="3"/>
                <c:pt idx="0">
                  <c:v>55.7</c:v>
                </c:pt>
                <c:pt idx="1">
                  <c:v>61.07</c:v>
                </c:pt>
                <c:pt idx="2">
                  <c:v>62.260000000000005</c:v>
                </c:pt>
              </c:numCache>
            </c:numRef>
          </c:val>
        </c:ser>
        <c:ser>
          <c:idx val="2"/>
          <c:order val="2"/>
          <c:tx>
            <c:strRef>
              <c:f>Sheet3!$D$140</c:f>
              <c:strCache>
                <c:ptCount val="1"/>
                <c:pt idx="0">
                  <c:v>Huawei</c:v>
                </c:pt>
              </c:strCache>
            </c:strRef>
          </c:tx>
          <c:cat>
            <c:numRef>
              <c:f>Sheet3!$A$141:$A$143</c:f>
              <c:numCache>
                <c:formatCode>General</c:formatCode>
                <c:ptCount val="3"/>
                <c:pt idx="0">
                  <c:v>3</c:v>
                </c:pt>
                <c:pt idx="1">
                  <c:v>9</c:v>
                </c:pt>
                <c:pt idx="2">
                  <c:v>27</c:v>
                </c:pt>
              </c:numCache>
            </c:numRef>
          </c:cat>
          <c:val>
            <c:numRef>
              <c:f>Sheet3!$D$141:$D$143</c:f>
              <c:numCache>
                <c:formatCode>General</c:formatCode>
                <c:ptCount val="3"/>
                <c:pt idx="0">
                  <c:v>64.66</c:v>
                </c:pt>
                <c:pt idx="1">
                  <c:v>63.61</c:v>
                </c:pt>
                <c:pt idx="2">
                  <c:v>59.54</c:v>
                </c:pt>
              </c:numCache>
            </c:numRef>
          </c:val>
        </c:ser>
        <c:ser>
          <c:idx val="3"/>
          <c:order val="3"/>
          <c:tx>
            <c:strRef>
              <c:f>Sheet3!$E$140</c:f>
              <c:strCache>
                <c:ptCount val="1"/>
                <c:pt idx="0">
                  <c:v>NTT</c:v>
                </c:pt>
              </c:strCache>
            </c:strRef>
          </c:tx>
          <c:cat>
            <c:numRef>
              <c:f>Sheet3!$A$141:$A$143</c:f>
              <c:numCache>
                <c:formatCode>General</c:formatCode>
                <c:ptCount val="3"/>
                <c:pt idx="0">
                  <c:v>3</c:v>
                </c:pt>
                <c:pt idx="1">
                  <c:v>9</c:v>
                </c:pt>
                <c:pt idx="2">
                  <c:v>27</c:v>
                </c:pt>
              </c:numCache>
            </c:numRef>
          </c:cat>
          <c:val>
            <c:numRef>
              <c:f>Sheet3!$E$141:$E$143</c:f>
              <c:numCache>
                <c:formatCode>General</c:formatCode>
                <c:ptCount val="3"/>
                <c:pt idx="0">
                  <c:v>61.82</c:v>
                </c:pt>
                <c:pt idx="1">
                  <c:v>62.18</c:v>
                </c:pt>
                <c:pt idx="2">
                  <c:v>61.52</c:v>
                </c:pt>
              </c:numCache>
            </c:numRef>
          </c:val>
        </c:ser>
        <c:ser>
          <c:idx val="4"/>
          <c:order val="4"/>
          <c:tx>
            <c:strRef>
              <c:f>Sheet3!$F$140</c:f>
              <c:strCache>
                <c:ptCount val="1"/>
                <c:pt idx="0">
                  <c:v>LG</c:v>
                </c:pt>
              </c:strCache>
            </c:strRef>
          </c:tx>
          <c:cat>
            <c:numRef>
              <c:f>Sheet3!$A$141:$A$143</c:f>
              <c:numCache>
                <c:formatCode>General</c:formatCode>
                <c:ptCount val="3"/>
                <c:pt idx="0">
                  <c:v>3</c:v>
                </c:pt>
                <c:pt idx="1">
                  <c:v>9</c:v>
                </c:pt>
                <c:pt idx="2">
                  <c:v>27</c:v>
                </c:pt>
              </c:numCache>
            </c:numRef>
          </c:cat>
          <c:val>
            <c:numRef>
              <c:f>Sheet3!$F$141:$F$143</c:f>
              <c:numCache>
                <c:formatCode>General</c:formatCode>
                <c:ptCount val="3"/>
                <c:pt idx="0">
                  <c:v>70.09</c:v>
                </c:pt>
                <c:pt idx="1">
                  <c:v>65.069999999999993</c:v>
                </c:pt>
                <c:pt idx="2">
                  <c:v>52.15</c:v>
                </c:pt>
              </c:numCache>
            </c:numRef>
          </c:val>
        </c:ser>
        <c:ser>
          <c:idx val="5"/>
          <c:order val="5"/>
          <c:tx>
            <c:strRef>
              <c:f>Sheet3!$G$140</c:f>
              <c:strCache>
                <c:ptCount val="1"/>
                <c:pt idx="0">
                  <c:v>ZTE</c:v>
                </c:pt>
              </c:strCache>
            </c:strRef>
          </c:tx>
          <c:spPr>
            <a:solidFill>
              <a:srgbClr val="C00000"/>
            </a:solidFill>
          </c:spPr>
          <c:cat>
            <c:numRef>
              <c:f>Sheet3!$A$141:$A$143</c:f>
              <c:numCache>
                <c:formatCode>General</c:formatCode>
                <c:ptCount val="3"/>
                <c:pt idx="0">
                  <c:v>3</c:v>
                </c:pt>
                <c:pt idx="1">
                  <c:v>9</c:v>
                </c:pt>
                <c:pt idx="2">
                  <c:v>27</c:v>
                </c:pt>
              </c:numCache>
            </c:numRef>
          </c:cat>
          <c:val>
            <c:numRef>
              <c:f>Sheet3!$G$141:$G$143</c:f>
              <c:numCache>
                <c:formatCode>General</c:formatCode>
                <c:ptCount val="3"/>
                <c:pt idx="0">
                  <c:v>67.81</c:v>
                </c:pt>
                <c:pt idx="1">
                  <c:v>68.36999999999999</c:v>
                </c:pt>
                <c:pt idx="2">
                  <c:v>69.260000000000005</c:v>
                </c:pt>
              </c:numCache>
            </c:numRef>
          </c:val>
        </c:ser>
        <c:axId val="209348480"/>
        <c:axId val="209351424"/>
      </c:barChart>
      <c:catAx>
        <c:axId val="209348480"/>
        <c:scaling>
          <c:orientation val="minMax"/>
        </c:scaling>
        <c:axPos val="b"/>
        <c:numFmt formatCode="General" sourceLinked="1"/>
        <c:tickLblPos val="nextTo"/>
        <c:crossAx val="209351424"/>
        <c:crosses val="autoZero"/>
        <c:auto val="1"/>
        <c:lblAlgn val="ctr"/>
        <c:lblOffset val="100"/>
      </c:catAx>
      <c:valAx>
        <c:axId val="209351424"/>
        <c:scaling>
          <c:orientation val="minMax"/>
          <c:max val="80"/>
          <c:min val="0"/>
        </c:scaling>
        <c:axPos val="l"/>
        <c:majorGridlines/>
        <c:numFmt formatCode="General" sourceLinked="1"/>
        <c:tickLblPos val="nextTo"/>
        <c:crossAx val="20934848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plotArea>
      <c:layout/>
      <c:barChart>
        <c:barDir val="col"/>
        <c:grouping val="clustered"/>
        <c:ser>
          <c:idx val="0"/>
          <c:order val="0"/>
          <c:tx>
            <c:strRef>
              <c:f>Sheet3!$B$162</c:f>
              <c:strCache>
                <c:ptCount val="1"/>
                <c:pt idx="0">
                  <c:v>WILUS</c:v>
                </c:pt>
              </c:strCache>
            </c:strRef>
          </c:tx>
          <c:cat>
            <c:numRef>
              <c:f>Sheet3!$A$163:$A$165</c:f>
              <c:numCache>
                <c:formatCode>General</c:formatCode>
                <c:ptCount val="3"/>
                <c:pt idx="0">
                  <c:v>3</c:v>
                </c:pt>
                <c:pt idx="1">
                  <c:v>9</c:v>
                </c:pt>
                <c:pt idx="2">
                  <c:v>15</c:v>
                </c:pt>
              </c:numCache>
            </c:numRef>
          </c:cat>
          <c:val>
            <c:numRef>
              <c:f>Sheet3!$B$163:$B$165</c:f>
              <c:numCache>
                <c:formatCode>General</c:formatCode>
                <c:ptCount val="3"/>
                <c:pt idx="0">
                  <c:v>65.56</c:v>
                </c:pt>
                <c:pt idx="1">
                  <c:v>61.92</c:v>
                </c:pt>
                <c:pt idx="2">
                  <c:v>62.98</c:v>
                </c:pt>
              </c:numCache>
            </c:numRef>
          </c:val>
        </c:ser>
        <c:ser>
          <c:idx val="1"/>
          <c:order val="1"/>
          <c:tx>
            <c:strRef>
              <c:f>Sheet3!$C$162</c:f>
              <c:strCache>
                <c:ptCount val="1"/>
                <c:pt idx="0">
                  <c:v>NEWRACOM</c:v>
                </c:pt>
              </c:strCache>
            </c:strRef>
          </c:tx>
          <c:cat>
            <c:numRef>
              <c:f>Sheet3!$A$163:$A$165</c:f>
              <c:numCache>
                <c:formatCode>General</c:formatCode>
                <c:ptCount val="3"/>
                <c:pt idx="0">
                  <c:v>3</c:v>
                </c:pt>
                <c:pt idx="1">
                  <c:v>9</c:v>
                </c:pt>
                <c:pt idx="2">
                  <c:v>15</c:v>
                </c:pt>
              </c:numCache>
            </c:numRef>
          </c:cat>
          <c:val>
            <c:numRef>
              <c:f>Sheet3!$C$163:$C$165</c:f>
              <c:numCache>
                <c:formatCode>General</c:formatCode>
                <c:ptCount val="3"/>
                <c:pt idx="0">
                  <c:v>57.57</c:v>
                </c:pt>
                <c:pt idx="1">
                  <c:v>66.599999999999994</c:v>
                </c:pt>
                <c:pt idx="2">
                  <c:v>59.08</c:v>
                </c:pt>
              </c:numCache>
            </c:numRef>
          </c:val>
        </c:ser>
        <c:ser>
          <c:idx val="2"/>
          <c:order val="2"/>
          <c:tx>
            <c:strRef>
              <c:f>Sheet3!$D$162</c:f>
              <c:strCache>
                <c:ptCount val="1"/>
                <c:pt idx="0">
                  <c:v>Huawei</c:v>
                </c:pt>
              </c:strCache>
            </c:strRef>
          </c:tx>
          <c:cat>
            <c:numRef>
              <c:f>Sheet3!$A$163:$A$165</c:f>
              <c:numCache>
                <c:formatCode>General</c:formatCode>
                <c:ptCount val="3"/>
                <c:pt idx="0">
                  <c:v>3</c:v>
                </c:pt>
                <c:pt idx="1">
                  <c:v>9</c:v>
                </c:pt>
                <c:pt idx="2">
                  <c:v>15</c:v>
                </c:pt>
              </c:numCache>
            </c:numRef>
          </c:cat>
          <c:val>
            <c:numRef>
              <c:f>Sheet3!$D$163:$D$165</c:f>
              <c:numCache>
                <c:formatCode>General</c:formatCode>
                <c:ptCount val="3"/>
                <c:pt idx="0">
                  <c:v>70.069999999999993</c:v>
                </c:pt>
                <c:pt idx="1">
                  <c:v>56.660000000000004</c:v>
                </c:pt>
                <c:pt idx="2">
                  <c:v>62.54</c:v>
                </c:pt>
              </c:numCache>
            </c:numRef>
          </c:val>
        </c:ser>
        <c:ser>
          <c:idx val="3"/>
          <c:order val="3"/>
          <c:tx>
            <c:strRef>
              <c:f>Sheet3!$E$162</c:f>
              <c:strCache>
                <c:ptCount val="1"/>
                <c:pt idx="0">
                  <c:v>NTT</c:v>
                </c:pt>
              </c:strCache>
            </c:strRef>
          </c:tx>
          <c:cat>
            <c:numRef>
              <c:f>Sheet3!$A$163:$A$165</c:f>
              <c:numCache>
                <c:formatCode>General</c:formatCode>
                <c:ptCount val="3"/>
                <c:pt idx="0">
                  <c:v>3</c:v>
                </c:pt>
                <c:pt idx="1">
                  <c:v>9</c:v>
                </c:pt>
                <c:pt idx="2">
                  <c:v>15</c:v>
                </c:pt>
              </c:numCache>
            </c:numRef>
          </c:cat>
          <c:val>
            <c:numRef>
              <c:f>Sheet3!$E$163:$E$165</c:f>
              <c:numCache>
                <c:formatCode>General</c:formatCode>
                <c:ptCount val="3"/>
                <c:pt idx="0">
                  <c:v>60.75</c:v>
                </c:pt>
                <c:pt idx="1">
                  <c:v>61.63</c:v>
                </c:pt>
                <c:pt idx="2">
                  <c:v>63.790000000000006</c:v>
                </c:pt>
              </c:numCache>
            </c:numRef>
          </c:val>
        </c:ser>
        <c:ser>
          <c:idx val="4"/>
          <c:order val="4"/>
          <c:tx>
            <c:strRef>
              <c:f>Sheet3!$F$162</c:f>
              <c:strCache>
                <c:ptCount val="1"/>
                <c:pt idx="0">
                  <c:v>LG</c:v>
                </c:pt>
              </c:strCache>
            </c:strRef>
          </c:tx>
          <c:cat>
            <c:numRef>
              <c:f>Sheet3!$A$163:$A$165</c:f>
              <c:numCache>
                <c:formatCode>General</c:formatCode>
                <c:ptCount val="3"/>
                <c:pt idx="0">
                  <c:v>3</c:v>
                </c:pt>
                <c:pt idx="1">
                  <c:v>9</c:v>
                </c:pt>
                <c:pt idx="2">
                  <c:v>15</c:v>
                </c:pt>
              </c:numCache>
            </c:numRef>
          </c:cat>
          <c:val>
            <c:numRef>
              <c:f>Sheet3!$F$163:$F$165</c:f>
              <c:numCache>
                <c:formatCode>General</c:formatCode>
                <c:ptCount val="3"/>
                <c:pt idx="0">
                  <c:v>63.01</c:v>
                </c:pt>
                <c:pt idx="1">
                  <c:v>60.75</c:v>
                </c:pt>
                <c:pt idx="2">
                  <c:v>64.510000000000005</c:v>
                </c:pt>
              </c:numCache>
            </c:numRef>
          </c:val>
        </c:ser>
        <c:ser>
          <c:idx val="5"/>
          <c:order val="5"/>
          <c:tx>
            <c:strRef>
              <c:f>Sheet3!$G$162</c:f>
              <c:strCache>
                <c:ptCount val="1"/>
                <c:pt idx="0">
                  <c:v>ZTE</c:v>
                </c:pt>
              </c:strCache>
            </c:strRef>
          </c:tx>
          <c:spPr>
            <a:solidFill>
              <a:srgbClr val="C00000"/>
            </a:solidFill>
          </c:spPr>
          <c:cat>
            <c:numRef>
              <c:f>Sheet3!$A$163:$A$165</c:f>
              <c:numCache>
                <c:formatCode>General</c:formatCode>
                <c:ptCount val="3"/>
                <c:pt idx="0">
                  <c:v>3</c:v>
                </c:pt>
                <c:pt idx="1">
                  <c:v>9</c:v>
                </c:pt>
                <c:pt idx="2">
                  <c:v>15</c:v>
                </c:pt>
              </c:numCache>
            </c:numRef>
          </c:cat>
          <c:val>
            <c:numRef>
              <c:f>Sheet3!$G$163:$G$165</c:f>
              <c:numCache>
                <c:formatCode>General</c:formatCode>
                <c:ptCount val="3"/>
                <c:pt idx="0">
                  <c:v>67.8</c:v>
                </c:pt>
                <c:pt idx="1">
                  <c:v>69.169999999999987</c:v>
                </c:pt>
                <c:pt idx="2">
                  <c:v>67.09</c:v>
                </c:pt>
              </c:numCache>
            </c:numRef>
          </c:val>
        </c:ser>
        <c:axId val="160481664"/>
        <c:axId val="160483200"/>
      </c:barChart>
      <c:catAx>
        <c:axId val="160481664"/>
        <c:scaling>
          <c:orientation val="minMax"/>
        </c:scaling>
        <c:axPos val="b"/>
        <c:numFmt formatCode="General" sourceLinked="1"/>
        <c:tickLblPos val="nextTo"/>
        <c:crossAx val="160483200"/>
        <c:crosses val="autoZero"/>
        <c:auto val="1"/>
        <c:lblAlgn val="ctr"/>
        <c:lblOffset val="100"/>
      </c:catAx>
      <c:valAx>
        <c:axId val="160483200"/>
        <c:scaling>
          <c:orientation val="minMax"/>
        </c:scaling>
        <c:axPos val="l"/>
        <c:majorGridlines/>
        <c:numFmt formatCode="General" sourceLinked="1"/>
        <c:tickLblPos val="nextTo"/>
        <c:crossAx val="16048166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435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435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1A11AEF5-5302-43AC-812B-FA467EA0339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428257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2763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6913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DFF9581A-ADD3-4F92-8296-94E0A60DA5B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826258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lvl="4">
              <a:defRPr/>
            </a:pPr>
            <a:r>
              <a:rPr lang="en-US" smtClean="0">
                <a:ea typeface="+mn-ea"/>
              </a:rPr>
              <a:t>Shoukang ZHENG et. al, I2R, Singapore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Page </a:t>
            </a:r>
            <a:fld id="{B3FF16CD-A6E3-4037-B8F7-3A620706419B}" type="slidenum">
              <a:rPr lang="en-US"/>
              <a:pPr/>
              <a:t>1</a:t>
            </a:fld>
            <a:endParaRPr 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530482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Bo Sun, et, al. (ZTE)</a:t>
            </a:r>
            <a:endParaRPr lang="en-GB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3C79C44E-CBF0-426C-AB90-0FC5B434406F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1606955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6570D9FA-82F7-425B-B8CA-145DC9A8CCB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" name="页脚占位符 5"/>
          <p:cNvSpPr>
            <a:spLocks noGrp="1"/>
          </p:cNvSpPr>
          <p:nvPr userDrawn="1">
            <p:ph type="ftr" sz="quarter" idx="10"/>
          </p:nvPr>
        </p:nvSpPr>
        <p:spPr>
          <a:xfrm>
            <a:off x="6786578" y="6500834"/>
            <a:ext cx="1857388" cy="16852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</a:t>
            </a:r>
            <a:r>
              <a:rPr lang="en-US" altLang="zh-CN" dirty="0" smtClean="0"/>
              <a:t>un Bo</a:t>
            </a:r>
            <a:r>
              <a:rPr lang="en-US" dirty="0" smtClean="0"/>
              <a:t>, et,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 Yao, et, al. (ZTE)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58FF5E6B-8C41-4189-AFF4-8FCFEEA0F61B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186962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 Yao, et, al. (ZTE)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A3847CA5-78F2-41DB-A194-DE299DF68D42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4052839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 Yao, et, al. (ZTE)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3CEA140C-4E27-489C-98A5-07923F3BD585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2421783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 Yao, et, al. (ZTE)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EB23258B-CF05-4EDF-AF14-0E8224FD8075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3878869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>
            <a:lvl3pPr>
              <a:defRPr sz="1800"/>
            </a:lvl3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 Yao, et, al. (ZTE)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3A4E6F87-DDA7-426D-BDE1-320829D0F29E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3787823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zh-CN" altLang="en-US" noProof="0" smtClean="0"/>
              <a:t>单击图标添加表格</a:t>
            </a:r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 Yao, et, al. (ZTE)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EA37392D-61D9-496A-BEC9-1A038D1CBA61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4289663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>
            <a:lvl3pPr>
              <a:defRPr sz="1800"/>
            </a:lvl3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 Yao, et, al. (ZTE)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463CD31A-87B8-4000-A2BD-5D83788C38DA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1120828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 Yao, et, al. (ZTE)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CA144540-C88A-4C44-8F33-1AE2F44D5346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1941836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zh-CN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altLang="zh-CN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56100" y="6524625"/>
            <a:ext cx="530225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altLang="zh-CN" dirty="0"/>
              <a:t>Slide </a:t>
            </a:r>
            <a:fld id="{B072CE22-775B-4138-A23F-292E5F1A82BD}" type="slidenum">
              <a:rPr lang="en-GB" altLang="zh-CN"/>
              <a:pPr>
                <a:defRPr/>
              </a:pPr>
              <a:t>‹#›</a:t>
            </a:fld>
            <a:endParaRPr lang="en-GB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34369" y="238939"/>
            <a:ext cx="3398431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4" algn="r">
              <a:defRPr/>
            </a:pPr>
            <a:r>
              <a:rPr lang="en-US" altLang="zh-CN" b="1" dirty="0" smtClean="0">
                <a:latin typeface="Times New Roman" panose="02020603050405020304" pitchFamily="18" charset="0"/>
              </a:rPr>
              <a:t>doc.: IEEE </a:t>
            </a:r>
            <a:r>
              <a:rPr lang="en-US" altLang="zh-CN" b="1" dirty="0" smtClean="0">
                <a:latin typeface="Times New Roman" panose="02020603050405020304" pitchFamily="18" charset="0"/>
              </a:rPr>
              <a:t>802.11-15/0638r1</a:t>
            </a:r>
            <a:endParaRPr lang="en-US" altLang="zh-CN" b="1" dirty="0" smtClean="0">
              <a:latin typeface="Times New Roman" panose="02020603050405020304" pitchFamily="18" charset="0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4213" y="54927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1200" dirty="0" smtClean="0">
                <a:latin typeface="Times New Roman" panose="02020603050405020304" pitchFamily="18" charset="0"/>
              </a:rPr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95325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" name="矩形 10"/>
          <p:cNvSpPr>
            <a:spLocks noChangeArrowheads="1"/>
          </p:cNvSpPr>
          <p:nvPr userDrawn="1"/>
        </p:nvSpPr>
        <p:spPr bwMode="auto">
          <a:xfrm>
            <a:off x="603250" y="174625"/>
            <a:ext cx="115288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b="1" dirty="0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May 2015</a:t>
            </a:r>
            <a:endParaRPr lang="en-GB" altLang="zh-CN" b="1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>
          <a:xfrm>
            <a:off x="5648325" y="646833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zh-CN" dirty="0" smtClean="0"/>
              <a:t>Bo Sun, et, al. (ZTE)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00" r:id="rId1"/>
    <p:sldLayoutId id="2147485401" r:id="rId2"/>
    <p:sldLayoutId id="2147485402" r:id="rId3"/>
    <p:sldLayoutId id="2147485403" r:id="rId4"/>
    <p:sldLayoutId id="2147485404" r:id="rId5"/>
    <p:sldLayoutId id="2147485405" r:id="rId6"/>
    <p:sldLayoutId id="2147485406" r:id="rId7"/>
    <p:sldLayoutId id="2147485407" r:id="rId8"/>
    <p:sldLayoutId id="2147485409" r:id="rId9"/>
    <p:sldLayoutId id="2147485410" r:id="rId10"/>
  </p:sldLayoutIdLst>
  <p:transition>
    <p:wipe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0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14356"/>
            <a:ext cx="7772400" cy="857256"/>
          </a:xfrm>
        </p:spPr>
        <p:txBody>
          <a:bodyPr/>
          <a:lstStyle/>
          <a:p>
            <a:r>
              <a:rPr lang="en-US" altLang="zh-CN" dirty="0" smtClean="0">
                <a:solidFill>
                  <a:srgbClr val="000000"/>
                </a:solidFill>
              </a:rPr>
              <a:t>Simulation Results for Box5</a:t>
            </a:r>
            <a:endParaRPr lang="sq-AL" altLang="zh-CN" sz="2800" dirty="0" smtClean="0"/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Bo Sun, et, al. (ZTE)</a:t>
            </a:r>
            <a:endParaRPr lang="en-US" sz="1200" dirty="0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 bwMode="auto">
          <a:xfrm>
            <a:off x="685800" y="1833554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2015-05-09</a:t>
            </a: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695308" y="2286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+mn-lt"/>
              </a:rPr>
              <a:t>Authors:</a:t>
            </a:r>
          </a:p>
        </p:txBody>
      </p:sp>
      <p:graphicFrame>
        <p:nvGraphicFramePr>
          <p:cNvPr id="15" name="Table 7"/>
          <p:cNvGraphicFramePr>
            <a:graphicFrameLocks noGrp="1"/>
          </p:cNvGraphicFramePr>
          <p:nvPr/>
        </p:nvGraphicFramePr>
        <p:xfrm>
          <a:off x="685800" y="2971800"/>
          <a:ext cx="7924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589314"/>
                <a:gridCol w="1611086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Zhiqiang Han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han.zhiqiang1@zte.com.cn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Ruimei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Li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li.ruimei@zte.com.cn</a:t>
                      </a:r>
                      <a:endParaRPr kumimoji="0" lang="zh-CN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Bo Sun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Sun.bo1@zte.com.cn</a:t>
                      </a:r>
                      <a:endParaRPr kumimoji="0" lang="zh-CN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Yonggang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Fang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yfang@ztetx.com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Jiadong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Du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CATR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dujiadong@catr.cn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785926"/>
            <a:ext cx="7772400" cy="4246574"/>
          </a:xfrm>
        </p:spPr>
        <p:txBody>
          <a:bodyPr>
            <a:normAutofit/>
          </a:bodyPr>
          <a:lstStyle/>
          <a:p>
            <a:r>
              <a:rPr lang="en-US" altLang="ko-KR" dirty="0" smtClean="0">
                <a:ea typeface="굴림" pitchFamily="50" charset="-127"/>
              </a:rPr>
              <a:t>Provide Box-5 </a:t>
            </a:r>
            <a:r>
              <a:rPr lang="en-US" altLang="zh-CN" dirty="0" smtClean="0"/>
              <a:t>simulation result in 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 simple scenario for further calibration.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Bo Sun, et, al. (ZTE)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[1] 11-15-0053-00-00ax-box5-results-of-11ac-ss6.</a:t>
            </a:r>
          </a:p>
          <a:p>
            <a:pPr>
              <a:buNone/>
            </a:pP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</a:t>
            </a:r>
            <a:r>
              <a:rPr lang="en-US" sz="1200" dirty="0" smtClean="0"/>
              <a:t>, et, al. (ZTE)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 algn="just">
              <a:buClr>
                <a:schemeClr val="tx2"/>
              </a:buClr>
              <a:buSzPct val="80000"/>
              <a:buFontTx/>
              <a:buChar char="•"/>
              <a:defRPr/>
            </a:pPr>
            <a:r>
              <a:rPr lang="en-US" altLang="zh-CN" sz="2400" b="1" dirty="0" smtClean="0"/>
              <a:t>The submission provides updated simulation results for Box-5 calibration.</a:t>
            </a:r>
          </a:p>
          <a:p>
            <a:pPr lvl="1">
              <a:buClr>
                <a:schemeClr val="tx2"/>
              </a:buClr>
              <a:buSzPct val="80000"/>
              <a:defRPr/>
            </a:pPr>
            <a:r>
              <a:rPr lang="en-US" altLang="zh-CN" dirty="0" smtClean="0"/>
              <a:t>Applying the assumptions about preamble detection and other issues like receiving procedure in [2]. </a:t>
            </a:r>
          </a:p>
          <a:p>
            <a:pPr lvl="1">
              <a:buClr>
                <a:schemeClr val="tx2"/>
              </a:buClr>
              <a:buSzPct val="80000"/>
              <a:buFontTx/>
              <a:buChar char="–"/>
              <a:defRPr/>
            </a:pPr>
            <a:r>
              <a:rPr lang="en-US" altLang="zh-CN" dirty="0" smtClean="0"/>
              <a:t>Some further details in our simulation are listed in the following slides.</a:t>
            </a:r>
          </a:p>
          <a:p>
            <a:pPr marL="342900" lvl="1" indent="-342900" algn="just">
              <a:buClr>
                <a:schemeClr val="tx2"/>
              </a:buClr>
              <a:buSzPct val="80000"/>
              <a:buFontTx/>
              <a:buChar char="•"/>
              <a:defRPr/>
            </a:pPr>
            <a:r>
              <a:rPr lang="en-US" altLang="zh-CN" dirty="0" smtClean="0"/>
              <a:t>There are some difficulty in the complex scenario calibration</a:t>
            </a:r>
            <a:r>
              <a:rPr lang="zh-CN" altLang="en-US" dirty="0" smtClean="0"/>
              <a:t>，</a:t>
            </a:r>
            <a:r>
              <a:rPr lang="en-US" altLang="zh-CN" dirty="0" smtClean="0"/>
              <a:t>we provide some calibration result in 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 simple scenario.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Bo Sun,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14374"/>
          </a:xfrm>
        </p:spPr>
        <p:txBody>
          <a:bodyPr/>
          <a:lstStyle/>
          <a:p>
            <a:r>
              <a:rPr lang="en-US" altLang="zh-CN" dirty="0" smtClean="0"/>
              <a:t>Box5 Calibration Scenario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4348" y="1500174"/>
            <a:ext cx="7700962" cy="571504"/>
          </a:xfrm>
        </p:spPr>
        <p:txBody>
          <a:bodyPr/>
          <a:lstStyle/>
          <a:p>
            <a:r>
              <a:rPr lang="fr-FR" altLang="zh-CN" dirty="0" smtClean="0"/>
              <a:t>11ac SS6 – OBSS Enterprise [1]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</a:t>
            </a:r>
            <a:r>
              <a:rPr lang="en-US" sz="1200" dirty="0" smtClean="0"/>
              <a:t>, et, al. (ZTE)</a:t>
            </a:r>
            <a:endParaRPr lang="en-US" sz="12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4648200" y="5257800"/>
          <a:ext cx="1841500" cy="1143000"/>
        </p:xfrm>
        <a:graphic>
          <a:graphicData uri="http://schemas.openxmlformats.org/drawingml/2006/table">
            <a:tbl>
              <a:tblPr/>
              <a:tblGrid>
                <a:gridCol w="685800"/>
                <a:gridCol w="11557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AP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C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(-40,-20)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(-5.5+xc,4.5+yc)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(7+xc,7+yc)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(10+xc,0.5+yc)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(3+xc,2.5+yc)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(9.5+xc,3.5+yc)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6705600" y="2362200"/>
          <a:ext cx="1371600" cy="40005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AP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(0,0)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(5,-9.5)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(-4.5,0.5)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(-9,-5)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(-8.5,8.5)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(-3,0.5)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(-0.5,8)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(-4,-4)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(7.5,-1)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(8,-6)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(-2.5,-4.5)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(0.5,-2)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(-1.5,7)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(9,9.5)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(-8,-5.5)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STA29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(1.5,3.5)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943600" y="1600200"/>
            <a:ext cx="251460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schemeClr val="bg1"/>
                </a:solidFill>
              </a:rPr>
              <a:t>Fixed Location and Association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14" name="表格 13"/>
          <p:cNvGraphicFramePr>
            <a:graphicFrameLocks noGrp="1"/>
          </p:cNvGraphicFramePr>
          <p:nvPr/>
        </p:nvGraphicFramePr>
        <p:xfrm>
          <a:off x="762000" y="5448300"/>
          <a:ext cx="1371600" cy="5715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B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(40,20)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(-40,-20)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表格 14"/>
          <p:cNvGraphicFramePr>
            <a:graphicFrameLocks noGrp="1"/>
          </p:cNvGraphicFramePr>
          <p:nvPr/>
        </p:nvGraphicFramePr>
        <p:xfrm>
          <a:off x="2514600" y="5257800"/>
          <a:ext cx="1841500" cy="1143000"/>
        </p:xfrm>
        <a:graphic>
          <a:graphicData uri="http://schemas.openxmlformats.org/drawingml/2006/table">
            <a:tbl>
              <a:tblPr/>
              <a:tblGrid>
                <a:gridCol w="698500"/>
                <a:gridCol w="11430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AP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B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(40,20)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(7.5+xb, ‑9.5+yb)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(7+xb, -7.5+yb)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(3+xb, -0.5+yb)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(-6.5+xb, -3+yb)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(‑6+xb, 2.5+yb)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" name="图片 6"/>
          <p:cNvPicPr>
            <a:picLocks noChangeAspect="1" noChangeArrowheads="1"/>
          </p:cNvPicPr>
          <p:nvPr/>
        </p:nvPicPr>
        <p:blipFill>
          <a:blip r:embed="rId2" cstate="print"/>
          <a:srcRect l="7692" t="10417" r="7692" b="11546"/>
          <a:stretch>
            <a:fillRect/>
          </a:stretch>
        </p:blipFill>
        <p:spPr bwMode="auto">
          <a:xfrm>
            <a:off x="533400" y="2060848"/>
            <a:ext cx="4991100" cy="307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71480"/>
            <a:ext cx="7772400" cy="642942"/>
          </a:xfrm>
        </p:spPr>
        <p:txBody>
          <a:bodyPr/>
          <a:lstStyle/>
          <a:p>
            <a:r>
              <a:rPr lang="en-US" altLang="zh-CN" dirty="0" smtClean="0"/>
              <a:t>Box-5 PHY Details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Bo Sun, et, al. (ZTE)</a:t>
            </a:r>
            <a:endParaRPr lang="en-US" sz="1200" dirty="0"/>
          </a:p>
        </p:txBody>
      </p:sp>
      <p:graphicFrame>
        <p:nvGraphicFramePr>
          <p:cNvPr id="6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61930585"/>
              </p:ext>
            </p:extLst>
          </p:nvPr>
        </p:nvGraphicFramePr>
        <p:xfrm>
          <a:off x="642910" y="1142984"/>
          <a:ext cx="7858180" cy="52468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5572"/>
                <a:gridCol w="5232608"/>
              </a:tblGrid>
              <a:tr h="224294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PHY parameters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BW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All BSSs </a:t>
                      </a:r>
                      <a:r>
                        <a:rPr lang="en-US" sz="1100" dirty="0" smtClean="0">
                          <a:effectLst/>
                        </a:rPr>
                        <a:t>at 5GHz  </a:t>
                      </a:r>
                      <a:r>
                        <a:rPr lang="en-GB" sz="1100" dirty="0" smtClean="0">
                          <a:effectLst/>
                        </a:rPr>
                        <a:t>[</a:t>
                      </a:r>
                      <a:r>
                        <a:rPr lang="en-US" sz="1100" dirty="0" smtClean="0">
                          <a:effectLst/>
                        </a:rPr>
                        <a:t>80 MHz,</a:t>
                      </a:r>
                      <a:r>
                        <a:rPr lang="en-US" sz="1100" baseline="0" dirty="0" smtClean="0">
                          <a:effectLst/>
                        </a:rPr>
                        <a:t> no dynamic bandwidth</a:t>
                      </a:r>
                      <a:r>
                        <a:rPr lang="en-GB" sz="1100" dirty="0" smtClean="0">
                          <a:effectLst/>
                        </a:rPr>
                        <a:t>]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 model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TGac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D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NLOS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per link</a:t>
                      </a: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Shadow fading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Data Preamble Type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effectLst/>
                        </a:rPr>
                        <a:t>[5GHz</a:t>
                      </a:r>
                      <a:r>
                        <a:rPr lang="en-GB" sz="1000" dirty="0">
                          <a:effectLst/>
                        </a:rPr>
                        <a:t>, 11ac</a:t>
                      </a:r>
                      <a:r>
                        <a:rPr lang="en-GB" sz="1000" dirty="0" smtClean="0">
                          <a:effectLst/>
                        </a:rPr>
                        <a:t>],</a:t>
                      </a:r>
                      <a:r>
                        <a:rPr lang="en-US" altLang="zh-CN" sz="1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always decoded correctly after successful reception, </a:t>
                      </a:r>
                      <a:r>
                        <a:rPr lang="en-US" altLang="zh-CN" sz="1000" baseline="0" dirty="0" smtClean="0">
                          <a:effectLst/>
                          <a:latin typeface="Times New Roman" panose="02020603050405020304" pitchFamily="18" charset="0"/>
                        </a:rPr>
                        <a:t>d</a:t>
                      </a:r>
                      <a:r>
                        <a:rPr lang="en-US" altLang="zh-CN" sz="1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uration is considered.</a:t>
                      </a:r>
                      <a:endParaRPr lang="en-US" altLang="zh-CN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 TX Power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15 </a:t>
                      </a:r>
                      <a:r>
                        <a:rPr lang="en-GB" sz="1100" dirty="0" err="1">
                          <a:effectLst/>
                        </a:rPr>
                        <a:t>dBm</a:t>
                      </a:r>
                      <a:r>
                        <a:rPr lang="en-GB" sz="1100" dirty="0">
                          <a:effectLst/>
                        </a:rPr>
                        <a:t> per antenna</a:t>
                      </a:r>
                      <a:r>
                        <a:rPr lang="en-GB" sz="8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 TX Power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20 </a:t>
                      </a:r>
                      <a:r>
                        <a:rPr lang="en-GB" sz="1100" dirty="0" err="1">
                          <a:effectLst/>
                        </a:rPr>
                        <a:t>dBm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800" dirty="0">
                          <a:effectLst/>
                        </a:rPr>
                        <a:t> </a:t>
                      </a:r>
                      <a:r>
                        <a:rPr lang="en-GB" sz="1100" dirty="0">
                          <a:effectLst/>
                        </a:rPr>
                        <a:t>per 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  </a:t>
                      </a:r>
                      <a:r>
                        <a:rPr lang="en-GB" sz="1100" dirty="0" smtClean="0">
                          <a:effectLst/>
                        </a:rPr>
                        <a:t>number </a:t>
                      </a:r>
                      <a:r>
                        <a:rPr lang="en-GB" sz="1100" dirty="0">
                          <a:effectLst/>
                        </a:rPr>
                        <a:t>of </a:t>
                      </a:r>
                      <a:r>
                        <a:rPr lang="en-GB" sz="1100" dirty="0" smtClean="0">
                          <a:effectLst/>
                        </a:rPr>
                        <a:t>TX/RX </a:t>
                      </a:r>
                      <a:r>
                        <a:rPr lang="en-GB" sz="1100" dirty="0">
                          <a:effectLst/>
                        </a:rPr>
                        <a:t>antennas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1/1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STA </a:t>
                      </a:r>
                      <a:r>
                        <a:rPr lang="en-GB" sz="1100" dirty="0" smtClean="0">
                          <a:effectLst/>
                        </a:rPr>
                        <a:t>number </a:t>
                      </a:r>
                      <a:r>
                        <a:rPr lang="en-GB" sz="1100" dirty="0">
                          <a:effectLst/>
                        </a:rPr>
                        <a:t>of TX </a:t>
                      </a:r>
                      <a:r>
                        <a:rPr lang="en-GB" sz="1100" dirty="0" smtClean="0">
                          <a:effectLst/>
                        </a:rPr>
                        <a:t>/RX</a:t>
                      </a:r>
                      <a:r>
                        <a:rPr lang="en-GB" sz="1100" baseline="0" dirty="0" smtClean="0">
                          <a:effectLst/>
                        </a:rPr>
                        <a:t> </a:t>
                      </a:r>
                      <a:r>
                        <a:rPr lang="en-GB" sz="1100" dirty="0" smtClean="0">
                          <a:effectLst/>
                        </a:rPr>
                        <a:t>antennas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1/1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Capture Window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[0</a:t>
                      </a:r>
                      <a:r>
                        <a:rPr lang="en-US" sz="11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ns</a:t>
                      </a:r>
                      <a:r>
                        <a:rPr lang="en-US" sz="11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800ns</a:t>
                      </a: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]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preemption window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[0 </a:t>
                      </a:r>
                      <a:r>
                        <a:rPr lang="en-US" altLang="zh-CN" sz="1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ns</a:t>
                      </a: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]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 antenna gain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0 </a:t>
                      </a:r>
                      <a:r>
                        <a:rPr lang="en-GB" sz="1100" dirty="0" err="1" smtClean="0">
                          <a:effectLst/>
                        </a:rPr>
                        <a:t>dBi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STA antenna gain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-2</a:t>
                      </a:r>
                      <a:r>
                        <a:rPr lang="en-GB" sz="1100" baseline="0" dirty="0" smtClean="0">
                          <a:effectLst/>
                        </a:rPr>
                        <a:t> </a:t>
                      </a:r>
                      <a:r>
                        <a:rPr lang="en-GB" sz="1100" dirty="0" err="1" smtClean="0">
                          <a:effectLst/>
                        </a:rPr>
                        <a:t>dBi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Noise Figure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>
                          <a:effectLst/>
                        </a:rPr>
                        <a:t>7dB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CCA threshold </a:t>
                      </a: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 CCA-SD)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-76dBm 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(measured across the entire bandwidth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after large-scale fading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ED threshold (CCA-ED)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-56dBm</a:t>
                      </a: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Link Adaption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Fixed MCS =5  </a:t>
                      </a:r>
                      <a:r>
                        <a:rPr lang="zh-CN" alt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（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234Mbps)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 estimation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ideal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PHY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abstraction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RBIR,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BCC [1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5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]</a:t>
                      </a:r>
                    </a:p>
                  </a:txBody>
                  <a:tcPr marL="0" marR="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correlation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Independent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or 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time-correlated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channel per packet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MAC Parameters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Bo Sun, et, al. (ZTE)</a:t>
            </a:r>
            <a:endParaRPr lang="en-US" sz="1200" dirty="0"/>
          </a:p>
        </p:txBody>
      </p:sp>
      <p:graphicFrame>
        <p:nvGraphicFramePr>
          <p:cNvPr id="6" name="Table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67506586"/>
              </p:ext>
            </p:extLst>
          </p:nvPr>
        </p:nvGraphicFramePr>
        <p:xfrm>
          <a:off x="714348" y="1928802"/>
          <a:ext cx="7820052" cy="3886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63345"/>
                <a:gridCol w="6056707"/>
              </a:tblGrid>
              <a:tr h="0">
                <a:tc gridSpan="2">
                  <a:txBody>
                    <a:bodyPr/>
                    <a:lstStyle/>
                    <a:p>
                      <a:pPr marL="457200" marR="0" lvl="1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MAC parameters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Access </a:t>
                      </a:r>
                      <a:r>
                        <a:rPr lang="en-US" sz="1300" dirty="0" smtClean="0">
                          <a:effectLst/>
                        </a:rPr>
                        <a:t>protocol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[</a:t>
                      </a:r>
                      <a:r>
                        <a:rPr lang="en-US" sz="1300" dirty="0" smtClean="0">
                          <a:effectLst/>
                        </a:rPr>
                        <a:t>EDCA, </a:t>
                      </a:r>
                      <a:r>
                        <a:rPr lang="en-US" altLang="zh-CN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AC_BE</a:t>
                      </a:r>
                      <a:r>
                        <a:rPr lang="en-US" sz="1300" dirty="0" smtClean="0">
                          <a:effectLst/>
                        </a:rPr>
                        <a:t> </a:t>
                      </a:r>
                      <a:r>
                        <a:rPr lang="en-US" sz="1300" dirty="0">
                          <a:effectLst/>
                        </a:rPr>
                        <a:t>with default parameters</a:t>
                      </a:r>
                      <a:r>
                        <a:rPr lang="en-US" sz="1300" dirty="0" smtClean="0">
                          <a:effectLst/>
                        </a:rPr>
                        <a:t>]  </a:t>
                      </a: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</a:rPr>
                        <a:t>[</a:t>
                      </a:r>
                      <a:r>
                        <a:rPr lang="en-US" sz="1300" dirty="0" err="1" smtClean="0">
                          <a:solidFill>
                            <a:schemeClr val="tx1"/>
                          </a:solidFill>
                          <a:effectLst/>
                        </a:rPr>
                        <a:t>CWmin</a:t>
                      </a: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15, </a:t>
                      </a:r>
                      <a:r>
                        <a:rPr lang="en-US" sz="13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CWmax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1023,</a:t>
                      </a:r>
                      <a:r>
                        <a:rPr kumimoji="0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AIFSn</a:t>
                      </a:r>
                      <a:r>
                        <a:rPr kumimoji="0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=3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effectLst/>
                        </a:rPr>
                        <a:t>]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Queue length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2000 packets length  multiplied by the  STA number inside AP; 2000 packets length inside STA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Traffic type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UDP CBR with rate 10^8bps.</a:t>
                      </a:r>
                      <a:r>
                        <a:rPr lang="en-US" sz="13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300" dirty="0" smtClean="0"/>
                        <a:t>The same traffic is attached to each STA or AP</a:t>
                      </a:r>
                      <a:r>
                        <a:rPr lang="en-US" altLang="zh-CN" sz="1300" dirty="0"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  <a:endParaRPr lang="en-US" altLang="zh-CN" sz="1300" dirty="0" smtClean="0"/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MPDU size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1530 Bytes (</a:t>
                      </a:r>
                      <a:r>
                        <a:rPr lang="en-US" sz="13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1472 MSDU + 36 UDP</a:t>
                      </a:r>
                      <a:r>
                        <a:rPr lang="zh-CN" altLang="en-US" sz="13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、</a:t>
                      </a:r>
                      <a:r>
                        <a:rPr lang="en-US" altLang="zh-CN" sz="13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IP</a:t>
                      </a:r>
                      <a:r>
                        <a:rPr lang="zh-CN" altLang="en-US" sz="13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、</a:t>
                      </a:r>
                      <a:r>
                        <a:rPr lang="en-US" altLang="zh-CN" sz="13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LLC</a:t>
                      </a:r>
                      <a:r>
                        <a:rPr lang="en-US" sz="13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header + 30 MAC header)</a:t>
                      </a:r>
                      <a:endParaRPr lang="en-US" sz="13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29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Aggregation 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[A-MPDU / max aggregation size / BA window size, No  </a:t>
                      </a:r>
                      <a:r>
                        <a:rPr lang="en-US" sz="1300" dirty="0" smtClean="0">
                          <a:effectLst/>
                        </a:rPr>
                        <a:t>A-MSDU </a:t>
                      </a:r>
                      <a:r>
                        <a:rPr lang="en-US" sz="1300" dirty="0">
                          <a:effectLst/>
                        </a:rPr>
                        <a:t>with immediate </a:t>
                      </a:r>
                      <a:r>
                        <a:rPr lang="en-US" sz="1300" dirty="0" smtClean="0">
                          <a:effectLst/>
                        </a:rPr>
                        <a:t>BA],</a:t>
                      </a:r>
                      <a:r>
                        <a:rPr lang="en-US" sz="1300" baseline="0" dirty="0" smtClean="0">
                          <a:effectLst/>
                        </a:rPr>
                        <a:t> Max aggregation: 64 MPDUs with 4-byte MPDU delimiter (</a:t>
                      </a:r>
                      <a:r>
                        <a:rPr lang="en-US" sz="1300" baseline="0" dirty="0" smtClean="0">
                          <a:solidFill>
                            <a:srgbClr val="FF0000"/>
                          </a:solidFill>
                          <a:effectLst/>
                        </a:rPr>
                        <a:t>with 2 bytes padding)</a:t>
                      </a:r>
                      <a:endParaRPr lang="en-US" sz="13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Max number of retries 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</a:rPr>
                        <a:t>10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Beacon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Disabled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bg1"/>
                          </a:solidFill>
                          <a:effectLst/>
                        </a:rPr>
                        <a:t>RTS/CTS</a:t>
                      </a:r>
                      <a:endParaRPr lang="en-US" sz="13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OFF</a:t>
                      </a:r>
                      <a:endParaRPr lang="en-US" sz="13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Traffic</a:t>
                      </a:r>
                      <a:r>
                        <a:rPr lang="en-US" sz="13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direction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None/>
                      </a:pPr>
                      <a:r>
                        <a:rPr lang="en-US" altLang="zh-CN" sz="1300" baseline="0" dirty="0" smtClean="0"/>
                        <a:t>D</a:t>
                      </a:r>
                      <a:r>
                        <a:rPr lang="en-US" altLang="zh-CN" sz="1300" dirty="0" smtClean="0"/>
                        <a:t>L only,</a:t>
                      </a: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Throughput</a:t>
                      </a:r>
                      <a:r>
                        <a:rPr lang="en-US" sz="13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metric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CDF or Histogram of per</a:t>
                      </a:r>
                      <a:r>
                        <a:rPr lang="en-US" sz="13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non-AP STA throughput (received bits/overall simulation time)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Sim</a:t>
            </a:r>
            <a:r>
              <a:rPr lang="en-US" altLang="zh-CN" dirty="0" smtClean="0"/>
              <a:t>. Result of </a:t>
            </a:r>
            <a:r>
              <a:rPr lang="en-US" altLang="zh-CN" dirty="0" smtClean="0"/>
              <a:t>DL </a:t>
            </a:r>
            <a:r>
              <a:rPr lang="en-US" altLang="zh-CN" dirty="0" smtClean="0"/>
              <a:t>only </a:t>
            </a:r>
            <a:r>
              <a:rPr lang="en-US" altLang="zh-CN" dirty="0" smtClean="0"/>
              <a:t>for </a:t>
            </a:r>
            <a:r>
              <a:rPr lang="en-US" altLang="zh-CN" dirty="0" smtClean="0"/>
              <a:t>BSS B</a:t>
            </a: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1331640" y="2060848"/>
          <a:ext cx="6120035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783"/>
                <a:gridCol w="1984484"/>
                <a:gridCol w="3058768"/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Throughput</a:t>
                      </a:r>
                      <a:r>
                        <a:rPr lang="zh-CN" altLang="en-US" dirty="0" smtClean="0"/>
                        <a:t>（</a:t>
                      </a:r>
                      <a:r>
                        <a:rPr lang="en-US" altLang="zh-CN" dirty="0" smtClean="0"/>
                        <a:t>Mbps</a:t>
                      </a:r>
                      <a:r>
                        <a:rPr lang="zh-CN" altLang="en-US" dirty="0" smtClean="0"/>
                        <a:t>）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 rowSpan="5">
                  <a:txBody>
                    <a:bodyPr/>
                    <a:lstStyle/>
                    <a:p>
                      <a:r>
                        <a:rPr lang="en-US" altLang="zh-CN" dirty="0" smtClean="0"/>
                        <a:t>5 STAs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STA3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51.98</a:t>
                      </a:r>
                    </a:p>
                  </a:txBody>
                  <a:tcPr marL="9525" marR="9525" marT="9525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STA9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52.03</a:t>
                      </a:r>
                    </a:p>
                  </a:txBody>
                  <a:tcPr marL="9525" marR="9525" marT="9525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STA15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52.16</a:t>
                      </a:r>
                    </a:p>
                  </a:txBody>
                  <a:tcPr marL="9525" marR="9525" marT="9525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STA21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52.21</a:t>
                      </a:r>
                    </a:p>
                  </a:txBody>
                  <a:tcPr marL="9525" marR="9525" marT="9525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STA</a:t>
                      </a:r>
                      <a:r>
                        <a:rPr lang="en-US" altLang="zh-CN" baseline="0" dirty="0" smtClean="0"/>
                        <a:t> 27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51.86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Sun, et, al. (ZTE)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Single BSS Operation Result - DL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Sun, et, al. (ZTE)</a:t>
            </a:r>
            <a:endParaRPr lang="en-US" dirty="0"/>
          </a:p>
        </p:txBody>
      </p:sp>
      <p:graphicFrame>
        <p:nvGraphicFramePr>
          <p:cNvPr id="8" name="内容占位符 5"/>
          <p:cNvGraphicFramePr>
            <a:graphicFrameLocks noGrp="1"/>
          </p:cNvGraphicFramePr>
          <p:nvPr>
            <p:ph idx="1"/>
          </p:nvPr>
        </p:nvGraphicFramePr>
        <p:xfrm>
          <a:off x="827584" y="1628800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内容占位符 2"/>
          <p:cNvSpPr txBox="1">
            <a:spLocks/>
          </p:cNvSpPr>
          <p:nvPr/>
        </p:nvSpPr>
        <p:spPr bwMode="auto">
          <a:xfrm>
            <a:off x="684213" y="5643578"/>
            <a:ext cx="7772400" cy="785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CN" sz="2400" b="1" kern="0" dirty="0" smtClean="0">
                <a:latin typeface="+mn-lt"/>
                <a:ea typeface="+mn-ea"/>
              </a:rPr>
              <a:t>1-BSS DL-only results from five companies show similar trend. </a:t>
            </a:r>
            <a:endParaRPr kumimoji="0" lang="zh-CN" alt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Sim</a:t>
            </a:r>
            <a:r>
              <a:rPr lang="en-US" altLang="zh-CN" dirty="0" smtClean="0"/>
              <a:t>. Result of </a:t>
            </a:r>
            <a:r>
              <a:rPr lang="en-US" altLang="zh-CN" dirty="0" smtClean="0"/>
              <a:t>UL </a:t>
            </a:r>
            <a:r>
              <a:rPr lang="en-US" altLang="zh-CN" dirty="0" smtClean="0"/>
              <a:t>only </a:t>
            </a:r>
            <a:r>
              <a:rPr lang="en-US" altLang="zh-CN" dirty="0" smtClean="0"/>
              <a:t>for </a:t>
            </a:r>
            <a:r>
              <a:rPr lang="en-US" altLang="zh-CN" dirty="0" smtClean="0"/>
              <a:t>BSS B</a:t>
            </a: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684213" y="1989138"/>
          <a:ext cx="7772400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7507"/>
                <a:gridCol w="2520280"/>
                <a:gridCol w="3884613"/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Throughput</a:t>
                      </a:r>
                      <a:r>
                        <a:rPr lang="zh-CN" altLang="en-US" dirty="0" smtClean="0"/>
                        <a:t>（</a:t>
                      </a:r>
                      <a:r>
                        <a:rPr lang="en-US" altLang="zh-CN" dirty="0" smtClean="0"/>
                        <a:t>Mbps</a:t>
                      </a:r>
                      <a:r>
                        <a:rPr lang="zh-CN" altLang="en-US" dirty="0" smtClean="0"/>
                        <a:t>）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US" altLang="zh-CN" dirty="0" smtClean="0"/>
                        <a:t>2 STAs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STA3</a:t>
                      </a:r>
                      <a:r>
                        <a:rPr lang="en-US" altLang="zh-CN" baseline="0" dirty="0" smtClean="0"/>
                        <a:t> </a:t>
                      </a:r>
                      <a:r>
                        <a:rPr lang="zh-CN" altLang="en-US" baseline="0" dirty="0" smtClean="0"/>
                        <a:t>，</a:t>
                      </a:r>
                      <a:r>
                        <a:rPr lang="en-US" altLang="zh-CN" baseline="0" dirty="0" smtClean="0"/>
                        <a:t>STA9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STA3</a:t>
                      </a:r>
                      <a:r>
                        <a:rPr lang="zh-CN" altLang="en-US" dirty="0" smtClean="0"/>
                        <a:t>：</a:t>
                      </a:r>
                      <a:r>
                        <a:rPr lang="en-US" altLang="zh-CN" dirty="0" smtClean="0"/>
                        <a:t>98.27:</a:t>
                      </a:r>
                    </a:p>
                    <a:p>
                      <a:r>
                        <a:rPr lang="en-US" altLang="zh-CN" dirty="0" smtClean="0"/>
                        <a:t>STA9</a:t>
                      </a:r>
                      <a:r>
                        <a:rPr lang="zh-CN" altLang="en-US" dirty="0" smtClean="0"/>
                        <a:t>：</a:t>
                      </a:r>
                      <a:r>
                        <a:rPr lang="en-US" altLang="zh-CN" dirty="0" smtClean="0"/>
                        <a:t>98.00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STA3</a:t>
                      </a:r>
                      <a:r>
                        <a:rPr lang="en-US" altLang="zh-CN" baseline="0" dirty="0" smtClean="0"/>
                        <a:t> </a:t>
                      </a:r>
                      <a:r>
                        <a:rPr lang="zh-CN" altLang="en-US" baseline="0" dirty="0" smtClean="0"/>
                        <a:t>，</a:t>
                      </a:r>
                      <a:r>
                        <a:rPr lang="en-US" altLang="zh-CN" baseline="0" dirty="0" smtClean="0"/>
                        <a:t>STA27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STA3</a:t>
                      </a:r>
                      <a:r>
                        <a:rPr lang="zh-CN" altLang="en-US" dirty="0" smtClean="0"/>
                        <a:t>：</a:t>
                      </a:r>
                      <a:r>
                        <a:rPr lang="en-US" altLang="zh-CN" dirty="0" smtClean="0"/>
                        <a:t>98.13</a:t>
                      </a:r>
                    </a:p>
                    <a:p>
                      <a:r>
                        <a:rPr lang="en-US" altLang="zh-CN" dirty="0" smtClean="0"/>
                        <a:t>STA27</a:t>
                      </a:r>
                      <a:r>
                        <a:rPr lang="zh-CN" altLang="en-US" dirty="0" smtClean="0"/>
                        <a:t>：</a:t>
                      </a:r>
                      <a:r>
                        <a:rPr lang="en-US" altLang="zh-CN" dirty="0" smtClean="0"/>
                        <a:t>96.73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STA3</a:t>
                      </a:r>
                      <a:r>
                        <a:rPr lang="en-US" altLang="zh-CN" baseline="0" dirty="0" smtClean="0"/>
                        <a:t> </a:t>
                      </a:r>
                      <a:r>
                        <a:rPr lang="zh-CN" altLang="en-US" baseline="0" dirty="0" smtClean="0"/>
                        <a:t>，</a:t>
                      </a:r>
                      <a:r>
                        <a:rPr lang="en-US" altLang="zh-CN" baseline="0" dirty="0" smtClean="0"/>
                        <a:t>STA15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STA3</a:t>
                      </a:r>
                      <a:r>
                        <a:rPr lang="zh-CN" altLang="en-US" dirty="0" smtClean="0"/>
                        <a:t>：</a:t>
                      </a:r>
                      <a:r>
                        <a:rPr lang="en-US" altLang="zh-CN" dirty="0" smtClean="0"/>
                        <a:t>98.10</a:t>
                      </a:r>
                    </a:p>
                    <a:p>
                      <a:r>
                        <a:rPr lang="en-US" altLang="zh-CN" dirty="0" smtClean="0"/>
                        <a:t>STA15</a:t>
                      </a:r>
                      <a:r>
                        <a:rPr lang="zh-CN" altLang="en-US" dirty="0" smtClean="0"/>
                        <a:t>：</a:t>
                      </a:r>
                      <a:r>
                        <a:rPr lang="en-US" altLang="zh-CN" dirty="0" smtClean="0"/>
                        <a:t>98.38</a:t>
                      </a: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altLang="zh-CN" dirty="0" smtClean="0"/>
                        <a:t>3 STAs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STA3</a:t>
                      </a:r>
                      <a:r>
                        <a:rPr lang="en-US" altLang="zh-CN" baseline="0" dirty="0" smtClean="0"/>
                        <a:t> </a:t>
                      </a:r>
                      <a:r>
                        <a:rPr lang="zh-CN" altLang="en-US" baseline="0" dirty="0" smtClean="0"/>
                        <a:t>，</a:t>
                      </a:r>
                      <a:r>
                        <a:rPr lang="en-US" altLang="zh-CN" baseline="0" dirty="0" smtClean="0"/>
                        <a:t>STA9</a:t>
                      </a:r>
                      <a:r>
                        <a:rPr lang="zh-CN" altLang="en-US" baseline="0" dirty="0" smtClean="0"/>
                        <a:t>，</a:t>
                      </a:r>
                      <a:r>
                        <a:rPr lang="en-US" altLang="zh-CN" baseline="0" dirty="0" smtClean="0"/>
                        <a:t>STA27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STA3</a:t>
                      </a:r>
                      <a:r>
                        <a:rPr lang="zh-CN" altLang="en-US" dirty="0" smtClean="0"/>
                        <a:t>：</a:t>
                      </a:r>
                      <a:r>
                        <a:rPr lang="en-US" altLang="zh-CN" dirty="0" smtClean="0"/>
                        <a:t>67.81</a:t>
                      </a:r>
                    </a:p>
                    <a:p>
                      <a:r>
                        <a:rPr lang="en-US" altLang="zh-CN" dirty="0" smtClean="0"/>
                        <a:t>STA9</a:t>
                      </a:r>
                      <a:r>
                        <a:rPr lang="zh-CN" altLang="en-US" dirty="0" smtClean="0"/>
                        <a:t>：</a:t>
                      </a:r>
                      <a:r>
                        <a:rPr lang="en-US" altLang="zh-CN" dirty="0" smtClean="0"/>
                        <a:t>68.37</a:t>
                      </a:r>
                    </a:p>
                    <a:p>
                      <a:r>
                        <a:rPr lang="en-US" altLang="zh-CN" dirty="0" smtClean="0"/>
                        <a:t>STA27</a:t>
                      </a:r>
                      <a:r>
                        <a:rPr lang="zh-CN" altLang="en-US" dirty="0" smtClean="0"/>
                        <a:t>：</a:t>
                      </a:r>
                      <a:r>
                        <a:rPr lang="en-US" altLang="zh-CN" dirty="0" smtClean="0"/>
                        <a:t>69.26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STA3</a:t>
                      </a:r>
                      <a:r>
                        <a:rPr lang="en-US" altLang="zh-CN" baseline="0" dirty="0" smtClean="0"/>
                        <a:t> </a:t>
                      </a:r>
                      <a:r>
                        <a:rPr lang="zh-CN" altLang="en-US" baseline="0" dirty="0" smtClean="0"/>
                        <a:t>，</a:t>
                      </a:r>
                      <a:r>
                        <a:rPr lang="en-US" altLang="zh-CN" baseline="0" dirty="0" smtClean="0"/>
                        <a:t>STA9</a:t>
                      </a:r>
                      <a:r>
                        <a:rPr lang="zh-CN" altLang="en-US" baseline="0" dirty="0" smtClean="0"/>
                        <a:t>，</a:t>
                      </a:r>
                      <a:r>
                        <a:rPr lang="en-US" altLang="zh-CN" baseline="0" dirty="0" smtClean="0"/>
                        <a:t>STA15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STA3</a:t>
                      </a:r>
                      <a:r>
                        <a:rPr lang="zh-CN" altLang="en-US" dirty="0" smtClean="0"/>
                        <a:t>：</a:t>
                      </a:r>
                      <a:r>
                        <a:rPr lang="en-US" altLang="zh-CN" dirty="0" smtClean="0"/>
                        <a:t>67.80</a:t>
                      </a:r>
                    </a:p>
                    <a:p>
                      <a:r>
                        <a:rPr lang="en-US" altLang="zh-CN" dirty="0" smtClean="0"/>
                        <a:t>STA9</a:t>
                      </a:r>
                      <a:r>
                        <a:rPr lang="zh-CN" altLang="en-US" dirty="0" smtClean="0"/>
                        <a:t>：</a:t>
                      </a:r>
                      <a:r>
                        <a:rPr lang="en-US" altLang="zh-CN" dirty="0" smtClean="0"/>
                        <a:t>69.17</a:t>
                      </a:r>
                    </a:p>
                    <a:p>
                      <a:r>
                        <a:rPr lang="en-US" altLang="zh-CN" dirty="0" smtClean="0"/>
                        <a:t>STA15</a:t>
                      </a:r>
                      <a:r>
                        <a:rPr lang="zh-CN" altLang="en-US" dirty="0" smtClean="0"/>
                        <a:t>：</a:t>
                      </a:r>
                      <a:r>
                        <a:rPr lang="en-US" altLang="zh-CN" dirty="0" smtClean="0"/>
                        <a:t>67.09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Sun, et, al. (ZTE)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Single BSS Operation Result - UL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Bo Sun</a:t>
            </a:r>
            <a:r>
              <a:rPr lang="en-US" dirty="0" smtClean="0"/>
              <a:t>, et, al. (ZTE)</a:t>
            </a:r>
            <a:endParaRPr lang="en-US" dirty="0"/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idx="1"/>
          </p:nvPr>
        </p:nvGraphicFramePr>
        <p:xfrm>
          <a:off x="684213" y="1989138"/>
          <a:ext cx="2591643" cy="2159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图表 9"/>
          <p:cNvGraphicFramePr/>
          <p:nvPr/>
        </p:nvGraphicFramePr>
        <p:xfrm>
          <a:off x="6012160" y="1916832"/>
          <a:ext cx="2862064" cy="2163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图表 10"/>
          <p:cNvGraphicFramePr/>
          <p:nvPr/>
        </p:nvGraphicFramePr>
        <p:xfrm>
          <a:off x="3419872" y="1988840"/>
          <a:ext cx="2592288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图表 11"/>
          <p:cNvGraphicFramePr/>
          <p:nvPr/>
        </p:nvGraphicFramePr>
        <p:xfrm>
          <a:off x="4572000" y="4077072"/>
          <a:ext cx="3816424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3" name="图表 12"/>
          <p:cNvGraphicFramePr/>
          <p:nvPr/>
        </p:nvGraphicFramePr>
        <p:xfrm>
          <a:off x="611560" y="4077072"/>
          <a:ext cx="3744416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33797</TotalTime>
  <Words>886</Words>
  <Application>Microsoft Office PowerPoint</Application>
  <PresentationFormat>全屏显示(4:3)</PresentationFormat>
  <Paragraphs>231</Paragraphs>
  <Slides>11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Default Design</vt:lpstr>
      <vt:lpstr>Simulation Results for Box5</vt:lpstr>
      <vt:lpstr>Abstract</vt:lpstr>
      <vt:lpstr>Box5 Calibration Scenario</vt:lpstr>
      <vt:lpstr>Box-5 PHY Details</vt:lpstr>
      <vt:lpstr>MAC Parameters</vt:lpstr>
      <vt:lpstr>Sim. Result of DL only for BSS B</vt:lpstr>
      <vt:lpstr>Single BSS Operation Result - DL</vt:lpstr>
      <vt:lpstr>Sim. Result of UL only for BSS B</vt:lpstr>
      <vt:lpstr>Single BSS Operation Result - UL</vt:lpstr>
      <vt:lpstr>Summary</vt:lpstr>
      <vt:lpstr>References</vt:lpstr>
    </vt:vector>
  </TitlesOfParts>
  <Company>xyz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TGaj(11aj)</dc:title>
  <dc:subject>Packet Encoding Solution for 45GHz</dc:subject>
  <dc:creator>Liguang Li(ZTE Corp.)</dc:creator>
  <cp:lastModifiedBy>Bo Sun</cp:lastModifiedBy>
  <cp:revision>1913</cp:revision>
  <dcterms:created xsi:type="dcterms:W3CDTF">2006-02-24T01:46:22Z</dcterms:created>
  <dcterms:modified xsi:type="dcterms:W3CDTF">2015-05-14T08:42:15Z</dcterms:modified>
</cp:coreProperties>
</file>