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>
        <p:scale>
          <a:sx n="80" d="100"/>
          <a:sy n="80" d="100"/>
        </p:scale>
        <p:origin x="-166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5" y="332601"/>
            <a:ext cx="3065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0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0" dirty="0" smtClean="0">
                <a:solidFill>
                  <a:schemeClr val="tx1"/>
                </a:solidFill>
                <a:cs typeface="+mn-cs"/>
              </a:rPr>
              <a:t>IEEE 802.11-15/0643</a:t>
            </a:r>
            <a:endParaRPr lang="en-US" sz="18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Autodetection</a:t>
            </a:r>
            <a:r>
              <a:rPr lang="en-US" dirty="0" smtClean="0"/>
              <a:t> with Signature Symbol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Ron Porat,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2015-05-11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850828"/>
              </p:ext>
            </p:extLst>
          </p:nvPr>
        </p:nvGraphicFramePr>
        <p:xfrm>
          <a:off x="1068388" y="2814638"/>
          <a:ext cx="6721475" cy="343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" name="Document" r:id="rId3" imgW="9075908" imgH="4629597" progId="Word.Document.8">
                  <p:embed/>
                </p:oleObj>
              </mc:Choice>
              <mc:Fallback>
                <p:oleObj name="Document" r:id="rId3" imgW="9075908" imgH="46295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2814638"/>
                        <a:ext cx="6721475" cy="343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r>
              <a:rPr lang="en-US" sz="1600" dirty="0" smtClean="0"/>
              <a:t>We propose a solution to the problem of classifying a packet as 11ax/11a/11n/11ac, which has previously been investigated in [1], [2]</a:t>
            </a:r>
          </a:p>
          <a:p>
            <a:endParaRPr lang="en-US" sz="1600" dirty="0"/>
          </a:p>
          <a:p>
            <a:r>
              <a:rPr lang="en-US" sz="1600" dirty="0" smtClean="0"/>
              <a:t>Classification strategy:</a:t>
            </a:r>
          </a:p>
          <a:p>
            <a:pPr lvl="1"/>
            <a:r>
              <a:rPr lang="en-US" sz="1600" dirty="0" smtClean="0"/>
              <a:t>In 11ax packets, encode the symbol after L-SIG separately and insert a known, fixed sequence of bits into the symbol</a:t>
            </a:r>
          </a:p>
          <a:p>
            <a:pPr lvl="1"/>
            <a:r>
              <a:rPr lang="en-US" sz="1600" dirty="0" smtClean="0"/>
              <a:t>The sequence of bits is called the signature sequence and the symbol is called the signature symbol</a:t>
            </a:r>
          </a:p>
          <a:p>
            <a:pPr lvl="1"/>
            <a:r>
              <a:rPr lang="en-US" sz="1600" dirty="0" smtClean="0"/>
              <a:t>Decode the symbol after L-SIG. If the decoded bits match the signature sequence, declare 11ax packet. Otherwise, proceed with rotation checks as in the past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We explain the attractive features of the proposal and provide simulation results 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8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Signature symbol based </a:t>
            </a:r>
            <a:r>
              <a:rPr lang="en-US" dirty="0" err="1" smtClean="0"/>
              <a:t>autodetection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3875" y="26670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Signature symbol: one symbol, MCS 0, separately encoded (64 FFT, 0.8 us GI)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Bits going into encoder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10-12 known, fixed bits: </a:t>
            </a:r>
            <a:r>
              <a:rPr lang="en-US" sz="1500" b="1" dirty="0" smtClean="0"/>
              <a:t>signature sequence</a:t>
            </a:r>
            <a:r>
              <a:rPr lang="en-US" sz="1500" dirty="0" smtClean="0"/>
              <a:t> (in general, S signature bits).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6 </a:t>
            </a:r>
            <a:r>
              <a:rPr lang="en-US" sz="1500" dirty="0"/>
              <a:t>tail </a:t>
            </a:r>
            <a:r>
              <a:rPr lang="en-US" sz="1500" dirty="0" smtClean="0"/>
              <a:t>bits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These bits are also effectively known </a:t>
            </a:r>
            <a:endParaRPr lang="en-US" sz="1400" dirty="0"/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The number of tail bits can be reduced to 4 with slight reduction in performance or consider tail biting code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6-8 </a:t>
            </a:r>
            <a:r>
              <a:rPr lang="en-US" sz="1500" dirty="0"/>
              <a:t>information </a:t>
            </a:r>
            <a:r>
              <a:rPr lang="en-US" sz="1500" dirty="0" smtClean="0"/>
              <a:t>bits: for </a:t>
            </a:r>
            <a:r>
              <a:rPr lang="en-US" sz="1500" dirty="0"/>
              <a:t>e.g</a:t>
            </a:r>
            <a:r>
              <a:rPr lang="en-US" sz="1500" dirty="0" smtClean="0"/>
              <a:t>., bandwidth, BSS Color, </a:t>
            </a:r>
            <a:r>
              <a:rPr lang="en-US" sz="1500" dirty="0"/>
              <a:t>CP </a:t>
            </a:r>
            <a:r>
              <a:rPr lang="en-US" sz="1500" dirty="0" smtClean="0"/>
              <a:t>of SIG fields that follow (in </a:t>
            </a:r>
            <a:r>
              <a:rPr lang="en-US" sz="1500" dirty="0"/>
              <a:t>general, 18-S information bits</a:t>
            </a:r>
            <a:r>
              <a:rPr lang="en-US" sz="1500" dirty="0" smtClean="0"/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dirty="0"/>
              <a:t>Known bits can include a CRC to cover the LSIG bits and </a:t>
            </a:r>
            <a:r>
              <a:rPr lang="en-US" sz="1500" dirty="0" smtClean="0"/>
              <a:t>the 18-S bits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Classification rule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Run Viterbi decoder on symbol after L-SIG: no change from today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Trace back from all-zero state and return most likely bits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If decoded bits, at appropriate locations, match the signature sequence, declare 11ax. Else, proceed with rotation checks to classify 11a/11n/11ac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grpSp>
        <p:nvGrpSpPr>
          <p:cNvPr id="9" name="Group 8"/>
          <p:cNvGrpSpPr/>
          <p:nvPr/>
        </p:nvGrpSpPr>
        <p:grpSpPr>
          <a:xfrm>
            <a:off x="2251746" y="1284619"/>
            <a:ext cx="4800600" cy="1164704"/>
            <a:chOff x="1143000" y="1225835"/>
            <a:chExt cx="5674738" cy="1685908"/>
          </a:xfrm>
        </p:grpSpPr>
        <p:grpSp>
          <p:nvGrpSpPr>
            <p:cNvPr id="10" name="Group 9"/>
            <p:cNvGrpSpPr/>
            <p:nvPr/>
          </p:nvGrpSpPr>
          <p:grpSpPr>
            <a:xfrm>
              <a:off x="1143000" y="1225835"/>
              <a:ext cx="4850802" cy="1685908"/>
              <a:chOff x="1373029" y="940066"/>
              <a:chExt cx="5007815" cy="2120121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373029" y="940066"/>
                <a:ext cx="5007815" cy="1318475"/>
                <a:chOff x="1401806" y="560178"/>
                <a:chExt cx="5007815" cy="1318475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401806" y="1562481"/>
                  <a:ext cx="1190072" cy="304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2591878" y="1562481"/>
                  <a:ext cx="1028492" cy="304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3612960" y="1573853"/>
                  <a:ext cx="865421" cy="304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478381" y="1566564"/>
                  <a:ext cx="865421" cy="304800"/>
                </a:xfrm>
                <a:prstGeom prst="rect">
                  <a:avLst/>
                </a:prstGeom>
                <a:solidFill>
                  <a:srgbClr val="00206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1668576" y="1030775"/>
                  <a:ext cx="761722" cy="307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L-STF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2725262" y="1030775"/>
                  <a:ext cx="761722" cy="307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L-LTF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3664809" y="1018492"/>
                  <a:ext cx="761722" cy="307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L-SIG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5360257" y="1573853"/>
                  <a:ext cx="855349" cy="304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5312064" y="667050"/>
                  <a:ext cx="1097557" cy="9524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HE-SIG</a:t>
                  </a:r>
                </a:p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Sym1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4271534" y="560178"/>
                  <a:ext cx="1279115" cy="9289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Signature symbol</a:t>
                  </a:r>
                </a:p>
                <a:p>
                  <a:pPr algn="ctr"/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</p:grpSp>
          <p:cxnSp>
            <p:nvCxnSpPr>
              <p:cNvPr id="16" name="Straight Arrow Connector 15"/>
              <p:cNvCxnSpPr/>
              <p:nvPr/>
            </p:nvCxnSpPr>
            <p:spPr bwMode="auto">
              <a:xfrm>
                <a:off x="4837905" y="2237553"/>
                <a:ext cx="0" cy="514857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17" name="TextBox 16"/>
              <p:cNvSpPr txBox="1"/>
              <p:nvPr/>
            </p:nvSpPr>
            <p:spPr>
              <a:xfrm>
                <a:off x="4449604" y="2752410"/>
                <a:ext cx="7319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BPSK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106105" y="2124870"/>
              <a:ext cx="711633" cy="76200"/>
              <a:chOff x="5993967" y="2055862"/>
              <a:chExt cx="711633" cy="76200"/>
            </a:xfrm>
          </p:grpSpPr>
          <p:sp>
            <p:nvSpPr>
              <p:cNvPr id="12" name="Oval 11"/>
              <p:cNvSpPr>
                <a:spLocks noChangeAspect="1"/>
              </p:cNvSpPr>
              <p:nvPr/>
            </p:nvSpPr>
            <p:spPr bwMode="auto">
              <a:xfrm>
                <a:off x="5993967" y="2055862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Oval 12"/>
              <p:cNvSpPr>
                <a:spLocks noChangeAspect="1"/>
              </p:cNvSpPr>
              <p:nvPr/>
            </p:nvSpPr>
            <p:spPr bwMode="auto">
              <a:xfrm>
                <a:off x="6306995" y="2055862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Oval 13"/>
              <p:cNvSpPr>
                <a:spLocks noChangeAspect="1"/>
              </p:cNvSpPr>
              <p:nvPr/>
            </p:nvSpPr>
            <p:spPr bwMode="auto">
              <a:xfrm>
                <a:off x="6629400" y="2055862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061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685800" y="467100"/>
            <a:ext cx="7772400" cy="838200"/>
          </a:xfrm>
        </p:spPr>
        <p:txBody>
          <a:bodyPr/>
          <a:lstStyle/>
          <a:p>
            <a:r>
              <a:rPr lang="en-US" sz="2800" dirty="0" smtClean="0"/>
              <a:t>Features</a:t>
            </a:r>
            <a:endParaRPr lang="en-US" sz="2800" dirty="0"/>
          </a:p>
        </p:txBody>
      </p:sp>
      <p:sp>
        <p:nvSpPr>
          <p:cNvPr id="8" name="Content Placeholder 6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876800"/>
          </a:xfrm>
        </p:spPr>
        <p:txBody>
          <a:bodyPr>
            <a:noAutofit/>
          </a:bodyPr>
          <a:lstStyle/>
          <a:p>
            <a:endParaRPr lang="en-US" sz="1600" b="0" dirty="0" smtClean="0"/>
          </a:p>
          <a:p>
            <a:endParaRPr lang="en-US" sz="1600" b="0" dirty="0" smtClean="0">
              <a:solidFill>
                <a:srgbClr val="000000"/>
              </a:solidFill>
            </a:endParaRPr>
          </a:p>
          <a:p>
            <a:endParaRPr lang="en-US" sz="1600" b="0" dirty="0" smtClean="0">
              <a:solidFill>
                <a:srgbClr val="000000"/>
              </a:solidFill>
            </a:endParaRPr>
          </a:p>
          <a:p>
            <a:pPr lvl="1"/>
            <a:endParaRPr lang="en-US" sz="1400" b="0" dirty="0" smtClean="0"/>
          </a:p>
          <a:p>
            <a:pPr lvl="1"/>
            <a:endParaRPr lang="en-US" sz="1400" b="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b="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251746" y="1237119"/>
            <a:ext cx="4800600" cy="1164704"/>
            <a:chOff x="1143000" y="1225835"/>
            <a:chExt cx="5674738" cy="1685908"/>
          </a:xfrm>
        </p:grpSpPr>
        <p:grpSp>
          <p:nvGrpSpPr>
            <p:cNvPr id="10" name="Group 9"/>
            <p:cNvGrpSpPr/>
            <p:nvPr/>
          </p:nvGrpSpPr>
          <p:grpSpPr>
            <a:xfrm>
              <a:off x="1143000" y="1225835"/>
              <a:ext cx="4836765" cy="1685908"/>
              <a:chOff x="1373029" y="940066"/>
              <a:chExt cx="4993324" cy="2120121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373029" y="940066"/>
                <a:ext cx="4993324" cy="1318475"/>
                <a:chOff x="1401806" y="560178"/>
                <a:chExt cx="4993324" cy="1318475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401806" y="1562481"/>
                  <a:ext cx="1190072" cy="304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2591878" y="1562481"/>
                  <a:ext cx="1028492" cy="304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3612960" y="1573853"/>
                  <a:ext cx="865421" cy="304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478381" y="1566564"/>
                  <a:ext cx="865421" cy="304800"/>
                </a:xfrm>
                <a:prstGeom prst="rect">
                  <a:avLst/>
                </a:prstGeom>
                <a:solidFill>
                  <a:srgbClr val="00206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1668576" y="1030775"/>
                  <a:ext cx="761722" cy="307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L-STF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2725262" y="1030775"/>
                  <a:ext cx="761722" cy="307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L-LTF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3664809" y="1018492"/>
                  <a:ext cx="761722" cy="307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L-SIG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5360257" y="1573853"/>
                  <a:ext cx="855349" cy="304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5297572" y="667050"/>
                  <a:ext cx="1097558" cy="9524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HE-SIG</a:t>
                  </a:r>
                </a:p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Sym1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4271534" y="560178"/>
                  <a:ext cx="1279115" cy="9289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Signature symbol</a:t>
                  </a:r>
                </a:p>
                <a:p>
                  <a:pPr algn="ctr"/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</p:grpSp>
          <p:cxnSp>
            <p:nvCxnSpPr>
              <p:cNvPr id="16" name="Straight Arrow Connector 15"/>
              <p:cNvCxnSpPr/>
              <p:nvPr/>
            </p:nvCxnSpPr>
            <p:spPr bwMode="auto">
              <a:xfrm>
                <a:off x="4837905" y="2237553"/>
                <a:ext cx="0" cy="514857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17" name="TextBox 16"/>
              <p:cNvSpPr txBox="1"/>
              <p:nvPr/>
            </p:nvSpPr>
            <p:spPr>
              <a:xfrm>
                <a:off x="4449604" y="2752410"/>
                <a:ext cx="7319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BPSK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106105" y="2124870"/>
              <a:ext cx="711633" cy="76200"/>
              <a:chOff x="5993967" y="2055862"/>
              <a:chExt cx="711633" cy="76200"/>
            </a:xfrm>
          </p:grpSpPr>
          <p:sp>
            <p:nvSpPr>
              <p:cNvPr id="12" name="Oval 11"/>
              <p:cNvSpPr>
                <a:spLocks noChangeAspect="1"/>
              </p:cNvSpPr>
              <p:nvPr/>
            </p:nvSpPr>
            <p:spPr bwMode="auto">
              <a:xfrm>
                <a:off x="5993967" y="2055862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Oval 12"/>
              <p:cNvSpPr>
                <a:spLocks noChangeAspect="1"/>
              </p:cNvSpPr>
              <p:nvPr/>
            </p:nvSpPr>
            <p:spPr bwMode="auto">
              <a:xfrm>
                <a:off x="6306995" y="2055862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Oval 13"/>
              <p:cNvSpPr>
                <a:spLocks noChangeAspect="1"/>
              </p:cNvSpPr>
              <p:nvPr/>
            </p:nvSpPr>
            <p:spPr bwMode="auto">
              <a:xfrm>
                <a:off x="6629400" y="2055862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353683" y="2514600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Efficiency: </a:t>
            </a:r>
            <a:r>
              <a:rPr lang="en-US" sz="1400" dirty="0" smtClean="0"/>
              <a:t>Signature symbol conveys 18-S bits while doing </a:t>
            </a:r>
            <a:r>
              <a:rPr lang="en-US" sz="1400" dirty="0" err="1" smtClean="0"/>
              <a:t>autodetection</a:t>
            </a:r>
            <a:r>
              <a:rPr lang="en-US" sz="1400" dirty="0" smtClean="0"/>
              <a:t>. 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Early </a:t>
            </a:r>
            <a:r>
              <a:rPr lang="en-US" sz="1400" b="1" dirty="0" err="1" smtClean="0"/>
              <a:t>autodetection</a:t>
            </a:r>
            <a:r>
              <a:rPr lang="en-US" sz="1400" b="1" dirty="0" smtClean="0"/>
              <a:t>: </a:t>
            </a:r>
            <a:r>
              <a:rPr lang="en-US" sz="1400" dirty="0"/>
              <a:t>11ax/not decision is made 1 symbol after </a:t>
            </a:r>
            <a:r>
              <a:rPr lang="en-US" sz="1400" dirty="0" smtClean="0"/>
              <a:t>L-SIG. </a:t>
            </a:r>
            <a:r>
              <a:rPr lang="en-US" sz="1400" dirty="0"/>
              <a:t>Further, </a:t>
            </a:r>
            <a:r>
              <a:rPr lang="en-US" sz="1400" dirty="0" smtClean="0"/>
              <a:t>the 18-S information bits </a:t>
            </a:r>
            <a:r>
              <a:rPr lang="en-US" sz="1400" dirty="0"/>
              <a:t>are available early in the packet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Minimal </a:t>
            </a:r>
            <a:r>
              <a:rPr lang="en-US" sz="1400" b="1" dirty="0"/>
              <a:t>changes to architecture: </a:t>
            </a:r>
            <a:r>
              <a:rPr lang="en-US" sz="1400" dirty="0"/>
              <a:t>Viterbi decoder already runs on symbol after L-SIG. Needs only one extra </a:t>
            </a:r>
            <a:r>
              <a:rPr lang="en-US" sz="1400" dirty="0" err="1" smtClean="0"/>
              <a:t>traceback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Classification in future standards made easy: </a:t>
            </a:r>
            <a:r>
              <a:rPr lang="en-US" sz="1400" dirty="0" smtClean="0"/>
              <a:t>pick a different signature sequence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False alarms:</a:t>
            </a:r>
            <a:r>
              <a:rPr lang="en-US" sz="1400" dirty="0" smtClean="0"/>
              <a:t> Go down exponentially (2</a:t>
            </a:r>
            <a:r>
              <a:rPr lang="en-US" sz="1400" baseline="30000" dirty="0" smtClean="0"/>
              <a:t>-S</a:t>
            </a:r>
            <a:r>
              <a:rPr lang="en-US" sz="1400" dirty="0" smtClean="0"/>
              <a:t>) with the number of bits S in the signature sequence. With S = 10, false alarm rate ~ 10</a:t>
            </a:r>
            <a:r>
              <a:rPr lang="en-US" sz="1400" baseline="30000" dirty="0" smtClean="0"/>
              <a:t>-3</a:t>
            </a:r>
            <a:r>
              <a:rPr lang="en-US" sz="1400" dirty="0"/>
              <a:t> </a:t>
            </a:r>
            <a:r>
              <a:rPr lang="en-US" sz="1400" dirty="0" smtClean="0"/>
              <a:t>. False alarms can be decreased further </a:t>
            </a:r>
            <a:r>
              <a:rPr lang="en-US" sz="1400" smtClean="0"/>
              <a:t>by including a </a:t>
            </a:r>
            <a:r>
              <a:rPr lang="en-US" sz="1400" dirty="0" smtClean="0"/>
              <a:t>CRC in HE-SIG or by taking advantage of the 6 known tail bits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b="1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199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876800"/>
          </a:xfrm>
        </p:spPr>
        <p:txBody>
          <a:bodyPr>
            <a:noAutofit/>
          </a:bodyPr>
          <a:lstStyle/>
          <a:p>
            <a:endParaRPr lang="en-US" sz="1600" b="0" dirty="0" smtClean="0"/>
          </a:p>
          <a:p>
            <a:endParaRPr lang="en-US" sz="1600" b="0" dirty="0" smtClean="0">
              <a:solidFill>
                <a:srgbClr val="000000"/>
              </a:solidFill>
            </a:endParaRPr>
          </a:p>
          <a:p>
            <a:endParaRPr lang="en-US" sz="1600" b="0" dirty="0" smtClean="0">
              <a:solidFill>
                <a:srgbClr val="000000"/>
              </a:solidFill>
            </a:endParaRPr>
          </a:p>
          <a:p>
            <a:pPr lvl="1"/>
            <a:endParaRPr lang="en-US" sz="1400" b="0" dirty="0" smtClean="0"/>
          </a:p>
          <a:p>
            <a:pPr lvl="1"/>
            <a:endParaRPr lang="en-US" sz="1400" b="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b="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14056" y="609600"/>
            <a:ext cx="80676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 smtClean="0"/>
              <a:t>Simulation setup</a:t>
            </a:r>
            <a:endParaRPr lang="en-US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341039" y="1432582"/>
            <a:ext cx="8619997" cy="625045"/>
            <a:chOff x="195419" y="1243334"/>
            <a:chExt cx="8619997" cy="625045"/>
          </a:xfrm>
        </p:grpSpPr>
        <p:sp>
          <p:nvSpPr>
            <p:cNvPr id="10" name="Rectangle 9"/>
            <p:cNvSpPr/>
            <p:nvPr/>
          </p:nvSpPr>
          <p:spPr>
            <a:xfrm>
              <a:off x="5827709" y="1612488"/>
              <a:ext cx="913915" cy="23148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41624" y="1610352"/>
              <a:ext cx="2073792" cy="21754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7338" y="1264660"/>
              <a:ext cx="1024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11ax LTF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10400" y="1253240"/>
              <a:ext cx="1143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Payload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95419" y="1243334"/>
              <a:ext cx="5834366" cy="625045"/>
              <a:chOff x="1401806" y="1102870"/>
              <a:chExt cx="6477140" cy="786027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401806" y="1584097"/>
                <a:ext cx="1190071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591877" y="1584097"/>
                <a:ext cx="102849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612960" y="1573853"/>
                <a:ext cx="865421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68576" y="1219200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L-STF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725262" y="1219199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L-LTF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664809" y="1208957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L-SIG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31577" y="1564413"/>
                <a:ext cx="2323030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107237" y="1102870"/>
                <a:ext cx="2771709" cy="387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3 SIG symbols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2955671" y="1616059"/>
              <a:ext cx="779539" cy="242376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23399" y="2610683"/>
            <a:ext cx="88392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Signature symbol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n-lt"/>
              </a:rPr>
              <a:t>64 FFT, 0.8 us GI, MCS0, separately encoded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n-lt"/>
              </a:rPr>
              <a:t>10 signature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n-lt"/>
              </a:rPr>
              <a:t>8 information bits, 6 tail bits</a:t>
            </a:r>
          </a:p>
          <a:p>
            <a:pPr lvl="1"/>
            <a:endParaRPr lang="en-US" sz="1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11ax LTF &amp; Payload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Payload:</a:t>
            </a:r>
            <a:r>
              <a:rPr lang="en-US" sz="1400" dirty="0" smtClean="0"/>
              <a:t> 44 Bytes (3 symbols), </a:t>
            </a:r>
            <a:r>
              <a:rPr lang="en-US" sz="1400" dirty="0"/>
              <a:t>256 FFT, </a:t>
            </a:r>
            <a:r>
              <a:rPr lang="en-US" sz="1400" dirty="0" smtClean="0"/>
              <a:t>3.2 </a:t>
            </a:r>
            <a:r>
              <a:rPr lang="en-US" sz="1400" dirty="0" err="1" smtClean="0"/>
              <a:t>uS</a:t>
            </a:r>
            <a:r>
              <a:rPr lang="en-US" sz="1400" dirty="0" smtClean="0"/>
              <a:t> GI , </a:t>
            </a:r>
            <a:r>
              <a:rPr lang="en-US" sz="1400" dirty="0"/>
              <a:t>MCS 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u="sng" dirty="0" smtClean="0"/>
              <a:t>11ax </a:t>
            </a:r>
            <a:r>
              <a:rPr lang="en-US" sz="1400" u="sng" dirty="0"/>
              <a:t>LTF: </a:t>
            </a:r>
            <a:r>
              <a:rPr lang="en-US" sz="1400" dirty="0"/>
              <a:t>1 symbol, 256 FFT, MCS </a:t>
            </a:r>
            <a:r>
              <a:rPr lang="en-US" sz="1400" dirty="0" smtClean="0"/>
              <a:t>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 symbols: to ensure that payload performance curves are accurate (enough pilots + phase tracking)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Channel estimation, timing, CFO estimation, phase tracking: all real. Phase noise added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2989350" y="1192298"/>
            <a:ext cx="966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Signature Symbol</a:t>
            </a:r>
            <a:endParaRPr lang="en-US" sz="1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5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876800"/>
          </a:xfrm>
        </p:spPr>
        <p:txBody>
          <a:bodyPr>
            <a:noAutofit/>
          </a:bodyPr>
          <a:lstStyle/>
          <a:p>
            <a:endParaRPr lang="en-US" sz="1600" b="0" dirty="0" smtClean="0"/>
          </a:p>
          <a:p>
            <a:endParaRPr lang="en-US" sz="1600" b="0" dirty="0" smtClean="0">
              <a:solidFill>
                <a:srgbClr val="000000"/>
              </a:solidFill>
            </a:endParaRPr>
          </a:p>
          <a:p>
            <a:endParaRPr lang="en-US" sz="1600" b="0" dirty="0" smtClean="0">
              <a:solidFill>
                <a:srgbClr val="000000"/>
              </a:solidFill>
            </a:endParaRPr>
          </a:p>
          <a:p>
            <a:pPr lvl="1"/>
            <a:endParaRPr lang="en-US" sz="1400" b="0" dirty="0" smtClean="0"/>
          </a:p>
          <a:p>
            <a:pPr lvl="1"/>
            <a:endParaRPr lang="en-US" sz="1400" b="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b="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392693" y="533400"/>
            <a:ext cx="8067675" cy="609600"/>
          </a:xfrm>
        </p:spPr>
        <p:txBody>
          <a:bodyPr/>
          <a:lstStyle/>
          <a:p>
            <a:r>
              <a:rPr lang="en-US" sz="2400" dirty="0" smtClean="0"/>
              <a:t>11nD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10400" y="1752600"/>
            <a:ext cx="1905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Overall error</a:t>
            </a:r>
            <a:r>
              <a:rPr lang="en-US" dirty="0" smtClean="0"/>
              <a:t> =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Error in decoding L-SIG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(or)</a:t>
            </a:r>
          </a:p>
          <a:p>
            <a:pPr algn="ctr"/>
            <a:r>
              <a:rPr lang="en-US" dirty="0" smtClean="0"/>
              <a:t>Error in decoding signature symbol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Probability of false alarm </a:t>
            </a:r>
            <a:r>
              <a:rPr lang="en-US" dirty="0" smtClean="0"/>
              <a:t>= 1e-3 (not shown)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5" t="3023" r="8604" b="3023"/>
          <a:stretch/>
        </p:blipFill>
        <p:spPr>
          <a:xfrm>
            <a:off x="437707" y="1371600"/>
            <a:ext cx="6409853" cy="4495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705600" y="4710545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Classification is not the bottleneck in decoding packets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6055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876800"/>
          </a:xfrm>
        </p:spPr>
        <p:txBody>
          <a:bodyPr>
            <a:noAutofit/>
          </a:bodyPr>
          <a:lstStyle/>
          <a:p>
            <a:endParaRPr lang="en-US" sz="1600" b="0" dirty="0" smtClean="0"/>
          </a:p>
          <a:p>
            <a:endParaRPr lang="en-US" sz="1600" b="0" dirty="0" smtClean="0">
              <a:solidFill>
                <a:srgbClr val="000000"/>
              </a:solidFill>
            </a:endParaRPr>
          </a:p>
          <a:p>
            <a:endParaRPr lang="en-US" sz="1600" b="0" dirty="0" smtClean="0">
              <a:solidFill>
                <a:srgbClr val="000000"/>
              </a:solidFill>
            </a:endParaRPr>
          </a:p>
          <a:p>
            <a:pPr lvl="1"/>
            <a:endParaRPr lang="en-US" sz="1400" b="0" dirty="0" smtClean="0"/>
          </a:p>
          <a:p>
            <a:pPr lvl="1"/>
            <a:endParaRPr lang="en-US" sz="1400" b="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b="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392693" y="533400"/>
            <a:ext cx="8067675" cy="609600"/>
          </a:xfrm>
        </p:spPr>
        <p:txBody>
          <a:bodyPr/>
          <a:lstStyle/>
          <a:p>
            <a:r>
              <a:rPr lang="en-US" sz="2400" dirty="0" err="1" smtClean="0"/>
              <a:t>UMi-NLoS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10400" y="1752600"/>
            <a:ext cx="1905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Overall error</a:t>
            </a:r>
            <a:r>
              <a:rPr lang="en-US" dirty="0" smtClean="0"/>
              <a:t> =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Error in decoding L-SIG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(or)</a:t>
            </a:r>
          </a:p>
          <a:p>
            <a:pPr algn="ctr"/>
            <a:r>
              <a:rPr lang="en-US" dirty="0" smtClean="0"/>
              <a:t>Error in decoding signature symbol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Probability of false alarm </a:t>
            </a:r>
            <a:r>
              <a:rPr lang="en-US" dirty="0" smtClean="0"/>
              <a:t>= 1e-3 (not shown)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9" r="8721"/>
          <a:stretch/>
        </p:blipFill>
        <p:spPr>
          <a:xfrm>
            <a:off x="386938" y="1143000"/>
            <a:ext cx="6248400" cy="46452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705600" y="4710545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Classification is not the bottleneck in decoding packets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11561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4958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Proposed </a:t>
            </a:r>
            <a:r>
              <a:rPr lang="en-US" sz="1600" dirty="0" smtClean="0"/>
              <a:t>an </a:t>
            </a:r>
            <a:r>
              <a:rPr lang="en-US" sz="1600" dirty="0" err="1" smtClean="0"/>
              <a:t>autodetection</a:t>
            </a:r>
            <a:r>
              <a:rPr lang="en-US" sz="1600" dirty="0" smtClean="0"/>
              <a:t> scheme using a </a:t>
            </a:r>
            <a:r>
              <a:rPr lang="en-US" sz="1600" dirty="0"/>
              <a:t>signature sequence in the symbol after L-SIG </a:t>
            </a:r>
            <a:r>
              <a:rPr lang="en-US" sz="1600" dirty="0" smtClean="0"/>
              <a:t>with many attractive features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Efficient:</a:t>
            </a:r>
            <a:r>
              <a:rPr lang="en-US" sz="1400" dirty="0" smtClean="0"/>
              <a:t> Conveys about 8  information bits while classifying the packet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Early decisions</a:t>
            </a:r>
            <a:r>
              <a:rPr lang="en-US" sz="1400" dirty="0" smtClean="0"/>
              <a:t>: In only 1 symbol after L-SIG, 11ax/not decision is made and information bits are conveyed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Minimal </a:t>
            </a:r>
            <a:r>
              <a:rPr lang="en-US" sz="1400" b="1" dirty="0"/>
              <a:t>changes to hardware</a:t>
            </a:r>
            <a:r>
              <a:rPr lang="en-US" sz="1400" dirty="0"/>
              <a:t> </a:t>
            </a:r>
            <a:r>
              <a:rPr lang="en-US" sz="1400" dirty="0" smtClean="0"/>
              <a:t>architecture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Simplifies classification in future standards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9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4" indent="-457200">
              <a:buFont typeface="+mj-lt"/>
              <a:buAutoNum type="arabicPeriod"/>
            </a:pPr>
            <a:r>
              <a:rPr lang="en-US" altLang="ko-KR" sz="1800" dirty="0" smtClean="0">
                <a:ea typeface="굴림" pitchFamily="50" charset="-127"/>
              </a:rPr>
              <a:t>[</a:t>
            </a:r>
            <a:r>
              <a:rPr lang="en-US" sz="1800" b="1" dirty="0" smtClean="0"/>
              <a:t>802.11-15/0360r1] </a:t>
            </a:r>
            <a:r>
              <a:rPr lang="en-US" altLang="ko-KR" sz="1800" dirty="0" smtClean="0">
                <a:ea typeface="굴림" pitchFamily="50" charset="-127"/>
              </a:rPr>
              <a:t>Preamble </a:t>
            </a:r>
            <a:r>
              <a:rPr lang="en-US" altLang="ko-KR" sz="1800" dirty="0">
                <a:ea typeface="굴림" pitchFamily="50" charset="-127"/>
              </a:rPr>
              <a:t>Auto-Detection in </a:t>
            </a:r>
            <a:r>
              <a:rPr lang="en-US" altLang="ko-KR" sz="1800" dirty="0" smtClean="0">
                <a:ea typeface="굴림" pitchFamily="50" charset="-127"/>
              </a:rPr>
              <a:t>802.11ax</a:t>
            </a:r>
          </a:p>
          <a:p>
            <a:pPr marL="457200" lvl="4" indent="-457200">
              <a:buFont typeface="+mj-lt"/>
              <a:buAutoNum type="arabicPeriod"/>
            </a:pPr>
            <a:r>
              <a:rPr lang="en-US" sz="1800" dirty="0" smtClean="0"/>
              <a:t>[</a:t>
            </a:r>
            <a:r>
              <a:rPr lang="en-GB" sz="1800" b="1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802.11-14/0081r1</a:t>
            </a:r>
            <a:r>
              <a:rPr lang="en-US" sz="1800" dirty="0" smtClean="0"/>
              <a:t>] Considerations </a:t>
            </a:r>
            <a:r>
              <a:rPr lang="en-US" sz="1800" dirty="0"/>
              <a:t>on </a:t>
            </a:r>
            <a:r>
              <a:rPr lang="en-US" sz="1800" dirty="0" smtClean="0"/>
              <a:t>11ax </a:t>
            </a:r>
            <a:r>
              <a:rPr lang="en-US" sz="1800" dirty="0"/>
              <a:t>Auto-detection Methods</a:t>
            </a:r>
            <a:endParaRPr lang="en-US" altLang="ko-KR" sz="1800" dirty="0">
              <a:ea typeface="굴림" pitchFamily="50" charset="-127"/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2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97964</TotalTime>
  <Words>736</Words>
  <Application>Microsoft Office PowerPoint</Application>
  <PresentationFormat>On-screen Show (4:3)</PresentationFormat>
  <Paragraphs>192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Autodetection with Signature Symbol</vt:lpstr>
      <vt:lpstr>Outline</vt:lpstr>
      <vt:lpstr>Signature symbol based autodetection</vt:lpstr>
      <vt:lpstr>Features</vt:lpstr>
      <vt:lpstr>PowerPoint Presentation</vt:lpstr>
      <vt:lpstr>11nD</vt:lpstr>
      <vt:lpstr>UMi-NLoS</vt:lpstr>
      <vt:lpstr>Conclusions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256-FFT per 20MHz</dc:title>
  <dc:creator>Heejung Yu</dc:creator>
  <cp:lastModifiedBy>Sriram Venkateswaran</cp:lastModifiedBy>
  <cp:revision>1700</cp:revision>
  <cp:lastPrinted>1998-02-10T13:28:06Z</cp:lastPrinted>
  <dcterms:created xsi:type="dcterms:W3CDTF">2007-05-21T21:00:37Z</dcterms:created>
  <dcterms:modified xsi:type="dcterms:W3CDTF">2015-05-12T02:42:42Z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-2071564549</vt:i4>
  </property>
  <property fmtid="{D5CDD505-2E9C-101B-9397-08002B2CF9AE}" pid="4" name="_EmailSubject">
    <vt:lpwstr>Autodetection contribution for IEEE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</Properties>
</file>