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69" r:id="rId2"/>
    <p:sldId id="393" r:id="rId3"/>
    <p:sldId id="324" r:id="rId4"/>
    <p:sldId id="352" r:id="rId5"/>
    <p:sldId id="317" r:id="rId6"/>
    <p:sldId id="318" r:id="rId7"/>
    <p:sldId id="319" r:id="rId8"/>
    <p:sldId id="320" r:id="rId9"/>
    <p:sldId id="321" r:id="rId10"/>
    <p:sldId id="322" r:id="rId11"/>
    <p:sldId id="433" r:id="rId12"/>
    <p:sldId id="416" r:id="rId13"/>
    <p:sldId id="455" r:id="rId14"/>
    <p:sldId id="435" r:id="rId15"/>
    <p:sldId id="436" r:id="rId16"/>
    <p:sldId id="437" r:id="rId17"/>
    <p:sldId id="438" r:id="rId18"/>
    <p:sldId id="441" r:id="rId19"/>
    <p:sldId id="442" r:id="rId20"/>
    <p:sldId id="448" r:id="rId21"/>
    <p:sldId id="444" r:id="rId22"/>
    <p:sldId id="445" r:id="rId23"/>
    <p:sldId id="446" r:id="rId24"/>
    <p:sldId id="447" r:id="rId25"/>
    <p:sldId id="456" r:id="rId26"/>
    <p:sldId id="449" r:id="rId27"/>
    <p:sldId id="450" r:id="rId28"/>
    <p:sldId id="453" r:id="rId29"/>
    <p:sldId id="454" r:id="rId30"/>
    <p:sldId id="457" r:id="rId31"/>
    <p:sldId id="458" r:id="rId32"/>
    <p:sldId id="459" r:id="rId33"/>
    <p:sldId id="460" r:id="rId34"/>
    <p:sldId id="462" r:id="rId35"/>
    <p:sldId id="463" r:id="rId36"/>
    <p:sldId id="464" r:id="rId37"/>
    <p:sldId id="465" r:id="rId38"/>
    <p:sldId id="466" r:id="rId39"/>
    <p:sldId id="467" r:id="rId40"/>
    <p:sldId id="468" r:id="rId4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80" d="100"/>
          <a:sy n="80" d="100"/>
        </p:scale>
        <p:origin x="654"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673499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2119490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9552314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802.11-15/0550r1</a:t>
            </a:r>
            <a:endParaRPr lang="en-US"/>
          </a:p>
        </p:txBody>
      </p:sp>
      <p:sp>
        <p:nvSpPr>
          <p:cNvPr id="5" name="Rectangle 3"/>
          <p:cNvSpPr>
            <a:spLocks noGrp="1" noChangeArrowheads="1"/>
          </p:cNvSpPr>
          <p:nvPr>
            <p:ph type="dt"/>
          </p:nvPr>
        </p:nvSpPr>
        <p:spPr>
          <a:xfrm>
            <a:off x="654050" y="96838"/>
            <a:ext cx="825500" cy="211137"/>
          </a:xfrm>
          <a:prstGeom prst="rect">
            <a:avLst/>
          </a:prstGeom>
          <a:ln/>
        </p:spPr>
        <p:txBody>
          <a:bodyPr/>
          <a:lstStyle/>
          <a:p>
            <a:r>
              <a:rPr lang="en-US" smtClean="0"/>
              <a:t>May 2015</a:t>
            </a:r>
            <a:endParaRPr lang="en-US"/>
          </a:p>
        </p:txBody>
      </p:sp>
      <p:sp>
        <p:nvSpPr>
          <p:cNvPr id="6" name="Rectangle 6"/>
          <p:cNvSpPr>
            <a:spLocks noGrp="1" noChangeArrowheads="1"/>
          </p:cNvSpPr>
          <p:nvPr>
            <p:ph type="ftr"/>
          </p:nvPr>
        </p:nvSpPr>
        <p:spPr>
          <a:ln/>
        </p:spPr>
        <p:txBody>
          <a:bodyPr/>
          <a:lstStyle/>
          <a:p>
            <a:r>
              <a:rPr lang="en-US" smtClean="0"/>
              <a:t>K. Yunoki and B. Zhao</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290356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802.11-15/0550r1</a:t>
            </a:r>
            <a:endParaRPr lang="en-US"/>
          </a:p>
        </p:txBody>
      </p:sp>
      <p:sp>
        <p:nvSpPr>
          <p:cNvPr id="5" name="Rectangle 3"/>
          <p:cNvSpPr>
            <a:spLocks noGrp="1" noChangeArrowheads="1"/>
          </p:cNvSpPr>
          <p:nvPr>
            <p:ph type="dt"/>
          </p:nvPr>
        </p:nvSpPr>
        <p:spPr>
          <a:xfrm>
            <a:off x="654050" y="96838"/>
            <a:ext cx="825500" cy="211137"/>
          </a:xfrm>
          <a:prstGeom prst="rect">
            <a:avLst/>
          </a:prstGeom>
          <a:ln/>
        </p:spPr>
        <p:txBody>
          <a:bodyPr/>
          <a:lstStyle/>
          <a:p>
            <a:r>
              <a:rPr lang="en-US" smtClean="0"/>
              <a:t>May 2015</a:t>
            </a:r>
            <a:endParaRPr lang="en-US"/>
          </a:p>
        </p:txBody>
      </p:sp>
      <p:sp>
        <p:nvSpPr>
          <p:cNvPr id="6" name="Rectangle 6"/>
          <p:cNvSpPr>
            <a:spLocks noGrp="1" noChangeArrowheads="1"/>
          </p:cNvSpPr>
          <p:nvPr>
            <p:ph type="ftr"/>
          </p:nvPr>
        </p:nvSpPr>
        <p:spPr>
          <a:ln/>
        </p:spPr>
        <p:txBody>
          <a:bodyPr/>
          <a:lstStyle/>
          <a:p>
            <a:r>
              <a:rPr lang="en-US" smtClean="0"/>
              <a:t>K. Yunoki and B. Zhao</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744941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802.11-15/0550r1</a:t>
            </a:r>
            <a:endParaRPr lang="en-US"/>
          </a:p>
        </p:txBody>
      </p:sp>
      <p:sp>
        <p:nvSpPr>
          <p:cNvPr id="5" name="Rectangle 3"/>
          <p:cNvSpPr>
            <a:spLocks noGrp="1" noChangeArrowheads="1"/>
          </p:cNvSpPr>
          <p:nvPr>
            <p:ph type="dt"/>
          </p:nvPr>
        </p:nvSpPr>
        <p:spPr>
          <a:xfrm>
            <a:off x="654050" y="96838"/>
            <a:ext cx="825500" cy="211137"/>
          </a:xfrm>
          <a:prstGeom prst="rect">
            <a:avLst/>
          </a:prstGeom>
          <a:ln/>
        </p:spPr>
        <p:txBody>
          <a:bodyPr/>
          <a:lstStyle/>
          <a:p>
            <a:r>
              <a:rPr lang="en-US" smtClean="0"/>
              <a:t>May 2015</a:t>
            </a:r>
            <a:endParaRPr lang="en-US"/>
          </a:p>
        </p:txBody>
      </p:sp>
      <p:sp>
        <p:nvSpPr>
          <p:cNvPr id="6" name="Rectangle 6"/>
          <p:cNvSpPr>
            <a:spLocks noGrp="1" noChangeArrowheads="1"/>
          </p:cNvSpPr>
          <p:nvPr>
            <p:ph type="ftr"/>
          </p:nvPr>
        </p:nvSpPr>
        <p:spPr>
          <a:ln/>
        </p:spPr>
        <p:txBody>
          <a:bodyPr/>
          <a:lstStyle/>
          <a:p>
            <a:r>
              <a:rPr lang="en-US" smtClean="0"/>
              <a:t>K. Yunoki and B. Zhao</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92880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1723163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27095328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5690710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50154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039483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5"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May 2015</a:t>
            </a:r>
            <a:endParaRPr lang="en-US" dirty="0"/>
          </a:p>
        </p:txBody>
      </p:sp>
      <p:sp>
        <p:nvSpPr>
          <p:cNvPr id="1029" name="Rectangle 5"/>
          <p:cNvSpPr>
            <a:spLocks noGrp="1" noChangeArrowheads="1"/>
          </p:cNvSpPr>
          <p:nvPr>
            <p:ph type="ftr" sz="quarter" idx="3"/>
          </p:nvPr>
        </p:nvSpPr>
        <p:spPr bwMode="auto">
          <a:xfrm>
            <a:off x="7203173" y="6475413"/>
            <a:ext cx="13407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260910" y="330575"/>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802.11-15/0640r4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endParaRPr lang="en-US" altLang="en-US" sz="1800" dirty="0" smtClean="0"/>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May 2015 Meeting Agenda</a:t>
            </a:r>
          </a:p>
        </p:txBody>
      </p:sp>
      <p:sp>
        <p:nvSpPr>
          <p:cNvPr id="1031" name="Rectangle 6"/>
          <p:cNvSpPr>
            <a:spLocks noGrp="1" noChangeArrowheads="1"/>
          </p:cNvSpPr>
          <p:nvPr>
            <p:ph type="body" idx="1"/>
          </p:nvPr>
        </p:nvSpPr>
        <p:spPr>
          <a:xfrm>
            <a:off x="685800" y="1676400"/>
            <a:ext cx="7772400" cy="381000"/>
          </a:xfrm>
          <a:noFill/>
        </p:spPr>
        <p:txBody>
          <a:bodyPr/>
          <a:lstStyle/>
          <a:p>
            <a:pPr algn="ctr">
              <a:buFontTx/>
              <a:buNone/>
            </a:pPr>
            <a:r>
              <a:rPr lang="en-US" altLang="en-US" sz="2000" dirty="0" smtClean="0"/>
              <a:t>Date:</a:t>
            </a:r>
            <a:r>
              <a:rPr lang="en-US" altLang="en-US" sz="2000" b="0" dirty="0" smtClean="0"/>
              <a:t> 2015-05-11</a:t>
            </a:r>
          </a:p>
        </p:txBody>
      </p:sp>
      <p:graphicFrame>
        <p:nvGraphicFramePr>
          <p:cNvPr id="1026" name="Object 11"/>
          <p:cNvGraphicFramePr>
            <a:graphicFrameLocks noChangeAspect="1"/>
          </p:cNvGraphicFramePr>
          <p:nvPr>
            <p:extLst>
              <p:ext uri="{D42A27DB-BD31-4B8C-83A1-F6EECF244321}">
                <p14:modId xmlns:p14="http://schemas.microsoft.com/office/powerpoint/2010/main" val="2657451252"/>
              </p:ext>
            </p:extLst>
          </p:nvPr>
        </p:nvGraphicFramePr>
        <p:xfrm>
          <a:off x="622300" y="2603500"/>
          <a:ext cx="7531100" cy="2501900"/>
        </p:xfrm>
        <a:graphic>
          <a:graphicData uri="http://schemas.openxmlformats.org/presentationml/2006/ole">
            <mc:AlternateContent xmlns:mc="http://schemas.openxmlformats.org/markup-compatibility/2006">
              <mc:Choice xmlns:v="urn:schemas-microsoft-com:vml" Requires="v">
                <p:oleObj spid="_x0000_s1090" name="Document" r:id="rId4" imgW="8302466" imgH="2770958" progId="Word.Document.8">
                  <p:embed/>
                </p:oleObj>
              </mc:Choice>
              <mc:Fallback>
                <p:oleObj name="Document" r:id="rId4" imgW="8302466" imgH="2770958" progId="Word.Document.8">
                  <p:embed/>
                  <p:pic>
                    <p:nvPicPr>
                      <p:cNvPr id="0" name="Picture 18"/>
                      <p:cNvPicPr>
                        <a:picLocks noChangeAspect="1" noChangeArrowheads="1"/>
                      </p:cNvPicPr>
                      <p:nvPr/>
                    </p:nvPicPr>
                    <p:blipFill>
                      <a:blip r:embed="rId5"/>
                      <a:srcRect/>
                      <a:stretch>
                        <a:fillRect/>
                      </a:stretch>
                    </p:blipFill>
                    <p:spPr bwMode="auto">
                      <a:xfrm>
                        <a:off x="622300" y="2603500"/>
                        <a:ext cx="7531100" cy="2501900"/>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r>
              <a:rPr lang="en-US" altLang="en-US" dirty="0" smtClean="0"/>
              <a:t>A straw poll needs to achieves at least 75% to be converted to a motion at the TG level.</a:t>
            </a:r>
          </a:p>
          <a:p>
            <a:r>
              <a:rPr lang="en-US" altLang="en-US" dirty="0" smtClean="0"/>
              <a:t>Each Presentation will be limited to 20 minutes.</a:t>
            </a:r>
          </a:p>
        </p:txBody>
      </p:sp>
      <p:sp>
        <p:nvSpPr>
          <p:cNvPr id="2560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609600"/>
            <a:ext cx="7772400" cy="685800"/>
          </a:xfrm>
        </p:spPr>
        <p:txBody>
          <a:bodyPr/>
          <a:lstStyle/>
          <a:p>
            <a:r>
              <a:rPr lang="en-US" altLang="en-US" dirty="0" smtClean="0"/>
              <a:t>Submissions (PHY)</a:t>
            </a:r>
          </a:p>
        </p:txBody>
      </p:sp>
      <p:sp>
        <p:nvSpPr>
          <p:cNvPr id="205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12</a:t>
            </a:fld>
            <a:endParaRPr lang="en-US" altLang="en-US"/>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531511610"/>
              </p:ext>
            </p:extLst>
          </p:nvPr>
        </p:nvGraphicFramePr>
        <p:xfrm>
          <a:off x="457200" y="1447038"/>
          <a:ext cx="8229600" cy="4074273"/>
        </p:xfrm>
        <a:graphic>
          <a:graphicData uri="http://schemas.openxmlformats.org/drawingml/2006/table">
            <a:tbl>
              <a:tblPr/>
              <a:tblGrid>
                <a:gridCol w="1364859"/>
                <a:gridCol w="4600082"/>
                <a:gridCol w="1617613"/>
                <a:gridCol w="647046"/>
              </a:tblGrid>
              <a:tr h="283106">
                <a:tc>
                  <a:txBody>
                    <a:bodyPr/>
                    <a:lstStyle/>
                    <a:p>
                      <a:pPr algn="l" rtl="0" fontAlgn="t"/>
                      <a:r>
                        <a:rPr lang="en-CA" sz="1400" b="0" i="0" u="none" strike="noStrike" dirty="0">
                          <a:solidFill>
                            <a:srgbClr val="7030A0"/>
                          </a:solidFill>
                          <a:latin typeface="Times New Roman"/>
                        </a:rPr>
                        <a:t>11-15/0550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L-preamble issues for UL-OFDMA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err="1">
                          <a:solidFill>
                            <a:srgbClr val="7030A0"/>
                          </a:solidFill>
                          <a:latin typeface="Times New Roman"/>
                        </a:rPr>
                        <a:t>Katsuo</a:t>
                      </a:r>
                      <a:r>
                        <a:rPr lang="en-CA" sz="1400" b="0" i="0" u="none" strike="noStrike" dirty="0">
                          <a:solidFill>
                            <a:srgbClr val="7030A0"/>
                          </a:solidFill>
                          <a:latin typeface="Times New Roman"/>
                        </a:rPr>
                        <a:t> </a:t>
                      </a:r>
                      <a:r>
                        <a:rPr lang="en-CA" sz="1400" b="0" i="0" u="none" strike="noStrike" dirty="0" err="1">
                          <a:solidFill>
                            <a:srgbClr val="7030A0"/>
                          </a:solidFill>
                          <a:latin typeface="Times New Roman"/>
                        </a:rPr>
                        <a:t>Yunoki</a:t>
                      </a:r>
                      <a:r>
                        <a:rPr lang="en-CA" sz="1400" b="0" i="0" u="none" strike="noStrike" dirty="0">
                          <a:solidFill>
                            <a:srgbClr val="7030A0"/>
                          </a:solidFill>
                          <a:latin typeface="Times New Roman"/>
                        </a:rPr>
                        <a:t>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529283">
                <a:tc>
                  <a:txBody>
                    <a:bodyPr/>
                    <a:lstStyle/>
                    <a:p>
                      <a:pPr algn="l" rtl="0" fontAlgn="t"/>
                      <a:r>
                        <a:rPr lang="en-CA" sz="1400" b="0" i="0" u="none" strike="noStrike" dirty="0">
                          <a:solidFill>
                            <a:srgbClr val="7030A0"/>
                          </a:solidFill>
                          <a:latin typeface="Times New Roman"/>
                        </a:rPr>
                        <a:t>11-15/0553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Enhancing Performance of Hybrid-ARQ with Linear Constellation Precoding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Muhammad </a:t>
                      </a:r>
                      <a:r>
                        <a:rPr lang="en-CA" sz="1400" b="0" i="0" u="none" strike="noStrike" dirty="0" err="1">
                          <a:solidFill>
                            <a:srgbClr val="7030A0"/>
                          </a:solidFill>
                          <a:latin typeface="Times New Roman"/>
                        </a:rPr>
                        <a:t>Mehboob</a:t>
                      </a:r>
                      <a:r>
                        <a:rPr lang="en-CA" sz="1400" b="0" i="0" u="none" strike="noStrike" dirty="0">
                          <a:solidFill>
                            <a:srgbClr val="7030A0"/>
                          </a:solidFill>
                          <a:latin typeface="Times New Roman"/>
                        </a:rPr>
                        <a:t> Fareed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fontAlgn="t"/>
                      <a:r>
                        <a:rPr lang="en-CA" sz="1400" b="0" i="0" u="none" strike="noStrike" dirty="0">
                          <a:solidFill>
                            <a:srgbClr val="7030A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70798">
                <a:tc>
                  <a:txBody>
                    <a:bodyPr/>
                    <a:lstStyle/>
                    <a:p>
                      <a:pPr algn="l" rtl="0" fontAlgn="t"/>
                      <a:r>
                        <a:rPr lang="en-CA" sz="1400" b="0" i="0" u="none" strike="noStrike" dirty="0">
                          <a:solidFill>
                            <a:srgbClr val="7030A0"/>
                          </a:solidFill>
                          <a:latin typeface="Times New Roman"/>
                        </a:rPr>
                        <a:t>11-15/0569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Performance of 1x, 2x, and 4x HE-LTF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err="1">
                          <a:solidFill>
                            <a:srgbClr val="7030A0"/>
                          </a:solidFill>
                          <a:latin typeface="Times New Roman"/>
                        </a:rPr>
                        <a:t>Kome</a:t>
                      </a:r>
                      <a:r>
                        <a:rPr lang="en-CA" sz="1400" b="0" i="0" u="none" strike="noStrike" dirty="0">
                          <a:solidFill>
                            <a:srgbClr val="7030A0"/>
                          </a:solidFill>
                          <a:latin typeface="Times New Roman"/>
                        </a:rPr>
                        <a:t> Oteri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70798">
                <a:tc>
                  <a:txBody>
                    <a:bodyPr/>
                    <a:lstStyle/>
                    <a:p>
                      <a:pPr algn="l" rtl="0" fontAlgn="t"/>
                      <a:r>
                        <a:rPr lang="en-CA" sz="1400" b="0" i="0" u="none" strike="noStrike" dirty="0">
                          <a:solidFill>
                            <a:srgbClr val="7030A0"/>
                          </a:solidFill>
                          <a:latin typeface="Times New Roman"/>
                        </a:rPr>
                        <a:t>11-15/0572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PHY: Inefficiency_of_256-FFT_per_20MHz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err="1">
                          <a:solidFill>
                            <a:srgbClr val="7030A0"/>
                          </a:solidFill>
                          <a:latin typeface="Times New Roman"/>
                        </a:rPr>
                        <a:t>Heejung</a:t>
                      </a:r>
                      <a:r>
                        <a:rPr lang="en-CA" sz="1400" b="0" i="0" u="none" strike="noStrike" dirty="0">
                          <a:solidFill>
                            <a:srgbClr val="7030A0"/>
                          </a:solidFill>
                          <a:latin typeface="Times New Roman"/>
                        </a:rPr>
                        <a:t> Yu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70798">
                <a:tc>
                  <a:txBody>
                    <a:bodyPr/>
                    <a:lstStyle/>
                    <a:p>
                      <a:pPr algn="l" rtl="0" fontAlgn="t"/>
                      <a:r>
                        <a:rPr lang="en-CA" sz="1400" b="0" i="0" u="none" strike="noStrike" dirty="0">
                          <a:solidFill>
                            <a:srgbClr val="7030A0"/>
                          </a:solidFill>
                          <a:latin typeface="Times New Roman"/>
                        </a:rPr>
                        <a:t>11-15/0574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da-DK" sz="1400" b="0" i="0" u="none" strike="noStrike">
                          <a:solidFill>
                            <a:srgbClr val="7030A0"/>
                          </a:solidFill>
                          <a:latin typeface="Times New Roman"/>
                        </a:rPr>
                        <a:t>SIG structure for UL PPDU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a:solidFill>
                            <a:srgbClr val="7030A0"/>
                          </a:solidFill>
                          <a:latin typeface="Times New Roman"/>
                        </a:rPr>
                        <a:t>Young Hoon Kwon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70798">
                <a:tc>
                  <a:txBody>
                    <a:bodyPr/>
                    <a:lstStyle/>
                    <a:p>
                      <a:pPr algn="l" rtl="0" fontAlgn="t"/>
                      <a:r>
                        <a:rPr lang="en-CA" sz="1400" b="0" i="0" u="none" strike="noStrike" dirty="0">
                          <a:solidFill>
                            <a:srgbClr val="7030A0"/>
                          </a:solidFill>
                          <a:latin typeface="Times New Roman"/>
                        </a:rPr>
                        <a:t>11-15/0575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Preamble Structure in 802.11ax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err="1">
                          <a:solidFill>
                            <a:srgbClr val="7030A0"/>
                          </a:solidFill>
                          <a:latin typeface="Times New Roman"/>
                        </a:rPr>
                        <a:t>Yujin</a:t>
                      </a:r>
                      <a:r>
                        <a:rPr lang="en-CA" sz="1400" b="0" i="0" u="none" strike="noStrike" dirty="0">
                          <a:solidFill>
                            <a:srgbClr val="7030A0"/>
                          </a:solidFill>
                          <a:latin typeface="Times New Roman"/>
                        </a:rPr>
                        <a:t> Noh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70798">
                <a:tc>
                  <a:txBody>
                    <a:bodyPr/>
                    <a:lstStyle/>
                    <a:p>
                      <a:pPr algn="l" rtl="0" fontAlgn="t"/>
                      <a:r>
                        <a:rPr lang="en-CA" sz="1400" b="0" i="0" u="none" strike="noStrike" dirty="0">
                          <a:solidFill>
                            <a:srgbClr val="7030A0"/>
                          </a:solidFill>
                          <a:latin typeface="Times New Roman"/>
                        </a:rPr>
                        <a:t>11-15/0577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Pilot Design for 11ax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err="1">
                          <a:solidFill>
                            <a:srgbClr val="7030A0"/>
                          </a:solidFill>
                          <a:latin typeface="Times New Roman"/>
                        </a:rPr>
                        <a:t>Daewon</a:t>
                      </a:r>
                      <a:r>
                        <a:rPr lang="en-CA" sz="1400" b="0" i="0" u="none" strike="noStrike" dirty="0">
                          <a:solidFill>
                            <a:srgbClr val="7030A0"/>
                          </a:solidFill>
                          <a:latin typeface="Times New Roman"/>
                        </a:rPr>
                        <a:t> Lee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83106">
                <a:tc>
                  <a:txBody>
                    <a:bodyPr/>
                    <a:lstStyle/>
                    <a:p>
                      <a:pPr algn="l" rtl="0" fontAlgn="t"/>
                      <a:r>
                        <a:rPr lang="en-CA" sz="1400" b="0" i="0" u="none" strike="noStrike" dirty="0">
                          <a:solidFill>
                            <a:srgbClr val="7030A0"/>
                          </a:solidFill>
                          <a:latin typeface="Times New Roman"/>
                        </a:rPr>
                        <a:t>11-15/0579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preamble design and </a:t>
                      </a:r>
                      <a:r>
                        <a:rPr lang="en-CA" sz="1400" b="0" i="0" u="none" strike="noStrike" dirty="0" err="1">
                          <a:solidFill>
                            <a:srgbClr val="7030A0"/>
                          </a:solidFill>
                          <a:latin typeface="Times New Roman"/>
                        </a:rPr>
                        <a:t>autodetection</a:t>
                      </a:r>
                      <a:r>
                        <a:rPr lang="en-CA" sz="1400" b="0" i="0" u="none" strike="noStrike" dirty="0">
                          <a:solidFill>
                            <a:srgbClr val="7030A0"/>
                          </a:solidFill>
                          <a:latin typeface="Times New Roman"/>
                        </a:rPr>
                        <a:t>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Hongyuan Zhang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70798">
                <a:tc>
                  <a:txBody>
                    <a:bodyPr/>
                    <a:lstStyle/>
                    <a:p>
                      <a:pPr algn="l" rtl="0" fontAlgn="t"/>
                      <a:r>
                        <a:rPr lang="en-CA" sz="1400" b="0" i="0" u="none" strike="noStrike" dirty="0">
                          <a:solidFill>
                            <a:srgbClr val="7030A0"/>
                          </a:solidFill>
                          <a:latin typeface="Times New Roman"/>
                        </a:rPr>
                        <a:t>11-15/0580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11ax coding discussion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Hongyuan Zhang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70798">
                <a:tc>
                  <a:txBody>
                    <a:bodyPr/>
                    <a:lstStyle/>
                    <a:p>
                      <a:pPr algn="l" rtl="0" fontAlgn="t"/>
                      <a:r>
                        <a:rPr lang="en-CA" sz="1400" b="0" i="0" u="none" strike="noStrike" dirty="0">
                          <a:solidFill>
                            <a:srgbClr val="7030A0"/>
                          </a:solidFill>
                          <a:latin typeface="Times New Roman"/>
                        </a:rPr>
                        <a:t>11-15/0584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Considerations on LTF Sequence Design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err="1">
                          <a:solidFill>
                            <a:srgbClr val="7030A0"/>
                          </a:solidFill>
                          <a:latin typeface="Times New Roman"/>
                        </a:rPr>
                        <a:t>Sungho</a:t>
                      </a:r>
                      <a:r>
                        <a:rPr lang="en-CA" sz="1400" b="0" i="0" u="none" strike="noStrike" dirty="0">
                          <a:solidFill>
                            <a:srgbClr val="7030A0"/>
                          </a:solidFill>
                          <a:latin typeface="Times New Roman"/>
                        </a:rPr>
                        <a:t> Moon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70798">
                <a:tc>
                  <a:txBody>
                    <a:bodyPr/>
                    <a:lstStyle/>
                    <a:p>
                      <a:pPr algn="l" rtl="0" fontAlgn="t"/>
                      <a:r>
                        <a:rPr lang="en-CA" sz="1400" b="0" i="0" u="none" strike="noStrike" dirty="0">
                          <a:solidFill>
                            <a:srgbClr val="7030A0"/>
                          </a:solidFill>
                          <a:latin typeface="Times New Roman"/>
                        </a:rPr>
                        <a:t>11-15/0600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a:solidFill>
                            <a:srgbClr val="7030A0"/>
                          </a:solidFill>
                          <a:latin typeface="Times New Roman"/>
                        </a:rPr>
                        <a:t>PHY: Non Uniform Constellations for 1024QAM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a:solidFill>
                            <a:srgbClr val="7030A0"/>
                          </a:solidFill>
                          <a:latin typeface="Times New Roman"/>
                        </a:rPr>
                        <a:t>Daniel Schneider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fontAlgn="t"/>
                      <a:r>
                        <a:rPr lang="en-CA" sz="1400" b="0" i="0" u="none" strike="noStrike" dirty="0">
                          <a:solidFill>
                            <a:srgbClr val="7030A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70798">
                <a:tc>
                  <a:txBody>
                    <a:bodyPr/>
                    <a:lstStyle/>
                    <a:p>
                      <a:pPr algn="l" rtl="0" fontAlgn="t"/>
                      <a:r>
                        <a:rPr lang="en-CA" sz="1400" b="0" i="0" u="none" strike="noStrike" dirty="0">
                          <a:solidFill>
                            <a:srgbClr val="7030A0"/>
                          </a:solidFill>
                          <a:latin typeface="Times New Roman"/>
                        </a:rPr>
                        <a:t>11-15/0602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a:solidFill>
                            <a:srgbClr val="7030A0"/>
                          </a:solidFill>
                          <a:latin typeface="Times New Roman"/>
                        </a:rPr>
                        <a:t>HE-LTF squence for UL MU-MIMO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a:solidFill>
                            <a:srgbClr val="7030A0"/>
                          </a:solidFill>
                          <a:latin typeface="Times New Roman"/>
                        </a:rPr>
                        <a:t>Qinghua Li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fontAlgn="t"/>
                      <a:r>
                        <a:rPr lang="en-CA" sz="1400" b="0" i="0" u="none" strike="noStrike" dirty="0">
                          <a:solidFill>
                            <a:srgbClr val="7030A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70798">
                <a:tc>
                  <a:txBody>
                    <a:bodyPr/>
                    <a:lstStyle/>
                    <a:p>
                      <a:pPr algn="l" rtl="0" fontAlgn="t"/>
                      <a:r>
                        <a:rPr lang="en-CA" sz="1400" b="0" i="0" u="none" strike="noStrike" dirty="0">
                          <a:solidFill>
                            <a:srgbClr val="7030A0"/>
                          </a:solidFill>
                          <a:latin typeface="Times New Roman"/>
                        </a:rPr>
                        <a:t>11-15/0621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Design Principles for HE Preamble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John Son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70798">
                <a:tc>
                  <a:txBody>
                    <a:bodyPr/>
                    <a:lstStyle/>
                    <a:p>
                      <a:pPr algn="l" rtl="0" fontAlgn="t"/>
                      <a:r>
                        <a:rPr lang="en-CA" sz="1400" b="0" i="0" u="none" strike="noStrike" dirty="0">
                          <a:solidFill>
                            <a:schemeClr val="tx2"/>
                          </a:solidFill>
                          <a:latin typeface="Times New Roman"/>
                        </a:rPr>
                        <a:t>11-15/0381</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chemeClr val="tx2"/>
                          </a:solidFill>
                          <a:latin typeface="Times New Roman"/>
                        </a:rPr>
                        <a:t>HE-STF Proposal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chemeClr val="tx2"/>
                          </a:solidFill>
                          <a:latin typeface="Times New Roman"/>
                        </a:rPr>
                        <a:t>Yakun Sun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chemeClr val="tx2"/>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noFill/>
                  </a:tcPr>
                </a:tc>
              </a:tr>
            </a:tbl>
          </a:graphicData>
        </a:graphic>
      </p:graphicFrame>
      <p:sp>
        <p:nvSpPr>
          <p:cNvPr id="9" name="TextBox 5"/>
          <p:cNvSpPr txBox="1"/>
          <p:nvPr/>
        </p:nvSpPr>
        <p:spPr>
          <a:xfrm>
            <a:off x="2003273" y="5521306"/>
            <a:ext cx="4570482" cy="954107"/>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r>
              <a:rPr lang="en-US" sz="1400" b="1" dirty="0" smtClean="0"/>
              <a:t>Note: </a:t>
            </a:r>
          </a:p>
          <a:p>
            <a:pPr>
              <a:buFont typeface="Arial" pitchFamily="34" charset="0"/>
              <a:buChar char="•"/>
            </a:pPr>
            <a:r>
              <a:rPr lang="en-US" sz="1400" dirty="0" smtClean="0">
                <a:solidFill>
                  <a:srgbClr val="7030A0"/>
                </a:solidFill>
              </a:rPr>
              <a:t>Docs have been presented; </a:t>
            </a:r>
          </a:p>
          <a:p>
            <a:pPr>
              <a:buFont typeface="Arial" pitchFamily="34" charset="0"/>
              <a:buChar char="•"/>
            </a:pPr>
            <a:r>
              <a:rPr lang="en-US" sz="1400" dirty="0" smtClean="0">
                <a:solidFill>
                  <a:srgbClr val="0070C0"/>
                </a:solidFill>
              </a:rPr>
              <a:t>Docs have been presented but straw polls have not deferred.</a:t>
            </a:r>
          </a:p>
          <a:p>
            <a:pPr>
              <a:buFont typeface="Arial" pitchFamily="34" charset="0"/>
              <a:buChar char="•"/>
            </a:pPr>
            <a:r>
              <a:rPr lang="en-US" sz="1400" dirty="0" smtClean="0"/>
              <a:t>Docs have NOT been presented.</a:t>
            </a:r>
            <a:endParaRPr lang="en-US" sz="1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Monday PM1 (1:30-3:30PM)</a:t>
            </a:r>
          </a:p>
        </p:txBody>
      </p:sp>
      <p:sp>
        <p:nvSpPr>
          <p:cNvPr id="3" name="Content Placeholder 2"/>
          <p:cNvSpPr>
            <a:spLocks noGrp="1"/>
          </p:cNvSpPr>
          <p:nvPr>
            <p:ph idx="1"/>
          </p:nvPr>
        </p:nvSpPr>
        <p:spPr/>
        <p:txBody>
          <a:bodyPr>
            <a:normAutofit fontScale="92500"/>
          </a:bodyPr>
          <a:lstStyle/>
          <a:p>
            <a:pPr eaLnBrk="1" fontAlgn="t" hangingPunct="1"/>
            <a:r>
              <a:rPr lang="en-CA" b="0" dirty="0" smtClean="0"/>
              <a:t>Technical Contributions.</a:t>
            </a:r>
          </a:p>
          <a:p>
            <a:pPr eaLnBrk="1" fontAlgn="t" hangingPunct="1"/>
            <a:endParaRPr lang="en-CA" b="0" dirty="0"/>
          </a:p>
          <a:p>
            <a:pPr eaLnBrk="1" fontAlgn="t" hangingPunct="1"/>
            <a:r>
              <a:rPr lang="en-CA" b="0" dirty="0" smtClean="0"/>
              <a:t>11-15/0550 L-preamble </a:t>
            </a:r>
            <a:r>
              <a:rPr lang="en-CA" b="0" dirty="0"/>
              <a:t>issues for UL-OFDMA </a:t>
            </a:r>
            <a:r>
              <a:rPr lang="en-CA" b="0" dirty="0" err="1" smtClean="0"/>
              <a:t>Katsuo</a:t>
            </a:r>
            <a:r>
              <a:rPr lang="en-CA" b="0" dirty="0" smtClean="0"/>
              <a:t> </a:t>
            </a:r>
            <a:r>
              <a:rPr lang="en-CA" b="0" dirty="0" err="1"/>
              <a:t>Yunoki</a:t>
            </a:r>
            <a:r>
              <a:rPr lang="en-CA" b="0" dirty="0"/>
              <a:t>  </a:t>
            </a:r>
            <a:endParaRPr lang="en-US" b="0" dirty="0"/>
          </a:p>
          <a:p>
            <a:pPr eaLnBrk="1" fontAlgn="t" hangingPunct="1"/>
            <a:r>
              <a:rPr lang="en-CA" b="0" dirty="0" smtClean="0"/>
              <a:t>11-15/0569 Performance </a:t>
            </a:r>
            <a:r>
              <a:rPr lang="en-CA" b="0" dirty="0"/>
              <a:t>of 1x, 2x, and 4x HE-LTF </a:t>
            </a:r>
            <a:r>
              <a:rPr lang="en-CA" b="0" dirty="0" err="1" smtClean="0"/>
              <a:t>Kome</a:t>
            </a:r>
            <a:r>
              <a:rPr lang="en-CA" b="0" dirty="0" smtClean="0"/>
              <a:t> </a:t>
            </a:r>
            <a:r>
              <a:rPr lang="en-CA" b="0" dirty="0"/>
              <a:t>Oteri </a:t>
            </a:r>
            <a:endParaRPr lang="en-US" b="0" dirty="0"/>
          </a:p>
          <a:p>
            <a:pPr eaLnBrk="1" fontAlgn="t" hangingPunct="1"/>
            <a:r>
              <a:rPr lang="en-CA" b="0" dirty="0" smtClean="0"/>
              <a:t>11-15/0572 PHY</a:t>
            </a:r>
            <a:r>
              <a:rPr lang="en-CA" b="0" dirty="0"/>
              <a:t>: Inefficiency_of_256-FFT_per_20MHz </a:t>
            </a:r>
            <a:r>
              <a:rPr lang="en-CA" b="0" dirty="0" err="1" smtClean="0"/>
              <a:t>Heejung</a:t>
            </a:r>
            <a:r>
              <a:rPr lang="en-CA" b="0" dirty="0" smtClean="0"/>
              <a:t> </a:t>
            </a:r>
            <a:r>
              <a:rPr lang="en-CA" b="0" dirty="0"/>
              <a:t>Yu   </a:t>
            </a:r>
            <a:endParaRPr lang="en-US" b="0" dirty="0"/>
          </a:p>
          <a:p>
            <a:pPr eaLnBrk="1" fontAlgn="t" hangingPunct="1"/>
            <a:r>
              <a:rPr lang="en-CA" b="0" dirty="0" smtClean="0"/>
              <a:t>11-15/0574 </a:t>
            </a:r>
            <a:r>
              <a:rPr lang="da-DK" b="0" dirty="0" smtClean="0"/>
              <a:t>SIG </a:t>
            </a:r>
            <a:r>
              <a:rPr lang="da-DK" b="0" dirty="0"/>
              <a:t>structure for UL PPDU </a:t>
            </a:r>
            <a:r>
              <a:rPr lang="en-CA" b="0" dirty="0" smtClean="0"/>
              <a:t>Young </a:t>
            </a:r>
            <a:r>
              <a:rPr lang="en-CA" b="0" dirty="0" err="1"/>
              <a:t>Hoon</a:t>
            </a:r>
            <a:r>
              <a:rPr lang="en-CA" b="0" dirty="0"/>
              <a:t> Kwon   </a:t>
            </a:r>
            <a:endParaRPr lang="en-US" b="0" dirty="0"/>
          </a:p>
          <a:p>
            <a:pPr eaLnBrk="1" fontAlgn="t" hangingPunct="1"/>
            <a:r>
              <a:rPr lang="en-CA" b="0" dirty="0" smtClean="0"/>
              <a:t>11-15/0575 Preamble </a:t>
            </a:r>
            <a:r>
              <a:rPr lang="en-CA" b="0" dirty="0"/>
              <a:t>Structure in 802.11ax </a:t>
            </a:r>
            <a:r>
              <a:rPr lang="en-CA" b="0" dirty="0" err="1" smtClean="0"/>
              <a:t>Yujin</a:t>
            </a:r>
            <a:r>
              <a:rPr lang="en-CA" b="0" dirty="0" smtClean="0"/>
              <a:t> </a:t>
            </a:r>
            <a:r>
              <a:rPr lang="en-CA" b="0" dirty="0"/>
              <a:t>Noh  </a:t>
            </a:r>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Footer Placeholder 5"/>
          <p:cNvSpPr>
            <a:spLocks noGrp="1"/>
          </p:cNvSpPr>
          <p:nvPr>
            <p:ph type="ftr" sz="quarter" idx="3"/>
          </p:nvPr>
        </p:nvSpPr>
        <p:spPr/>
        <p:txBody>
          <a:bodyPr/>
          <a:lstStyle/>
          <a:p>
            <a:pPr>
              <a:defRPr/>
            </a:pPr>
            <a:r>
              <a:rPr lang="en-US" smtClean="0"/>
              <a:t>Yakun Sun (Marvell)</a:t>
            </a:r>
            <a:endParaRPr lang="en-US" dirty="0"/>
          </a:p>
        </p:txBody>
      </p:sp>
    </p:spTree>
    <p:extLst>
      <p:ext uri="{BB962C8B-B14F-4D97-AF65-F5344CB8AC3E}">
        <p14:creationId xmlns:p14="http://schemas.microsoft.com/office/powerpoint/2010/main" val="32615200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May 2015</a:t>
            </a:r>
            <a:endParaRPr lang="en-GB"/>
          </a:p>
        </p:txBody>
      </p:sp>
      <p:sp>
        <p:nvSpPr>
          <p:cNvPr id="5" name="Footer Placeholder 4"/>
          <p:cNvSpPr>
            <a:spLocks noGrp="1"/>
          </p:cNvSpPr>
          <p:nvPr>
            <p:ph type="ftr" idx="4294967295"/>
          </p:nvPr>
        </p:nvSpPr>
        <p:spPr>
          <a:xfrm>
            <a:off x="5868144" y="6475413"/>
            <a:ext cx="2674194" cy="265955"/>
          </a:xfrm>
          <a:prstGeom prst="rect">
            <a:avLst/>
          </a:prstGeom>
        </p:spPr>
        <p:txBody>
          <a:bodyPr/>
          <a:lstStyle/>
          <a:p>
            <a:r>
              <a:rPr lang="en-GB" smtClean="0"/>
              <a:t>K. Yunoki and B. Zhao, KDDI R&amp;D Labs.</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ja-JP" dirty="0" smtClean="0"/>
              <a:t>15/0550 Straw</a:t>
            </a:r>
            <a:r>
              <a:rPr lang="ja-JP" altLang="en-US" dirty="0" smtClean="0"/>
              <a:t> </a:t>
            </a:r>
            <a:r>
              <a:rPr lang="en-US" altLang="ja-JP" dirty="0" smtClean="0"/>
              <a:t>Poll</a:t>
            </a:r>
            <a:r>
              <a:rPr lang="en-US" altLang="en-US" dirty="0"/>
              <a:t> </a:t>
            </a:r>
            <a:r>
              <a:rPr lang="en-US" altLang="en-US" dirty="0" smtClean="0"/>
              <a:t>(</a:t>
            </a:r>
            <a:r>
              <a:rPr lang="en-US" altLang="ja-JP" dirty="0"/>
              <a:t>1</a:t>
            </a:r>
            <a:r>
              <a:rPr lang="en-US" altLang="en-US" dirty="0" smtClean="0"/>
              <a:t>)</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a:buChar char="•"/>
            </a:pPr>
            <a:r>
              <a:rPr lang="en-US" dirty="0" smtClean="0"/>
              <a:t>Do you agree to </a:t>
            </a:r>
            <a:r>
              <a:rPr lang="en-US" altLang="ja-JP" dirty="0" smtClean="0"/>
              <a:t>modify</a:t>
            </a:r>
            <a:r>
              <a:rPr lang="en-US" dirty="0" smtClean="0"/>
              <a:t> the </a:t>
            </a:r>
            <a:r>
              <a:rPr lang="en-US" altLang="ja-JP" dirty="0" smtClean="0"/>
              <a:t>current</a:t>
            </a:r>
            <a:r>
              <a:rPr lang="ja-JP" altLang="en-US" dirty="0" smtClean="0"/>
              <a:t> </a:t>
            </a:r>
            <a:r>
              <a:rPr lang="en-US" altLang="ja-JP" dirty="0" smtClean="0"/>
              <a:t>sentence</a:t>
            </a:r>
            <a:r>
              <a:rPr lang="ja-JP" altLang="en-US" dirty="0" smtClean="0"/>
              <a:t> </a:t>
            </a:r>
            <a:r>
              <a:rPr lang="en-US" dirty="0" smtClean="0"/>
              <a:t>in Spec Framework Document</a:t>
            </a:r>
            <a:r>
              <a:rPr lang="ja-JP" altLang="en-US" dirty="0" smtClean="0"/>
              <a:t> </a:t>
            </a:r>
            <a:r>
              <a:rPr lang="en-US" altLang="ja-JP" dirty="0" smtClean="0"/>
              <a:t>as</a:t>
            </a:r>
            <a:r>
              <a:rPr lang="ja-JP" altLang="en-US" dirty="0" smtClean="0"/>
              <a:t> </a:t>
            </a:r>
            <a:r>
              <a:rPr lang="en-US" altLang="ja-JP" dirty="0" smtClean="0"/>
              <a:t>follows</a:t>
            </a:r>
            <a:r>
              <a:rPr lang="en-US" dirty="0" smtClean="0"/>
              <a:t>?</a:t>
            </a:r>
          </a:p>
          <a:p>
            <a:endParaRPr lang="en-US" dirty="0" smtClean="0"/>
          </a:p>
          <a:p>
            <a:pPr marL="3175" indent="-3175"/>
            <a:r>
              <a:rPr lang="en-GB" altLang="ja-JP" dirty="0"/>
              <a:t>An HE PPDU shall include the legacy preamble (L-STF, L-LTF and L-SIG), duplicated on each 20 MHz, for backward compatibility with legacy </a:t>
            </a:r>
            <a:r>
              <a:rPr lang="en-GB" altLang="ja-JP" dirty="0" smtClean="0"/>
              <a:t>devices</a:t>
            </a:r>
            <a:r>
              <a:rPr lang="en-GB" altLang="ja-JP" u="sng" dirty="0" smtClean="0"/>
              <a:t>, except the case of narrower bandwidth (&lt;20MHz) transmission for UL-OFDMA</a:t>
            </a:r>
            <a:r>
              <a:rPr lang="en-GB" altLang="ja-JP" dirty="0" smtClean="0"/>
              <a:t>.</a:t>
            </a:r>
          </a:p>
          <a:p>
            <a:pPr marL="3175" indent="-3175"/>
            <a:endParaRPr lang="ja-JP" altLang="ja-JP" dirty="0"/>
          </a:p>
          <a:p>
            <a:r>
              <a:rPr lang="en-US" altLang="ja-JP" dirty="0" smtClean="0"/>
              <a:t>Y/N/A=2/28/15</a:t>
            </a:r>
            <a:endParaRPr lang="en-US" dirty="0" smtClean="0"/>
          </a:p>
        </p:txBody>
      </p:sp>
    </p:spTree>
    <p:extLst>
      <p:ext uri="{BB962C8B-B14F-4D97-AF65-F5344CB8AC3E}">
        <p14:creationId xmlns:p14="http://schemas.microsoft.com/office/powerpoint/2010/main" val="16209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May 2015</a:t>
            </a:r>
            <a:endParaRPr lang="en-GB"/>
          </a:p>
        </p:txBody>
      </p:sp>
      <p:sp>
        <p:nvSpPr>
          <p:cNvPr id="5" name="Footer Placeholder 4"/>
          <p:cNvSpPr>
            <a:spLocks noGrp="1"/>
          </p:cNvSpPr>
          <p:nvPr>
            <p:ph type="ftr" idx="4294967295"/>
          </p:nvPr>
        </p:nvSpPr>
        <p:spPr>
          <a:xfrm>
            <a:off x="5868144" y="6475413"/>
            <a:ext cx="2674194" cy="265955"/>
          </a:xfrm>
          <a:prstGeom prst="rect">
            <a:avLst/>
          </a:prstGeom>
        </p:spPr>
        <p:txBody>
          <a:bodyPr/>
          <a:lstStyle/>
          <a:p>
            <a:r>
              <a:rPr lang="en-GB" smtClean="0"/>
              <a:t>K. Yunoki and B. Zhao, KDDI R&amp;D Labs.</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ja-JP" dirty="0"/>
              <a:t>15/0550 Straw</a:t>
            </a:r>
            <a:r>
              <a:rPr lang="ja-JP" altLang="en-US" dirty="0" smtClean="0"/>
              <a:t> </a:t>
            </a:r>
            <a:r>
              <a:rPr lang="en-US" altLang="ja-JP" dirty="0" smtClean="0"/>
              <a:t>Poll</a:t>
            </a:r>
            <a:r>
              <a:rPr lang="en-US" altLang="en-US" dirty="0"/>
              <a:t> </a:t>
            </a:r>
            <a:r>
              <a:rPr lang="en-US" altLang="en-US" dirty="0" smtClean="0"/>
              <a:t>(</a:t>
            </a:r>
            <a:r>
              <a:rPr lang="en-US" altLang="ja-JP" dirty="0" smtClean="0"/>
              <a:t>2</a:t>
            </a:r>
            <a:r>
              <a:rPr lang="en-US" altLang="en-US" dirty="0" smtClean="0"/>
              <a:t>)</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a:buChar char="•"/>
            </a:pPr>
            <a:r>
              <a:rPr lang="en-US" dirty="0" smtClean="0"/>
              <a:t>Do you agree to add the following </a:t>
            </a:r>
            <a:r>
              <a:rPr lang="en-US" altLang="ja-JP" dirty="0" smtClean="0"/>
              <a:t>text</a:t>
            </a:r>
            <a:r>
              <a:rPr lang="ja-JP" altLang="en-US" dirty="0" smtClean="0"/>
              <a:t> </a:t>
            </a:r>
            <a:r>
              <a:rPr lang="en-US" dirty="0" smtClean="0"/>
              <a:t>into Spec Framework Document?</a:t>
            </a:r>
          </a:p>
          <a:p>
            <a:endParaRPr lang="en-US" dirty="0"/>
          </a:p>
          <a:p>
            <a:pPr marL="0" indent="11113"/>
            <a:r>
              <a:rPr lang="en-US" altLang="ja-JP" dirty="0" smtClean="0"/>
              <a:t>PPDU header for</a:t>
            </a:r>
            <a:r>
              <a:rPr lang="ja-JP" altLang="en-US" dirty="0" smtClean="0"/>
              <a:t> </a:t>
            </a:r>
            <a:r>
              <a:rPr lang="en-US" altLang="ja-JP" dirty="0" smtClean="0"/>
              <a:t>UL-OFDMA transmission</a:t>
            </a:r>
            <a:r>
              <a:rPr lang="ja-JP" altLang="en-US" dirty="0" smtClean="0"/>
              <a:t> </a:t>
            </a:r>
            <a:r>
              <a:rPr lang="en-US" altLang="ja-JP" dirty="0" smtClean="0"/>
              <a:t>shall be defined for </a:t>
            </a:r>
            <a:r>
              <a:rPr lang="en-US" altLang="ja-JP" dirty="0"/>
              <a:t>narrower bandwidth </a:t>
            </a:r>
            <a:r>
              <a:rPr lang="en-US" altLang="ja-JP" dirty="0" smtClean="0"/>
              <a:t>(&lt;20MHz).</a:t>
            </a:r>
          </a:p>
          <a:p>
            <a:pPr marL="0" indent="11113"/>
            <a:endParaRPr lang="en-US" dirty="0"/>
          </a:p>
          <a:p>
            <a:r>
              <a:rPr lang="en-US" dirty="0" smtClean="0"/>
              <a:t>Skipped</a:t>
            </a:r>
            <a:endParaRPr lang="en-US" dirty="0"/>
          </a:p>
          <a:p>
            <a:endParaRPr lang="en-US" dirty="0" smtClean="0"/>
          </a:p>
        </p:txBody>
      </p:sp>
    </p:spTree>
    <p:extLst>
      <p:ext uri="{BB962C8B-B14F-4D97-AF65-F5344CB8AC3E}">
        <p14:creationId xmlns:p14="http://schemas.microsoft.com/office/powerpoint/2010/main" val="30990422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May 2015</a:t>
            </a:r>
            <a:endParaRPr lang="en-GB"/>
          </a:p>
        </p:txBody>
      </p:sp>
      <p:sp>
        <p:nvSpPr>
          <p:cNvPr id="5" name="Footer Placeholder 4"/>
          <p:cNvSpPr>
            <a:spLocks noGrp="1"/>
          </p:cNvSpPr>
          <p:nvPr>
            <p:ph type="ftr" idx="4294967295"/>
          </p:nvPr>
        </p:nvSpPr>
        <p:spPr>
          <a:xfrm>
            <a:off x="5868144" y="6475413"/>
            <a:ext cx="2674194" cy="265955"/>
          </a:xfrm>
          <a:prstGeom prst="rect">
            <a:avLst/>
          </a:prstGeom>
        </p:spPr>
        <p:txBody>
          <a:bodyPr/>
          <a:lstStyle/>
          <a:p>
            <a:r>
              <a:rPr lang="en-GB" smtClean="0"/>
              <a:t>K. Yunoki and B. Zhao, KDDI R&amp;D Labs.</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ja-JP" dirty="0"/>
              <a:t>15/0550 Straw</a:t>
            </a:r>
            <a:r>
              <a:rPr lang="ja-JP" altLang="en-US" dirty="0" smtClean="0"/>
              <a:t> </a:t>
            </a:r>
            <a:r>
              <a:rPr lang="en-US" altLang="ja-JP" dirty="0" smtClean="0"/>
              <a:t>Poll</a:t>
            </a:r>
            <a:r>
              <a:rPr lang="en-US" altLang="en-US" dirty="0"/>
              <a:t> </a:t>
            </a:r>
            <a:r>
              <a:rPr lang="en-US" altLang="en-US" dirty="0" smtClean="0"/>
              <a:t>(</a:t>
            </a:r>
            <a:r>
              <a:rPr lang="en-US" altLang="ja-JP" dirty="0" smtClean="0"/>
              <a:t>3</a:t>
            </a:r>
            <a:r>
              <a:rPr lang="en-US" altLang="en-US" dirty="0" smtClean="0"/>
              <a:t>)</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a:buChar char="•"/>
            </a:pPr>
            <a:r>
              <a:rPr lang="en-US" dirty="0" smtClean="0"/>
              <a:t>Do you agree to add the following </a:t>
            </a:r>
            <a:r>
              <a:rPr lang="en-US" altLang="ja-JP" dirty="0" smtClean="0"/>
              <a:t>text</a:t>
            </a:r>
            <a:r>
              <a:rPr lang="ja-JP" altLang="en-US" dirty="0" smtClean="0"/>
              <a:t> </a:t>
            </a:r>
            <a:r>
              <a:rPr lang="en-US" dirty="0" smtClean="0"/>
              <a:t>into Spec Framework Document?</a:t>
            </a:r>
          </a:p>
          <a:p>
            <a:endParaRPr lang="en-US" dirty="0"/>
          </a:p>
          <a:p>
            <a:pPr marL="0" indent="11113"/>
            <a:r>
              <a:rPr lang="en-US" altLang="ja-JP" dirty="0" smtClean="0"/>
              <a:t>The amendment shall define L-SIG TXOP Protection by a trigger frame(TBD) to mitigate frame collisions during UL-OFDMA procedure.</a:t>
            </a:r>
          </a:p>
          <a:p>
            <a:endParaRPr lang="en-US" dirty="0"/>
          </a:p>
          <a:p>
            <a:r>
              <a:rPr lang="en-US" dirty="0" smtClean="0"/>
              <a:t>Y</a:t>
            </a:r>
            <a:r>
              <a:rPr lang="en-US" altLang="ja-JP" dirty="0"/>
              <a:t>/</a:t>
            </a:r>
            <a:r>
              <a:rPr lang="en-US" altLang="ja-JP" dirty="0" smtClean="0"/>
              <a:t>N/A</a:t>
            </a:r>
            <a:r>
              <a:rPr lang="ja-JP" altLang="en-US" dirty="0" smtClean="0"/>
              <a:t> </a:t>
            </a:r>
            <a:r>
              <a:rPr lang="en-US" altLang="ja-JP" dirty="0" smtClean="0"/>
              <a:t>= 1/13/Many</a:t>
            </a:r>
            <a:endParaRPr lang="en-US" dirty="0"/>
          </a:p>
          <a:p>
            <a:endParaRPr lang="en-US" dirty="0" smtClean="0"/>
          </a:p>
        </p:txBody>
      </p:sp>
    </p:spTree>
    <p:extLst>
      <p:ext uri="{BB962C8B-B14F-4D97-AF65-F5344CB8AC3E}">
        <p14:creationId xmlns:p14="http://schemas.microsoft.com/office/powerpoint/2010/main" val="25276551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15/0569r1 Straw Poll #1</a:t>
            </a:r>
            <a:endParaRPr lang="en-US" dirty="0"/>
          </a:p>
        </p:txBody>
      </p:sp>
      <p:sp>
        <p:nvSpPr>
          <p:cNvPr id="3" name="Content Placeholder 2"/>
          <p:cNvSpPr>
            <a:spLocks noGrp="1"/>
          </p:cNvSpPr>
          <p:nvPr>
            <p:ph idx="1"/>
          </p:nvPr>
        </p:nvSpPr>
        <p:spPr>
          <a:xfrm>
            <a:off x="685800" y="1981200"/>
            <a:ext cx="8001000" cy="4343400"/>
          </a:xfrm>
        </p:spPr>
        <p:txBody>
          <a:bodyPr/>
          <a:lstStyle/>
          <a:p>
            <a:pPr marL="0" indent="0">
              <a:buNone/>
            </a:pPr>
            <a:r>
              <a:rPr lang="en-US" b="1" dirty="0"/>
              <a:t>Do you agree to add to the TG Specification </a:t>
            </a:r>
            <a:r>
              <a:rPr lang="en-US" b="1" dirty="0" smtClean="0"/>
              <a:t>Framework?</a:t>
            </a:r>
            <a:endParaRPr lang="en-US" b="1" dirty="0"/>
          </a:p>
          <a:p>
            <a:r>
              <a:rPr lang="en-US" dirty="0"/>
              <a:t>3.2.y  </a:t>
            </a:r>
            <a:r>
              <a:rPr lang="en-US" dirty="0" smtClean="0"/>
              <a:t>HE-LTF </a:t>
            </a:r>
            <a:r>
              <a:rPr lang="en-US" dirty="0"/>
              <a:t>symbol duration of 3.2us excluding GI </a:t>
            </a:r>
            <a:endParaRPr lang="en-US" dirty="0" smtClean="0"/>
          </a:p>
          <a:p>
            <a:pPr lvl="1"/>
            <a:r>
              <a:rPr lang="en-US" dirty="0" smtClean="0"/>
              <a:t>Equivalent </a:t>
            </a:r>
            <a:r>
              <a:rPr lang="en-US" dirty="0"/>
              <a:t>to modulating every 4th tone in an OFDM symbol of 12.8 µs excluding GI, and then removing the last three quarters of the OFDM symbol </a:t>
            </a:r>
            <a:r>
              <a:rPr lang="en-US" dirty="0" smtClean="0"/>
              <a:t>in the time domain</a:t>
            </a:r>
          </a:p>
          <a:p>
            <a:pPr lvl="1"/>
            <a:r>
              <a:rPr lang="en-US" dirty="0"/>
              <a:t>The energy transmitted per HE-LTF symbol </a:t>
            </a:r>
            <a:r>
              <a:rPr lang="en-US" dirty="0" smtClean="0"/>
              <a:t>may be </a:t>
            </a:r>
            <a:r>
              <a:rPr lang="en-US" dirty="0"/>
              <a:t>boosted to compensate for the reduction in HE-LTF </a:t>
            </a:r>
            <a:r>
              <a:rPr lang="en-US" dirty="0" smtClean="0"/>
              <a:t>length</a:t>
            </a:r>
          </a:p>
          <a:p>
            <a:pPr lvl="1"/>
            <a:endParaRPr lang="en-US" dirty="0"/>
          </a:p>
          <a:p>
            <a:pPr lvl="1"/>
            <a:endParaRPr lang="en-US" dirty="0" smtClean="0"/>
          </a:p>
          <a:p>
            <a:pPr lvl="1"/>
            <a:endParaRPr lang="en-US" dirty="0"/>
          </a:p>
          <a:p>
            <a:pPr lvl="1"/>
            <a:r>
              <a:rPr lang="en-US" dirty="0" smtClean="0"/>
              <a:t>Y/N/A=2/24/19</a:t>
            </a:r>
          </a:p>
        </p:txBody>
      </p:sp>
      <p:sp>
        <p:nvSpPr>
          <p:cNvPr id="4" name="Footer Placeholder 3"/>
          <p:cNvSpPr>
            <a:spLocks noGrp="1"/>
          </p:cNvSpPr>
          <p:nvPr>
            <p:ph type="ftr" sz="quarter" idx="4294967295"/>
          </p:nvPr>
        </p:nvSpPr>
        <p:spPr>
          <a:xfrm>
            <a:off x="6948937" y="6475413"/>
            <a:ext cx="1594988" cy="184666"/>
          </a:xfrm>
          <a:prstGeom prst="rect">
            <a:avLst/>
          </a:prstGeom>
        </p:spPr>
        <p:txBody>
          <a:bodyPr/>
          <a:lstStyle/>
          <a:p>
            <a:pPr>
              <a:defRPr/>
            </a:pPr>
            <a:r>
              <a:rPr lang="en-US" altLang="ko-KR" dirty="0" err="1" smtClean="0"/>
              <a:t>Kome</a:t>
            </a:r>
            <a:r>
              <a:rPr lang="en-US" altLang="ko-KR" dirty="0" smtClean="0"/>
              <a:t> Oteri (</a:t>
            </a:r>
            <a:r>
              <a:rPr lang="en-US" altLang="ko-KR" dirty="0" err="1" smtClean="0"/>
              <a:t>InterDigital</a:t>
            </a:r>
            <a:r>
              <a:rPr lang="en-US" altLang="ko-KR" dirty="0" smtClean="0"/>
              <a:t>)</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17</a:t>
            </a:fld>
            <a:endParaRPr lang="en-US"/>
          </a:p>
        </p:txBody>
      </p:sp>
      <p:sp>
        <p:nvSpPr>
          <p:cNvPr id="6" name="Date Placeholder 5"/>
          <p:cNvSpPr>
            <a:spLocks noGrp="1"/>
          </p:cNvSpPr>
          <p:nvPr>
            <p:ph type="dt" sz="half" idx="4294967295"/>
          </p:nvPr>
        </p:nvSpPr>
        <p:spPr>
          <a:xfrm>
            <a:off x="718457" y="236217"/>
            <a:ext cx="1182055" cy="276999"/>
          </a:xfrm>
          <a:prstGeom prst="rect">
            <a:avLst/>
          </a:prstGeom>
        </p:spPr>
        <p:txBody>
          <a:bodyPr/>
          <a:lstStyle/>
          <a:p>
            <a:pPr>
              <a:defRPr/>
            </a:pPr>
            <a:r>
              <a:rPr lang="en-US" sz="1800" b="1" dirty="0" smtClean="0"/>
              <a:t>May 2015</a:t>
            </a:r>
            <a:endParaRPr lang="en-US" sz="1800" b="1" dirty="0"/>
          </a:p>
        </p:txBody>
      </p:sp>
    </p:spTree>
    <p:extLst>
      <p:ext uri="{BB962C8B-B14F-4D97-AF65-F5344CB8AC3E}">
        <p14:creationId xmlns:p14="http://schemas.microsoft.com/office/powerpoint/2010/main" val="24372282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15/0572 Straw Poll #1</a:t>
            </a:r>
            <a:endParaRPr lang="ko-KR" altLang="en-US" dirty="0"/>
          </a:p>
        </p:txBody>
      </p:sp>
      <p:sp>
        <p:nvSpPr>
          <p:cNvPr id="3" name="내용 개체 틀 2"/>
          <p:cNvSpPr>
            <a:spLocks noGrp="1"/>
          </p:cNvSpPr>
          <p:nvPr>
            <p:ph idx="1"/>
          </p:nvPr>
        </p:nvSpPr>
        <p:spPr/>
        <p:txBody>
          <a:bodyPr/>
          <a:lstStyle/>
          <a:p>
            <a:r>
              <a:rPr lang="en-US" dirty="0"/>
              <a:t>Do you agree to add </a:t>
            </a:r>
            <a:r>
              <a:rPr lang="en-US" dirty="0" smtClean="0"/>
              <a:t>the following to the </a:t>
            </a:r>
            <a:r>
              <a:rPr lang="en-US" dirty="0" err="1" smtClean="0"/>
              <a:t>TGax</a:t>
            </a:r>
            <a:r>
              <a:rPr lang="en-US" dirty="0" smtClean="0"/>
              <a:t> specification framework document:</a:t>
            </a:r>
            <a:endParaRPr lang="en-US" dirty="0"/>
          </a:p>
          <a:p>
            <a:pPr lvl="1"/>
            <a:r>
              <a:rPr lang="en-US" dirty="0" err="1" smtClean="0"/>
              <a:t>x.y.z</a:t>
            </a:r>
            <a:r>
              <a:rPr lang="en-US" dirty="0" smtClean="0"/>
              <a:t> HE shall include mechanisms to keep the MAC/PHY padding overhead to be similar to VHT transmissions for the same payload size.</a:t>
            </a:r>
            <a:endParaRPr lang="en-US" dirty="0"/>
          </a:p>
          <a:p>
            <a:endParaRPr lang="en-US" altLang="ko-KR" dirty="0" smtClean="0"/>
          </a:p>
          <a:p>
            <a:endParaRPr lang="en-US" altLang="ko-KR" dirty="0"/>
          </a:p>
          <a:p>
            <a:endParaRPr lang="en-US" altLang="ko-KR" dirty="0" smtClean="0"/>
          </a:p>
          <a:p>
            <a:pPr lvl="1"/>
            <a:r>
              <a:rPr lang="en-US" altLang="ko-KR" b="1" dirty="0" smtClean="0"/>
              <a:t>Deferred.</a:t>
            </a:r>
          </a:p>
          <a:p>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2015</a:t>
            </a:r>
            <a:endParaRPr lang="en-US" altLang="ko-KR" dirty="0"/>
          </a:p>
        </p:txBody>
      </p:sp>
      <p:sp>
        <p:nvSpPr>
          <p:cNvPr id="5" name="바닥글 개체 틀 4"/>
          <p:cNvSpPr>
            <a:spLocks noGrp="1"/>
          </p:cNvSpPr>
          <p:nvPr>
            <p:ph type="ftr" sz="quarter" idx="4294967295"/>
          </p:nvPr>
        </p:nvSpPr>
        <p:spPr>
          <a:xfrm>
            <a:off x="5754059" y="6475413"/>
            <a:ext cx="2789866" cy="184666"/>
          </a:xfrm>
          <a:prstGeom prst="rect">
            <a:avLst/>
          </a:prstGeom>
        </p:spPr>
        <p:txBody>
          <a:bodyPr/>
          <a:lstStyle/>
          <a:p>
            <a:pPr>
              <a:defRPr/>
            </a:pPr>
            <a:r>
              <a:rPr lang="en-US" altLang="ko-KR" smtClean="0"/>
              <a:t>Heejung Yu, Yeungnam Univ./NEWRACOM</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18</a:t>
            </a:fld>
            <a:endParaRPr lang="en-US"/>
          </a:p>
        </p:txBody>
      </p:sp>
    </p:spTree>
    <p:extLst>
      <p:ext uri="{BB962C8B-B14F-4D97-AF65-F5344CB8AC3E}">
        <p14:creationId xmlns:p14="http://schemas.microsoft.com/office/powerpoint/2010/main" val="2032514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15/0574 </a:t>
            </a:r>
            <a:r>
              <a:rPr lang="en-US" dirty="0" smtClean="0"/>
              <a:t>SP 1</a:t>
            </a:r>
            <a:endParaRPr lang="en-US" dirty="0"/>
          </a:p>
        </p:txBody>
      </p:sp>
      <p:sp>
        <p:nvSpPr>
          <p:cNvPr id="3" name="Content Placeholder 2"/>
          <p:cNvSpPr>
            <a:spLocks noGrp="1"/>
          </p:cNvSpPr>
          <p:nvPr>
            <p:ph idx="1"/>
          </p:nvPr>
        </p:nvSpPr>
        <p:spPr/>
        <p:txBody>
          <a:bodyPr/>
          <a:lstStyle/>
          <a:p>
            <a:r>
              <a:rPr lang="en-US" dirty="0" smtClean="0"/>
              <a:t>Do you agree to add to the TG Specific Framework:</a:t>
            </a:r>
          </a:p>
          <a:p>
            <a:pPr lvl="1"/>
            <a:r>
              <a:rPr lang="en-US" dirty="0" smtClean="0"/>
              <a:t>3.y.z UL MU PPDU shall not include HE-SIG-B field if it is sent as an immediate response to a Trigger frame sent by an AP.</a:t>
            </a:r>
          </a:p>
          <a:p>
            <a:pPr lvl="1"/>
            <a:endParaRPr lang="en-US" dirty="0"/>
          </a:p>
          <a:p>
            <a:pPr lvl="1"/>
            <a:endParaRPr lang="en-US" dirty="0" smtClean="0"/>
          </a:p>
          <a:p>
            <a:pPr lvl="1"/>
            <a:endParaRPr lang="en-US" dirty="0"/>
          </a:p>
          <a:p>
            <a:pPr lvl="1"/>
            <a:r>
              <a:rPr lang="en-US" dirty="0" smtClean="0"/>
              <a:t>Y: 25</a:t>
            </a:r>
          </a:p>
          <a:p>
            <a:pPr lvl="1"/>
            <a:r>
              <a:rPr lang="en-US" dirty="0" smtClean="0"/>
              <a:t>N: 1</a:t>
            </a:r>
          </a:p>
          <a:p>
            <a:pPr lvl="1"/>
            <a:r>
              <a:rPr lang="en-US" dirty="0" smtClean="0"/>
              <a:t>A: 39</a:t>
            </a:r>
            <a:endParaRPr lang="en-US" dirty="0"/>
          </a:p>
        </p:txBody>
      </p:sp>
      <p:sp>
        <p:nvSpPr>
          <p:cNvPr id="4" name="Footer Placeholder 3"/>
          <p:cNvSpPr>
            <a:spLocks noGrp="1"/>
          </p:cNvSpPr>
          <p:nvPr>
            <p:ph type="ftr" sz="quarter" idx="4294967295"/>
          </p:nvPr>
        </p:nvSpPr>
        <p:spPr>
          <a:xfrm>
            <a:off x="6594032" y="6475413"/>
            <a:ext cx="1949893" cy="184666"/>
          </a:xfrm>
          <a:prstGeom prst="rect">
            <a:avLst/>
          </a:prstGeom>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19</a:t>
            </a:fld>
            <a:endParaRPr lang="en-US"/>
          </a:p>
        </p:txBody>
      </p:sp>
      <p:sp>
        <p:nvSpPr>
          <p:cNvPr id="6" name="Date Placeholder 5"/>
          <p:cNvSpPr>
            <a:spLocks noGrp="1"/>
          </p:cNvSpPr>
          <p:nvPr>
            <p:ph type="dt" sz="half" idx="4294967295"/>
          </p:nvPr>
        </p:nvSpPr>
        <p:spPr>
          <a:xfrm>
            <a:off x="696913" y="332601"/>
            <a:ext cx="968214" cy="276999"/>
          </a:xfrm>
          <a:prstGeom prst="rect">
            <a:avLst/>
          </a:prstGeom>
        </p:spPr>
        <p:txBody>
          <a:bodyPr/>
          <a:lstStyle/>
          <a:p>
            <a:pPr>
              <a:defRPr/>
            </a:pPr>
            <a:r>
              <a:rPr lang="en-US" smtClean="0"/>
              <a:t>May 2015</a:t>
            </a:r>
            <a:endParaRPr lang="en-US" dirty="0"/>
          </a:p>
        </p:txBody>
      </p:sp>
    </p:spTree>
    <p:extLst>
      <p:ext uri="{BB962C8B-B14F-4D97-AF65-F5344CB8AC3E}">
        <p14:creationId xmlns:p14="http://schemas.microsoft.com/office/powerpoint/2010/main" val="4073893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a:latin typeface="Arial" pitchFamily="34" charset="0"/>
              </a:rPr>
              <a:t>Yakun Sun (Marvell)</a:t>
            </a:r>
          </a:p>
          <a:p>
            <a:pPr algn="ctr">
              <a:lnSpc>
                <a:spcPct val="90000"/>
              </a:lnSpc>
              <a:buFontTx/>
              <a:buNone/>
            </a:pPr>
            <a:r>
              <a:rPr lang="en-US" altLang="en-US" sz="2000" dirty="0" smtClean="0">
                <a:latin typeface="Arial" pitchFamily="34" charset="0"/>
              </a:rPr>
              <a:t>Jianhan Liu (Mediatek)</a:t>
            </a:r>
          </a:p>
          <a:p>
            <a:pPr algn="ctr">
              <a:lnSpc>
                <a:spcPct val="90000"/>
              </a:lnSpc>
              <a:buFontTx/>
              <a:buNone/>
            </a:pPr>
            <a:r>
              <a:rPr lang="en-US" altLang="en-US" sz="2000" dirty="0" smtClean="0">
                <a:latin typeface="Arial" pitchFamily="34" charset="0"/>
              </a:rPr>
              <a:t>Bo Sun (ZTE)</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2</a:t>
            </a:r>
            <a:endParaRPr lang="en-US" dirty="0"/>
          </a:p>
        </p:txBody>
      </p:sp>
      <p:sp>
        <p:nvSpPr>
          <p:cNvPr id="3" name="Content Placeholder 2"/>
          <p:cNvSpPr>
            <a:spLocks noGrp="1"/>
          </p:cNvSpPr>
          <p:nvPr>
            <p:ph idx="1"/>
          </p:nvPr>
        </p:nvSpPr>
        <p:spPr/>
        <p:txBody>
          <a:bodyPr/>
          <a:lstStyle/>
          <a:p>
            <a:r>
              <a:rPr lang="en-US" dirty="0" smtClean="0"/>
              <a:t>Do you agree to add to the TG Specific Framework:</a:t>
            </a:r>
          </a:p>
          <a:p>
            <a:pPr lvl="1"/>
            <a:r>
              <a:rPr lang="en-US" dirty="0" smtClean="0"/>
              <a:t>3.y.z </a:t>
            </a:r>
            <a:r>
              <a:rPr lang="en-US" dirty="0"/>
              <a:t>UL </a:t>
            </a:r>
            <a:r>
              <a:rPr lang="en-US" dirty="0" smtClean="0"/>
              <a:t>SU </a:t>
            </a:r>
            <a:r>
              <a:rPr lang="en-US" dirty="0"/>
              <a:t>PPDU shall not include HE-SIG-B </a:t>
            </a:r>
            <a:r>
              <a:rPr lang="en-US" dirty="0" smtClean="0"/>
              <a:t>field.</a:t>
            </a:r>
          </a:p>
          <a:p>
            <a:pPr lvl="1"/>
            <a:endParaRPr lang="en-US" dirty="0"/>
          </a:p>
          <a:p>
            <a:pPr lvl="1"/>
            <a:endParaRPr lang="en-US" dirty="0" smtClean="0"/>
          </a:p>
          <a:p>
            <a:pPr lvl="1"/>
            <a:endParaRPr lang="en-US" dirty="0"/>
          </a:p>
          <a:p>
            <a:pPr lvl="1"/>
            <a:endParaRPr lang="en-US" dirty="0" smtClean="0"/>
          </a:p>
          <a:p>
            <a:pPr lvl="1"/>
            <a:endParaRPr lang="en-US" dirty="0"/>
          </a:p>
          <a:p>
            <a:pPr lvl="1"/>
            <a:r>
              <a:rPr lang="en-US" dirty="0" smtClean="0"/>
              <a:t>Skipped</a:t>
            </a:r>
            <a:endParaRPr lang="en-US" dirty="0"/>
          </a:p>
        </p:txBody>
      </p:sp>
      <p:sp>
        <p:nvSpPr>
          <p:cNvPr id="4" name="Footer Placeholder 3"/>
          <p:cNvSpPr>
            <a:spLocks noGrp="1"/>
          </p:cNvSpPr>
          <p:nvPr>
            <p:ph type="ftr" sz="quarter" idx="4294967295"/>
          </p:nvPr>
        </p:nvSpPr>
        <p:spPr>
          <a:xfrm>
            <a:off x="6594032" y="6475413"/>
            <a:ext cx="1949893" cy="184666"/>
          </a:xfrm>
          <a:prstGeom prst="rect">
            <a:avLst/>
          </a:prstGeom>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20</a:t>
            </a:fld>
            <a:endParaRPr lang="en-US"/>
          </a:p>
        </p:txBody>
      </p:sp>
      <p:sp>
        <p:nvSpPr>
          <p:cNvPr id="6" name="Date Placeholder 5"/>
          <p:cNvSpPr>
            <a:spLocks noGrp="1"/>
          </p:cNvSpPr>
          <p:nvPr>
            <p:ph type="dt" sz="half" idx="4294967295"/>
          </p:nvPr>
        </p:nvSpPr>
        <p:spPr>
          <a:xfrm>
            <a:off x="696913" y="332601"/>
            <a:ext cx="968214" cy="276999"/>
          </a:xfrm>
          <a:prstGeom prst="rect">
            <a:avLst/>
          </a:prstGeom>
        </p:spPr>
        <p:txBody>
          <a:bodyPr/>
          <a:lstStyle/>
          <a:p>
            <a:pPr>
              <a:defRPr/>
            </a:pPr>
            <a:r>
              <a:rPr lang="en-US" smtClean="0"/>
              <a:t>May 2015</a:t>
            </a:r>
            <a:endParaRPr lang="en-US" dirty="0"/>
          </a:p>
        </p:txBody>
      </p:sp>
    </p:spTree>
    <p:extLst>
      <p:ext uri="{BB962C8B-B14F-4D97-AF65-F5344CB8AC3E}">
        <p14:creationId xmlns:p14="http://schemas.microsoft.com/office/powerpoint/2010/main" val="35749181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3</a:t>
            </a:r>
            <a:endParaRPr lang="en-US" dirty="0"/>
          </a:p>
        </p:txBody>
      </p:sp>
      <p:sp>
        <p:nvSpPr>
          <p:cNvPr id="3" name="Content Placeholder 2"/>
          <p:cNvSpPr>
            <a:spLocks noGrp="1"/>
          </p:cNvSpPr>
          <p:nvPr>
            <p:ph idx="1"/>
          </p:nvPr>
        </p:nvSpPr>
        <p:spPr>
          <a:xfrm>
            <a:off x="685800" y="1981200"/>
            <a:ext cx="8153400" cy="4343400"/>
          </a:xfrm>
        </p:spPr>
        <p:txBody>
          <a:bodyPr/>
          <a:lstStyle/>
          <a:p>
            <a:r>
              <a:rPr lang="en-US" dirty="0" smtClean="0"/>
              <a:t>Do you agree to add to the TG Specific Framework:</a:t>
            </a:r>
          </a:p>
          <a:p>
            <a:pPr lvl="1"/>
            <a:r>
              <a:rPr lang="en-US" dirty="0" smtClean="0"/>
              <a:t>3.y.z </a:t>
            </a:r>
            <a:r>
              <a:rPr lang="en-US" dirty="0"/>
              <a:t>UL </a:t>
            </a:r>
            <a:r>
              <a:rPr lang="en-US" dirty="0" smtClean="0"/>
              <a:t>MU PPDU may include </a:t>
            </a:r>
            <a:r>
              <a:rPr lang="en-US" dirty="0"/>
              <a:t>HE-SIG-B </a:t>
            </a:r>
            <a:r>
              <a:rPr lang="en-US" dirty="0" smtClean="0"/>
              <a:t>field if it is not an immediate response to a Trigger frame and sent by a single STA.</a:t>
            </a:r>
          </a:p>
          <a:p>
            <a:pPr lvl="1"/>
            <a:endParaRPr lang="en-US" dirty="0"/>
          </a:p>
          <a:p>
            <a:pPr lvl="1"/>
            <a:endParaRPr lang="en-US" dirty="0" smtClean="0"/>
          </a:p>
          <a:p>
            <a:pPr lvl="1"/>
            <a:endParaRPr lang="en-US" dirty="0"/>
          </a:p>
          <a:p>
            <a:pPr lvl="1"/>
            <a:endParaRPr lang="en-US" dirty="0" smtClean="0"/>
          </a:p>
          <a:p>
            <a:pPr lvl="1"/>
            <a:r>
              <a:rPr lang="en-US" dirty="0" smtClean="0"/>
              <a:t>Skipped</a:t>
            </a:r>
            <a:endParaRPr lang="en-US" dirty="0"/>
          </a:p>
        </p:txBody>
      </p:sp>
      <p:sp>
        <p:nvSpPr>
          <p:cNvPr id="4" name="Footer Placeholder 3"/>
          <p:cNvSpPr>
            <a:spLocks noGrp="1"/>
          </p:cNvSpPr>
          <p:nvPr>
            <p:ph type="ftr" sz="quarter" idx="4294967295"/>
          </p:nvPr>
        </p:nvSpPr>
        <p:spPr>
          <a:xfrm>
            <a:off x="6594032" y="6475413"/>
            <a:ext cx="1949893" cy="184666"/>
          </a:xfrm>
          <a:prstGeom prst="rect">
            <a:avLst/>
          </a:prstGeom>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21</a:t>
            </a:fld>
            <a:endParaRPr lang="en-US"/>
          </a:p>
        </p:txBody>
      </p:sp>
      <p:sp>
        <p:nvSpPr>
          <p:cNvPr id="6" name="Date Placeholder 5"/>
          <p:cNvSpPr>
            <a:spLocks noGrp="1"/>
          </p:cNvSpPr>
          <p:nvPr>
            <p:ph type="dt" sz="half" idx="4294967295"/>
          </p:nvPr>
        </p:nvSpPr>
        <p:spPr>
          <a:xfrm>
            <a:off x="696913" y="332601"/>
            <a:ext cx="968214" cy="276999"/>
          </a:xfrm>
          <a:prstGeom prst="rect">
            <a:avLst/>
          </a:prstGeom>
        </p:spPr>
        <p:txBody>
          <a:bodyPr/>
          <a:lstStyle/>
          <a:p>
            <a:pPr>
              <a:defRPr/>
            </a:pPr>
            <a:r>
              <a:rPr lang="en-US" smtClean="0"/>
              <a:t>May 2015</a:t>
            </a:r>
            <a:endParaRPr lang="en-US" dirty="0"/>
          </a:p>
        </p:txBody>
      </p:sp>
    </p:spTree>
    <p:extLst>
      <p:ext uri="{BB962C8B-B14F-4D97-AF65-F5344CB8AC3E}">
        <p14:creationId xmlns:p14="http://schemas.microsoft.com/office/powerpoint/2010/main" val="28349169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15/0575 SP 1</a:t>
            </a:r>
            <a:endParaRPr lang="en-US" dirty="0"/>
          </a:p>
        </p:txBody>
      </p:sp>
      <p:sp>
        <p:nvSpPr>
          <p:cNvPr id="3" name="Content Placeholder 2"/>
          <p:cNvSpPr>
            <a:spLocks noGrp="1"/>
          </p:cNvSpPr>
          <p:nvPr>
            <p:ph idx="1"/>
          </p:nvPr>
        </p:nvSpPr>
        <p:spPr>
          <a:xfrm>
            <a:off x="381000" y="1676400"/>
            <a:ext cx="8305800" cy="4267200"/>
          </a:xfrm>
        </p:spPr>
        <p:txBody>
          <a:bodyPr/>
          <a:lstStyle/>
          <a:p>
            <a:r>
              <a:rPr lang="en-US" sz="2000" dirty="0"/>
              <a:t>Do you agree to </a:t>
            </a:r>
            <a:r>
              <a:rPr lang="en-US" sz="2000" dirty="0" smtClean="0"/>
              <a:t>add the following sentence to </a:t>
            </a:r>
            <a:r>
              <a:rPr lang="en-US" sz="2000" dirty="0"/>
              <a:t>the TG </a:t>
            </a:r>
            <a:r>
              <a:rPr lang="en-US" sz="2000" dirty="0" smtClean="0"/>
              <a:t>SFD:</a:t>
            </a:r>
            <a:endParaRPr lang="en-US" sz="2000" dirty="0"/>
          </a:p>
          <a:p>
            <a:pPr lvl="1"/>
            <a:r>
              <a:rPr lang="en-US" sz="1800" dirty="0"/>
              <a:t>3</a:t>
            </a:r>
            <a:r>
              <a:rPr lang="en-US" sz="1800" b="0" dirty="0" smtClean="0"/>
              <a:t>.y.x</a:t>
            </a:r>
            <a:r>
              <a:rPr lang="en-US" sz="1800" b="0" dirty="0"/>
              <a:t>. </a:t>
            </a:r>
            <a:r>
              <a:rPr lang="en-US" sz="1800" dirty="0" smtClean="0"/>
              <a:t>HE-SIG-A field in HE PPDU shall be fixed number of OFDM symbols, the number of OFDM symbols is TBD.</a:t>
            </a:r>
            <a:br>
              <a:rPr lang="en-US" sz="1800" dirty="0" smtClean="0"/>
            </a:br>
            <a:endParaRPr lang="en-US" sz="2000" b="0" dirty="0" smtClean="0"/>
          </a:p>
          <a:p>
            <a:pPr lvl="1"/>
            <a:r>
              <a:rPr lang="en-US" sz="1800" dirty="0" smtClean="0"/>
              <a:t>YES: 31</a:t>
            </a:r>
            <a:endParaRPr lang="en-US" sz="1800" dirty="0"/>
          </a:p>
          <a:p>
            <a:pPr lvl="1"/>
            <a:r>
              <a:rPr lang="en-US" sz="1800" dirty="0" smtClean="0"/>
              <a:t>NO: 21</a:t>
            </a:r>
            <a:endParaRPr lang="en-US" sz="1800" dirty="0"/>
          </a:p>
          <a:p>
            <a:pPr lvl="1"/>
            <a:r>
              <a:rPr lang="en-US" sz="1800" dirty="0" smtClean="0"/>
              <a:t>ABS:12</a:t>
            </a:r>
            <a:endParaRPr lang="en-US" sz="1800" dirty="0"/>
          </a:p>
          <a:p>
            <a:endParaRPr lang="en-US" sz="2000" b="0" dirty="0"/>
          </a:p>
        </p:txBody>
      </p:sp>
    </p:spTree>
    <p:extLst>
      <p:ext uri="{BB962C8B-B14F-4D97-AF65-F5344CB8AC3E}">
        <p14:creationId xmlns:p14="http://schemas.microsoft.com/office/powerpoint/2010/main" val="8603359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2</a:t>
            </a:r>
            <a:endParaRPr lang="en-US" dirty="0"/>
          </a:p>
        </p:txBody>
      </p:sp>
      <p:sp>
        <p:nvSpPr>
          <p:cNvPr id="3" name="Content Placeholder 2"/>
          <p:cNvSpPr>
            <a:spLocks noGrp="1"/>
          </p:cNvSpPr>
          <p:nvPr>
            <p:ph idx="1"/>
          </p:nvPr>
        </p:nvSpPr>
        <p:spPr>
          <a:xfrm>
            <a:off x="381000" y="1676400"/>
            <a:ext cx="8305800" cy="4267200"/>
          </a:xfrm>
        </p:spPr>
        <p:txBody>
          <a:bodyPr/>
          <a:lstStyle/>
          <a:p>
            <a:r>
              <a:rPr lang="en-US" sz="2000" dirty="0"/>
              <a:t>Do you agree to add the following sentence to the TG SFD:</a:t>
            </a:r>
          </a:p>
          <a:p>
            <a:pPr lvl="1"/>
            <a:r>
              <a:rPr lang="en-US" sz="1800" b="0" dirty="0" smtClean="0"/>
              <a:t>3.y.x</a:t>
            </a:r>
            <a:r>
              <a:rPr lang="en-US" sz="1800" b="0" dirty="0"/>
              <a:t>. </a:t>
            </a:r>
            <a:r>
              <a:rPr lang="en-US" sz="1800" dirty="0" smtClean="0"/>
              <a:t>HE-SIG-B field in DL HE PPDU is a single encoded information mapped to the entire bandwidth.</a:t>
            </a:r>
            <a:br>
              <a:rPr lang="en-US" sz="1800" dirty="0" smtClean="0"/>
            </a:br>
            <a:endParaRPr lang="en-US" sz="2000" b="0" dirty="0" smtClean="0"/>
          </a:p>
          <a:p>
            <a:pPr lvl="1"/>
            <a:r>
              <a:rPr lang="en-US" sz="1800" dirty="0" smtClean="0"/>
              <a:t>YES: 27</a:t>
            </a:r>
            <a:endParaRPr lang="en-US" sz="1800" dirty="0"/>
          </a:p>
          <a:p>
            <a:pPr lvl="1"/>
            <a:r>
              <a:rPr lang="en-US" sz="1800" dirty="0" smtClean="0"/>
              <a:t>NO: 16</a:t>
            </a:r>
            <a:endParaRPr lang="en-US" sz="1800" dirty="0"/>
          </a:p>
          <a:p>
            <a:pPr lvl="1"/>
            <a:r>
              <a:rPr lang="en-US" sz="1800" dirty="0" smtClean="0"/>
              <a:t>ABS: 28</a:t>
            </a:r>
            <a:endParaRPr lang="en-US" sz="1800" dirty="0"/>
          </a:p>
          <a:p>
            <a:endParaRPr lang="en-US" sz="2000" b="0" dirty="0"/>
          </a:p>
        </p:txBody>
      </p:sp>
    </p:spTree>
    <p:extLst>
      <p:ext uri="{BB962C8B-B14F-4D97-AF65-F5344CB8AC3E}">
        <p14:creationId xmlns:p14="http://schemas.microsoft.com/office/powerpoint/2010/main" val="11269900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3</a:t>
            </a:r>
            <a:endParaRPr lang="en-US" dirty="0"/>
          </a:p>
        </p:txBody>
      </p:sp>
      <p:sp>
        <p:nvSpPr>
          <p:cNvPr id="3" name="Content Placeholder 2"/>
          <p:cNvSpPr>
            <a:spLocks noGrp="1"/>
          </p:cNvSpPr>
          <p:nvPr>
            <p:ph idx="1"/>
          </p:nvPr>
        </p:nvSpPr>
        <p:spPr>
          <a:xfrm>
            <a:off x="381000" y="1676400"/>
            <a:ext cx="8305800" cy="4267200"/>
          </a:xfrm>
        </p:spPr>
        <p:txBody>
          <a:bodyPr/>
          <a:lstStyle/>
          <a:p>
            <a:r>
              <a:rPr lang="en-US" sz="2000" dirty="0"/>
              <a:t>Do you agree to add the following sentence to the TG SFD:</a:t>
            </a:r>
          </a:p>
          <a:p>
            <a:pPr lvl="1"/>
            <a:r>
              <a:rPr lang="en-US" sz="1800" b="0" dirty="0" smtClean="0"/>
              <a:t>3.y.x</a:t>
            </a:r>
            <a:r>
              <a:rPr lang="en-US" sz="1800" b="0" dirty="0"/>
              <a:t>. </a:t>
            </a:r>
            <a:r>
              <a:rPr lang="en-US" sz="1800" dirty="0" smtClean="0"/>
              <a:t>HE shall support only two types of HE-SIG, such as HE-SIG-A and HE-SIG-B. </a:t>
            </a:r>
          </a:p>
          <a:p>
            <a:endParaRPr lang="en-US" sz="2000" b="0" dirty="0" smtClean="0"/>
          </a:p>
          <a:p>
            <a:endParaRPr lang="en-US" sz="2000" b="0" dirty="0"/>
          </a:p>
          <a:p>
            <a:endParaRPr lang="en-US" sz="2000" b="0" dirty="0" smtClean="0"/>
          </a:p>
          <a:p>
            <a:endParaRPr lang="en-US" sz="2000" b="0" dirty="0" smtClean="0"/>
          </a:p>
          <a:p>
            <a:pPr lvl="1"/>
            <a:r>
              <a:rPr lang="en-US" sz="1800" dirty="0"/>
              <a:t>YES</a:t>
            </a:r>
          </a:p>
          <a:p>
            <a:pPr lvl="1"/>
            <a:r>
              <a:rPr lang="en-US" sz="1800" dirty="0"/>
              <a:t>NO</a:t>
            </a:r>
          </a:p>
          <a:p>
            <a:pPr lvl="1"/>
            <a:r>
              <a:rPr lang="en-US" sz="1800" dirty="0" smtClean="0"/>
              <a:t>ABS</a:t>
            </a:r>
          </a:p>
          <a:p>
            <a:pPr lvl="1"/>
            <a:endParaRPr lang="en-US" sz="1800" dirty="0"/>
          </a:p>
          <a:p>
            <a:pPr lvl="1"/>
            <a:r>
              <a:rPr lang="en-US" sz="1800" dirty="0" smtClean="0"/>
              <a:t>SP skipped</a:t>
            </a:r>
            <a:endParaRPr lang="en-US" sz="1800" dirty="0"/>
          </a:p>
          <a:p>
            <a:endParaRPr lang="en-US" sz="2000" b="0" dirty="0"/>
          </a:p>
        </p:txBody>
      </p:sp>
    </p:spTree>
    <p:extLst>
      <p:ext uri="{BB962C8B-B14F-4D97-AF65-F5344CB8AC3E}">
        <p14:creationId xmlns:p14="http://schemas.microsoft.com/office/powerpoint/2010/main" val="409005388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Tuesday PM1 (1:30-3:30PM)</a:t>
            </a:r>
          </a:p>
        </p:txBody>
      </p:sp>
      <p:sp>
        <p:nvSpPr>
          <p:cNvPr id="3" name="Content Placeholder 2"/>
          <p:cNvSpPr>
            <a:spLocks noGrp="1"/>
          </p:cNvSpPr>
          <p:nvPr>
            <p:ph idx="1"/>
          </p:nvPr>
        </p:nvSpPr>
        <p:spPr/>
        <p:txBody>
          <a:bodyPr/>
          <a:lstStyle/>
          <a:p>
            <a:pPr eaLnBrk="1" fontAlgn="t" hangingPunct="1"/>
            <a:r>
              <a:rPr lang="en-CA" b="0" dirty="0"/>
              <a:t>11-15/0577 </a:t>
            </a:r>
            <a:r>
              <a:rPr lang="en-CA" b="0" dirty="0" smtClean="0"/>
              <a:t>Pilot </a:t>
            </a:r>
            <a:r>
              <a:rPr lang="en-CA" b="0" dirty="0"/>
              <a:t>Design for 11ax </a:t>
            </a:r>
            <a:r>
              <a:rPr lang="en-CA" b="0" dirty="0" err="1" smtClean="0"/>
              <a:t>Daewon</a:t>
            </a:r>
            <a:r>
              <a:rPr lang="en-CA" b="0" dirty="0" smtClean="0"/>
              <a:t> </a:t>
            </a:r>
            <a:r>
              <a:rPr lang="en-CA" b="0" dirty="0"/>
              <a:t>Lee  </a:t>
            </a:r>
            <a:endParaRPr lang="en-US" b="0" dirty="0"/>
          </a:p>
          <a:p>
            <a:pPr eaLnBrk="1" fontAlgn="t" hangingPunct="1"/>
            <a:r>
              <a:rPr lang="en-CA" b="0" dirty="0"/>
              <a:t>11-15/0579 </a:t>
            </a:r>
            <a:r>
              <a:rPr lang="en-CA" b="0" dirty="0" smtClean="0"/>
              <a:t>preamble </a:t>
            </a:r>
            <a:r>
              <a:rPr lang="en-CA" b="0" dirty="0"/>
              <a:t>design and </a:t>
            </a:r>
            <a:r>
              <a:rPr lang="en-CA" b="0" dirty="0" err="1"/>
              <a:t>autodetection</a:t>
            </a:r>
            <a:r>
              <a:rPr lang="en-CA" b="0" dirty="0"/>
              <a:t> </a:t>
            </a:r>
            <a:r>
              <a:rPr lang="en-CA" b="0" dirty="0" smtClean="0"/>
              <a:t>Hongyuan </a:t>
            </a:r>
            <a:r>
              <a:rPr lang="en-CA" b="0" dirty="0"/>
              <a:t>Zhang </a:t>
            </a:r>
            <a:endParaRPr lang="en-US" b="0" dirty="0"/>
          </a:p>
          <a:p>
            <a:pPr eaLnBrk="1" fontAlgn="t" hangingPunct="1"/>
            <a:r>
              <a:rPr lang="en-CA" b="0" dirty="0"/>
              <a:t>11-15/0580 </a:t>
            </a:r>
            <a:r>
              <a:rPr lang="en-CA" b="0" dirty="0" smtClean="0"/>
              <a:t>11ax </a:t>
            </a:r>
            <a:r>
              <a:rPr lang="en-CA" b="0" dirty="0"/>
              <a:t>coding discussion </a:t>
            </a:r>
            <a:r>
              <a:rPr lang="en-CA" b="0" dirty="0" smtClean="0"/>
              <a:t>Hongyuan </a:t>
            </a:r>
            <a:r>
              <a:rPr lang="en-CA" b="0" dirty="0"/>
              <a:t>Zhang </a:t>
            </a:r>
            <a:endParaRPr lang="en-US" b="0" dirty="0"/>
          </a:p>
          <a:p>
            <a:pPr eaLnBrk="1" fontAlgn="t" hangingPunct="1"/>
            <a:r>
              <a:rPr lang="en-CA" b="0" dirty="0"/>
              <a:t>11-15/0584 </a:t>
            </a:r>
            <a:r>
              <a:rPr lang="en-CA" b="0" dirty="0" smtClean="0"/>
              <a:t>Considerations </a:t>
            </a:r>
            <a:r>
              <a:rPr lang="en-CA" b="0" dirty="0"/>
              <a:t>on LTF Sequence Design </a:t>
            </a:r>
            <a:r>
              <a:rPr lang="en-CA" b="0" dirty="0" err="1" smtClean="0"/>
              <a:t>Sungho</a:t>
            </a:r>
            <a:r>
              <a:rPr lang="en-CA" b="0" dirty="0" smtClean="0"/>
              <a:t> </a:t>
            </a:r>
            <a:r>
              <a:rPr lang="en-CA" b="0" dirty="0"/>
              <a:t>Moon  </a:t>
            </a:r>
            <a:endParaRPr lang="en-CA" b="0" dirty="0" smtClean="0"/>
          </a:p>
          <a:p>
            <a:pPr eaLnBrk="1" fontAlgn="t" hangingPunct="1"/>
            <a:endParaRPr lang="en-CA" b="0" dirty="0"/>
          </a:p>
          <a:p>
            <a:pPr eaLnBrk="1" fontAlgn="t" hangingPunct="1"/>
            <a:r>
              <a:rPr lang="en-CA" b="0" dirty="0"/>
              <a:t>11-15/0572 </a:t>
            </a:r>
            <a:r>
              <a:rPr lang="en-CA" b="0" dirty="0" smtClean="0"/>
              <a:t>PHY</a:t>
            </a:r>
            <a:r>
              <a:rPr lang="en-CA" b="0" dirty="0"/>
              <a:t>: Inefficiency_of_256-FFT_per_20MHz </a:t>
            </a:r>
            <a:r>
              <a:rPr lang="en-CA" b="0" dirty="0" err="1" smtClean="0"/>
              <a:t>Heejung</a:t>
            </a:r>
            <a:r>
              <a:rPr lang="en-CA" b="0" dirty="0" smtClean="0"/>
              <a:t> </a:t>
            </a:r>
            <a:r>
              <a:rPr lang="en-CA" b="0" dirty="0"/>
              <a:t>Yu   </a:t>
            </a:r>
            <a:r>
              <a:rPr lang="en-CA" b="0" dirty="0" smtClean="0"/>
              <a:t>(Straw Poll)</a:t>
            </a:r>
            <a:endParaRPr lang="en-US" b="0" dirty="0"/>
          </a:p>
          <a:p>
            <a:pPr eaLnBrk="1" fontAlgn="t" hangingPunct="1"/>
            <a:endParaRPr lang="en-CA" b="0" dirty="0"/>
          </a:p>
          <a:p>
            <a:pPr eaLnBrk="1" fontAlgn="t" hangingPunct="1"/>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25</a:t>
            </a:fld>
            <a:endParaRPr lang="en-US" altLang="en-US"/>
          </a:p>
        </p:txBody>
      </p:sp>
      <p:sp>
        <p:nvSpPr>
          <p:cNvPr id="6" name="Footer Placeholder 5"/>
          <p:cNvSpPr>
            <a:spLocks noGrp="1"/>
          </p:cNvSpPr>
          <p:nvPr>
            <p:ph type="ftr" sz="quarter" idx="3"/>
          </p:nvPr>
        </p:nvSpPr>
        <p:spPr/>
        <p:txBody>
          <a:bodyPr/>
          <a:lstStyle/>
          <a:p>
            <a:pPr>
              <a:defRPr/>
            </a:pPr>
            <a:r>
              <a:rPr lang="en-US" smtClean="0"/>
              <a:t>Yakun Sun (Marvell)</a:t>
            </a:r>
            <a:endParaRPr lang="en-US" dirty="0"/>
          </a:p>
        </p:txBody>
      </p:sp>
    </p:spTree>
    <p:extLst>
      <p:ext uri="{BB962C8B-B14F-4D97-AF65-F5344CB8AC3E}">
        <p14:creationId xmlns:p14="http://schemas.microsoft.com/office/powerpoint/2010/main" val="20081496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15/0577 Straw </a:t>
            </a:r>
            <a:r>
              <a:rPr lang="en-US" dirty="0"/>
              <a:t>Poll </a:t>
            </a:r>
            <a:r>
              <a:rPr lang="en-US" dirty="0" smtClean="0"/>
              <a:t>#1</a:t>
            </a:r>
            <a:endParaRPr lang="en-US" dirty="0"/>
          </a:p>
        </p:txBody>
      </p:sp>
      <p:sp>
        <p:nvSpPr>
          <p:cNvPr id="3" name="Content Placeholder 2"/>
          <p:cNvSpPr>
            <a:spLocks noGrp="1"/>
          </p:cNvSpPr>
          <p:nvPr>
            <p:ph idx="1"/>
          </p:nvPr>
        </p:nvSpPr>
        <p:spPr/>
        <p:txBody>
          <a:bodyPr/>
          <a:lstStyle/>
          <a:p>
            <a:r>
              <a:rPr lang="en-US" dirty="0"/>
              <a:t>Do you agree </a:t>
            </a:r>
            <a:r>
              <a:rPr lang="en-US" dirty="0" smtClean="0"/>
              <a:t>to adopt the following statement in SFD?</a:t>
            </a:r>
            <a:endParaRPr lang="en-US" dirty="0"/>
          </a:p>
          <a:p>
            <a:pPr lvl="1"/>
            <a:r>
              <a:rPr lang="en-US" dirty="0" smtClean="0"/>
              <a:t>3.y.z. Number of pilot tones in a LTF symbol, regardless of LTF symbol durations excluding GI, shall be identical to number of pilot tones in a data OFDM symbol.</a:t>
            </a:r>
          </a:p>
          <a:p>
            <a:pPr lvl="1"/>
            <a:endParaRPr lang="en-US" dirty="0"/>
          </a:p>
          <a:p>
            <a:pPr lvl="1"/>
            <a:endParaRPr lang="en-US" dirty="0" smtClean="0"/>
          </a:p>
          <a:p>
            <a:pPr lvl="1"/>
            <a:r>
              <a:rPr lang="en-US" dirty="0" smtClean="0"/>
              <a:t>Y: 26</a:t>
            </a:r>
          </a:p>
          <a:p>
            <a:pPr lvl="1"/>
            <a:r>
              <a:rPr lang="en-US" dirty="0" smtClean="0"/>
              <a:t>N: 11</a:t>
            </a:r>
          </a:p>
          <a:p>
            <a:pPr lvl="1"/>
            <a:r>
              <a:rPr lang="en-US" dirty="0" smtClean="0"/>
              <a:t>A: 36</a:t>
            </a:r>
            <a:endParaRPr lang="en-US" dirty="0"/>
          </a:p>
          <a:p>
            <a:pPr lvl="1"/>
            <a:endParaRPr lang="en-US" dirty="0"/>
          </a:p>
        </p:txBody>
      </p:sp>
    </p:spTree>
    <p:extLst>
      <p:ext uri="{BB962C8B-B14F-4D97-AF65-F5344CB8AC3E}">
        <p14:creationId xmlns:p14="http://schemas.microsoft.com/office/powerpoint/2010/main" val="9304008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#2</a:t>
            </a:r>
            <a:endParaRPr lang="en-US" dirty="0"/>
          </a:p>
        </p:txBody>
      </p:sp>
      <p:sp>
        <p:nvSpPr>
          <p:cNvPr id="3" name="Content Placeholder 2"/>
          <p:cNvSpPr>
            <a:spLocks noGrp="1"/>
          </p:cNvSpPr>
          <p:nvPr>
            <p:ph idx="1"/>
          </p:nvPr>
        </p:nvSpPr>
        <p:spPr/>
        <p:txBody>
          <a:bodyPr/>
          <a:lstStyle/>
          <a:p>
            <a:r>
              <a:rPr lang="en-US" dirty="0"/>
              <a:t>Do you agree </a:t>
            </a:r>
            <a:r>
              <a:rPr lang="en-US" dirty="0" smtClean="0"/>
              <a:t>to adopt the following statement in SFD?</a:t>
            </a:r>
            <a:endParaRPr lang="en-US" dirty="0"/>
          </a:p>
          <a:p>
            <a:pPr lvl="1"/>
            <a:r>
              <a:rPr lang="en-US" dirty="0" smtClean="0"/>
              <a:t>3.y.z. Pilot tone position, i.e. exact frequency position, shall be identical between the supported LTF symbols with different LTF durations excluding GI.</a:t>
            </a:r>
          </a:p>
          <a:p>
            <a:pPr lvl="1"/>
            <a:endParaRPr lang="en-US" dirty="0"/>
          </a:p>
          <a:p>
            <a:pPr lvl="1"/>
            <a:endParaRPr lang="en-US" dirty="0" smtClean="0"/>
          </a:p>
          <a:p>
            <a:pPr lvl="1"/>
            <a:r>
              <a:rPr lang="en-US" dirty="0" smtClean="0"/>
              <a:t>Skipped</a:t>
            </a:r>
            <a:endParaRPr lang="en-US" dirty="0"/>
          </a:p>
        </p:txBody>
      </p:sp>
    </p:spTree>
    <p:extLst>
      <p:ext uri="{BB962C8B-B14F-4D97-AF65-F5344CB8AC3E}">
        <p14:creationId xmlns:p14="http://schemas.microsoft.com/office/powerpoint/2010/main" val="33830677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15/0579 Straw Poll #1</a:t>
            </a:r>
            <a:endParaRPr lang="en-US" dirty="0"/>
          </a:p>
        </p:txBody>
      </p:sp>
      <p:sp>
        <p:nvSpPr>
          <p:cNvPr id="6" name="Date Placeholder 5"/>
          <p:cNvSpPr>
            <a:spLocks noGrp="1"/>
          </p:cNvSpPr>
          <p:nvPr>
            <p:ph type="dt" sz="half" idx="10"/>
          </p:nvPr>
        </p:nvSpPr>
        <p:spPr/>
        <p:txBody>
          <a:bodyPr/>
          <a:lstStyle/>
          <a:p>
            <a:pPr>
              <a:defRPr/>
            </a:pPr>
            <a:r>
              <a:rPr lang="en-US" smtClean="0"/>
              <a:t>May, 2015</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28</a:t>
            </a:fld>
            <a:endParaRPr lang="en-US" dirty="0"/>
          </a:p>
        </p:txBody>
      </p:sp>
      <p:sp>
        <p:nvSpPr>
          <p:cNvPr id="7" name="Rectangle 5"/>
          <p:cNvSpPr>
            <a:spLocks noGrp="1" noChangeArrowheads="1"/>
          </p:cNvSpPr>
          <p:nvPr>
            <p:ph type="ftr" sz="quarter" idx="4294967295"/>
          </p:nvPr>
        </p:nvSpPr>
        <p:spPr>
          <a:xfrm>
            <a:off x="6448800" y="6475413"/>
            <a:ext cx="2095125" cy="184666"/>
          </a:xfrm>
          <a:prstGeom prst="rect">
            <a:avLst/>
          </a:prstGeom>
          <a:ln/>
        </p:spPr>
        <p:txBody>
          <a:bodyPr/>
          <a:lstStyle>
            <a:lvl1pPr>
              <a:defRPr>
                <a:solidFill>
                  <a:schemeClr val="tx1"/>
                </a:solidFill>
              </a:defRPr>
            </a:lvl1pPr>
          </a:lstStyle>
          <a:p>
            <a:pPr>
              <a:defRPr/>
            </a:pPr>
            <a:r>
              <a:rPr lang="en-US" altLang="ko-KR" dirty="0" smtClean="0"/>
              <a:t>Hongyuan Zhang,  Marvell, et. al.</a:t>
            </a:r>
            <a:endParaRPr lang="en-US" altLang="ko-KR" dirty="0"/>
          </a:p>
        </p:txBody>
      </p:sp>
      <p:sp>
        <p:nvSpPr>
          <p:cNvPr id="10" name="Content Placeholder 2"/>
          <p:cNvSpPr>
            <a:spLocks noGrp="1"/>
          </p:cNvSpPr>
          <p:nvPr>
            <p:ph idx="1"/>
          </p:nvPr>
        </p:nvSpPr>
        <p:spPr>
          <a:xfrm>
            <a:off x="762000" y="1524000"/>
            <a:ext cx="7772400" cy="1676400"/>
          </a:xfrm>
        </p:spPr>
        <p:txBody>
          <a:bodyPr/>
          <a:lstStyle/>
          <a:p>
            <a:pPr marL="0" indent="0">
              <a:buNone/>
            </a:pPr>
            <a:r>
              <a:rPr lang="en-US" b="0" dirty="0" smtClean="0"/>
              <a:t>Do you support having a 4us symbol repeating the L-SIG content, in the 11ax preamble right after the legacy section?</a:t>
            </a:r>
          </a:p>
          <a:p>
            <a:pPr marL="400050" lvl="1" indent="0"/>
            <a:r>
              <a:rPr lang="en-US" dirty="0" smtClean="0"/>
              <a:t> This symbol shall be modulated by BPSK and rate ½ BCC.</a:t>
            </a:r>
          </a:p>
          <a:p>
            <a:pPr marL="400050" lvl="1" indent="0"/>
            <a:endParaRPr lang="en-US" dirty="0"/>
          </a:p>
          <a:p>
            <a:pPr marL="400050" lvl="1" indent="0"/>
            <a:endParaRPr lang="en-US" dirty="0" smtClean="0"/>
          </a:p>
          <a:p>
            <a:pPr marL="400050" lvl="1" indent="0"/>
            <a:endParaRPr lang="en-US" dirty="0"/>
          </a:p>
          <a:p>
            <a:pPr marL="400050" lvl="1" indent="0"/>
            <a:endParaRPr lang="en-US" dirty="0" smtClean="0"/>
          </a:p>
          <a:p>
            <a:pPr marL="400050" lvl="1" indent="0"/>
            <a:endParaRPr lang="en-US" dirty="0"/>
          </a:p>
          <a:p>
            <a:pPr marL="400050" lvl="1" indent="0"/>
            <a:endParaRPr lang="en-US" dirty="0" smtClean="0"/>
          </a:p>
          <a:p>
            <a:pPr marL="400050" lvl="1" indent="0"/>
            <a:r>
              <a:rPr lang="en-US" dirty="0" smtClean="0"/>
              <a:t>Y: 49</a:t>
            </a:r>
          </a:p>
          <a:p>
            <a:pPr marL="400050" lvl="1" indent="0"/>
            <a:r>
              <a:rPr lang="en-US" dirty="0" smtClean="0"/>
              <a:t>N: 32</a:t>
            </a:r>
          </a:p>
          <a:p>
            <a:pPr marL="400050" lvl="1" indent="0"/>
            <a:r>
              <a:rPr lang="en-US" dirty="0" smtClean="0"/>
              <a:t>Abs: 13</a:t>
            </a:r>
          </a:p>
          <a:p>
            <a:pPr marL="400050" lvl="1" indent="0"/>
            <a:endParaRPr lang="en-US" b="0" dirty="0" smtClean="0"/>
          </a:p>
          <a:p>
            <a:endParaRPr lang="en-US" b="0" dirty="0" smtClean="0"/>
          </a:p>
          <a:p>
            <a:pPr lvl="1"/>
            <a:endParaRPr lang="en-US" sz="1800" dirty="0" smtClean="0"/>
          </a:p>
          <a:p>
            <a:pPr lvl="1"/>
            <a:endParaRPr lang="en-US" sz="1600" b="0" dirty="0"/>
          </a:p>
        </p:txBody>
      </p:sp>
      <p:sp>
        <p:nvSpPr>
          <p:cNvPr id="11" name="TextBox 10"/>
          <p:cNvSpPr txBox="1"/>
          <p:nvPr/>
        </p:nvSpPr>
        <p:spPr>
          <a:xfrm>
            <a:off x="1905000" y="3124200"/>
            <a:ext cx="1183337" cy="276999"/>
          </a:xfrm>
          <a:prstGeom prst="rect">
            <a:avLst/>
          </a:prstGeom>
          <a:noFill/>
        </p:spPr>
        <p:txBody>
          <a:bodyPr wrap="none" rtlCol="0">
            <a:spAutoFit/>
          </a:bodyPr>
          <a:lstStyle/>
          <a:p>
            <a:r>
              <a:rPr lang="en-US" dirty="0" smtClean="0"/>
              <a:t>BPSK GI=0.8us</a:t>
            </a:r>
            <a:endParaRPr lang="en-US" dirty="0"/>
          </a:p>
        </p:txBody>
      </p:sp>
      <p:sp>
        <p:nvSpPr>
          <p:cNvPr id="12" name="TextBox 11"/>
          <p:cNvSpPr txBox="1"/>
          <p:nvPr/>
        </p:nvSpPr>
        <p:spPr>
          <a:xfrm>
            <a:off x="3184346" y="3152001"/>
            <a:ext cx="1183337" cy="276999"/>
          </a:xfrm>
          <a:prstGeom prst="rect">
            <a:avLst/>
          </a:prstGeom>
          <a:noFill/>
        </p:spPr>
        <p:txBody>
          <a:bodyPr wrap="none" rtlCol="0">
            <a:spAutoFit/>
          </a:bodyPr>
          <a:lstStyle/>
          <a:p>
            <a:r>
              <a:rPr lang="en-US" dirty="0" smtClean="0"/>
              <a:t>BPSK GI=0.8us</a:t>
            </a:r>
            <a:endParaRPr lang="en-US" dirty="0"/>
          </a:p>
        </p:txBody>
      </p:sp>
      <p:sp>
        <p:nvSpPr>
          <p:cNvPr id="13" name="Rectangle 22"/>
          <p:cNvSpPr>
            <a:spLocks noChangeArrowheads="1"/>
          </p:cNvSpPr>
          <p:nvPr/>
        </p:nvSpPr>
        <p:spPr bwMode="auto">
          <a:xfrm>
            <a:off x="1828800" y="3453824"/>
            <a:ext cx="1295400" cy="228600"/>
          </a:xfrm>
          <a:prstGeom prst="rect">
            <a:avLst/>
          </a:prstGeom>
          <a:noFill/>
          <a:ln w="9525">
            <a:solidFill>
              <a:schemeClr val="tx1"/>
            </a:solidFill>
            <a:miter lim="800000"/>
            <a:headEnd/>
            <a:tailEnd/>
          </a:ln>
        </p:spPr>
        <p:txBody>
          <a:bodyPr wrap="none" anchor="ctr"/>
          <a:lstStyle/>
          <a:p>
            <a:pPr algn="ctr"/>
            <a:r>
              <a:rPr lang="en-US" sz="1200" b="0" dirty="0"/>
              <a:t>LSIG</a:t>
            </a:r>
          </a:p>
        </p:txBody>
      </p:sp>
      <p:sp>
        <p:nvSpPr>
          <p:cNvPr id="14" name="Rectangle 13"/>
          <p:cNvSpPr>
            <a:spLocks noChangeArrowheads="1"/>
          </p:cNvSpPr>
          <p:nvPr/>
        </p:nvSpPr>
        <p:spPr bwMode="auto">
          <a:xfrm>
            <a:off x="4419600" y="3453824"/>
            <a:ext cx="2209800" cy="228600"/>
          </a:xfrm>
          <a:prstGeom prst="rect">
            <a:avLst/>
          </a:prstGeom>
          <a:solidFill>
            <a:srgbClr val="FFC000"/>
          </a:solidFill>
          <a:ln w="9525">
            <a:solidFill>
              <a:schemeClr val="tx1"/>
            </a:solidFill>
            <a:prstDash val="solid"/>
            <a:miter lim="800000"/>
            <a:headEnd/>
            <a:tailEnd/>
          </a:ln>
        </p:spPr>
        <p:txBody>
          <a:bodyPr wrap="none" anchor="ctr"/>
          <a:lstStyle/>
          <a:p>
            <a:pPr algn="ctr"/>
            <a:r>
              <a:rPr lang="en-US" sz="1200" b="0" dirty="0" smtClean="0"/>
              <a:t>HE-SIGA Symbols</a:t>
            </a:r>
            <a:endParaRPr lang="en-US" sz="1200" b="0" dirty="0"/>
          </a:p>
        </p:txBody>
      </p:sp>
      <p:sp>
        <p:nvSpPr>
          <p:cNvPr id="15" name="Rectangle 22"/>
          <p:cNvSpPr>
            <a:spLocks noChangeArrowheads="1"/>
          </p:cNvSpPr>
          <p:nvPr/>
        </p:nvSpPr>
        <p:spPr bwMode="auto">
          <a:xfrm>
            <a:off x="3124200" y="3453824"/>
            <a:ext cx="1295400" cy="228600"/>
          </a:xfrm>
          <a:prstGeom prst="rect">
            <a:avLst/>
          </a:prstGeom>
          <a:solidFill>
            <a:schemeClr val="accent3">
              <a:lumMod val="75000"/>
            </a:schemeClr>
          </a:solidFill>
          <a:ln w="9525">
            <a:solidFill>
              <a:schemeClr val="tx1"/>
            </a:solidFill>
            <a:miter lim="800000"/>
            <a:headEnd/>
            <a:tailEnd/>
          </a:ln>
        </p:spPr>
        <p:txBody>
          <a:bodyPr wrap="none" anchor="ctr"/>
          <a:lstStyle/>
          <a:p>
            <a:pPr algn="ctr"/>
            <a:r>
              <a:rPr lang="en-US" sz="1200" b="0" dirty="0" smtClean="0"/>
              <a:t>R- LSIG</a:t>
            </a:r>
            <a:endParaRPr lang="en-US" sz="1200" b="0" dirty="0"/>
          </a:p>
        </p:txBody>
      </p:sp>
      <p:sp>
        <p:nvSpPr>
          <p:cNvPr id="16" name="TextBox 15"/>
          <p:cNvSpPr txBox="1"/>
          <p:nvPr/>
        </p:nvSpPr>
        <p:spPr>
          <a:xfrm>
            <a:off x="1447800" y="3333690"/>
            <a:ext cx="441146" cy="400110"/>
          </a:xfrm>
          <a:prstGeom prst="rect">
            <a:avLst/>
          </a:prstGeom>
          <a:noFill/>
        </p:spPr>
        <p:txBody>
          <a:bodyPr wrap="none" rtlCol="0">
            <a:spAutoFit/>
          </a:bodyPr>
          <a:lstStyle/>
          <a:p>
            <a:r>
              <a:rPr lang="en-US" sz="2000" b="1" dirty="0" smtClean="0"/>
              <a:t>…</a:t>
            </a:r>
            <a:endParaRPr lang="en-US" sz="2000" b="1" dirty="0"/>
          </a:p>
        </p:txBody>
      </p:sp>
      <p:sp>
        <p:nvSpPr>
          <p:cNvPr id="17" name="TextBox 16"/>
          <p:cNvSpPr txBox="1"/>
          <p:nvPr/>
        </p:nvSpPr>
        <p:spPr>
          <a:xfrm>
            <a:off x="6629400" y="3276600"/>
            <a:ext cx="441146" cy="400110"/>
          </a:xfrm>
          <a:prstGeom prst="rect">
            <a:avLst/>
          </a:prstGeom>
          <a:noFill/>
        </p:spPr>
        <p:txBody>
          <a:bodyPr wrap="none" rtlCol="0">
            <a:spAutoFit/>
          </a:bodyPr>
          <a:lstStyle/>
          <a:p>
            <a:r>
              <a:rPr lang="en-US" sz="2000" b="1" dirty="0" smtClean="0"/>
              <a:t>…</a:t>
            </a:r>
            <a:endParaRPr lang="en-US" sz="2000" b="1" dirty="0"/>
          </a:p>
        </p:txBody>
      </p:sp>
    </p:spTree>
    <p:extLst>
      <p:ext uri="{BB962C8B-B14F-4D97-AF65-F5344CB8AC3E}">
        <p14:creationId xmlns:p14="http://schemas.microsoft.com/office/powerpoint/2010/main" val="9018239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a:xfrm>
            <a:off x="685800" y="1524000"/>
            <a:ext cx="8001000" cy="4495800"/>
          </a:xfrm>
        </p:spPr>
        <p:txBody>
          <a:bodyPr/>
          <a:lstStyle/>
          <a:p>
            <a:r>
              <a:rPr lang="en-US" sz="2400" dirty="0" smtClean="0"/>
              <a:t>Do you agree that </a:t>
            </a:r>
            <a:r>
              <a:rPr lang="en-US" sz="2400" dirty="0" err="1" smtClean="0"/>
              <a:t>i</a:t>
            </a:r>
            <a:r>
              <a:rPr lang="en-GB" sz="2400" dirty="0" err="1" smtClean="0"/>
              <a:t>n</a:t>
            </a:r>
            <a:r>
              <a:rPr lang="en-GB" sz="2400" dirty="0" smtClean="0"/>
              <a:t> an HE PPDU, both the first and second OFDM symbols immediately following the L-SIG shall use BPSK modulation.</a:t>
            </a:r>
            <a:endParaRPr lang="en-US" sz="2400" dirty="0" smtClean="0"/>
          </a:p>
          <a:p>
            <a:pPr lvl="1"/>
            <a:r>
              <a:rPr lang="en-GB" sz="2000" dirty="0" smtClean="0"/>
              <a:t>NOTE–This is to spoof all legacy (11a/n/ac) devices to treat an HE PPDU as a non-HT PPDU.</a:t>
            </a:r>
          </a:p>
          <a:p>
            <a:pPr lvl="1"/>
            <a:endParaRPr lang="en-GB" dirty="0"/>
          </a:p>
          <a:p>
            <a:pPr lvl="1"/>
            <a:endParaRPr lang="en-GB" sz="2000" dirty="0" smtClean="0"/>
          </a:p>
          <a:p>
            <a:pPr lvl="1"/>
            <a:endParaRPr lang="en-GB" dirty="0"/>
          </a:p>
          <a:p>
            <a:pPr lvl="1"/>
            <a:r>
              <a:rPr lang="en-GB" dirty="0" smtClean="0"/>
              <a:t>Y: 60</a:t>
            </a:r>
            <a:endParaRPr lang="en-GB" sz="2000" dirty="0" smtClean="0"/>
          </a:p>
          <a:p>
            <a:pPr lvl="1"/>
            <a:r>
              <a:rPr lang="en-GB" dirty="0" smtClean="0"/>
              <a:t>N: 25</a:t>
            </a:r>
          </a:p>
          <a:p>
            <a:pPr lvl="1"/>
            <a:r>
              <a:rPr lang="en-GB" sz="2000" dirty="0" smtClean="0"/>
              <a:t>Abs: 19</a:t>
            </a:r>
            <a:endParaRPr lang="en-US" sz="2000"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4294967295"/>
          </p:nvPr>
        </p:nvSpPr>
        <p:spPr>
          <a:xfrm>
            <a:off x="6448800" y="6475413"/>
            <a:ext cx="2095125" cy="184666"/>
          </a:xfrm>
          <a:prstGeom prst="rect">
            <a:avLst/>
          </a:prstGeom>
        </p:spPr>
        <p:txBody>
          <a:bodyPr/>
          <a:lstStyle/>
          <a:p>
            <a:pPr>
              <a:defRPr/>
            </a:pPr>
            <a:r>
              <a:rPr lang="en-US" altLang="ko-KR" smtClean="0"/>
              <a:t>Hongyuan Zhang,  Marvell, et. al.</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29</a:t>
            </a:fld>
            <a:endParaRPr lang="en-US"/>
          </a:p>
        </p:txBody>
      </p:sp>
    </p:spTree>
    <p:extLst>
      <p:ext uri="{BB962C8B-B14F-4D97-AF65-F5344CB8AC3E}">
        <p14:creationId xmlns:p14="http://schemas.microsoft.com/office/powerpoint/2010/main" val="15052280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endParaRPr lang="en-US" altLang="en-US" sz="2000" dirty="0" smtClean="0"/>
          </a:p>
          <a:p>
            <a:r>
              <a:rPr lang="en-US" altLang="en-US" sz="2000" dirty="0" smtClean="0"/>
              <a:t>Review ad hoc rules </a:t>
            </a:r>
          </a:p>
          <a:p>
            <a:r>
              <a:rPr lang="en-CA" altLang="en-US" sz="2000" dirty="0" smtClean="0"/>
              <a:t>Technical Presentations approved by 802.11ax for presentation this week, and related straw polls</a:t>
            </a:r>
          </a:p>
          <a:p>
            <a:r>
              <a:rPr lang="en-CA" altLang="en-US" sz="2000" dirty="0" smtClean="0"/>
              <a:t>Any other technical presentations </a:t>
            </a:r>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15/0580 Straw Poll #1</a:t>
            </a:r>
            <a:endParaRPr lang="en-US" dirty="0"/>
          </a:p>
        </p:txBody>
      </p:sp>
      <p:sp>
        <p:nvSpPr>
          <p:cNvPr id="6" name="Date Placeholder 5"/>
          <p:cNvSpPr>
            <a:spLocks noGrp="1"/>
          </p:cNvSpPr>
          <p:nvPr>
            <p:ph type="dt" sz="half" idx="10"/>
          </p:nvPr>
        </p:nvSpPr>
        <p:spPr/>
        <p:txBody>
          <a:bodyPr/>
          <a:lstStyle/>
          <a:p>
            <a:pPr>
              <a:defRPr/>
            </a:pPr>
            <a:r>
              <a:rPr lang="en-US" smtClean="0"/>
              <a:t>May, 2015</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30</a:t>
            </a:fld>
            <a:endParaRPr lang="en-US" dirty="0"/>
          </a:p>
        </p:txBody>
      </p:sp>
      <p:sp>
        <p:nvSpPr>
          <p:cNvPr id="7" name="Rectangle 5"/>
          <p:cNvSpPr>
            <a:spLocks noGrp="1" noChangeArrowheads="1"/>
          </p:cNvSpPr>
          <p:nvPr>
            <p:ph type="ftr" sz="quarter" idx="4294967295"/>
          </p:nvPr>
        </p:nvSpPr>
        <p:spPr>
          <a:xfrm>
            <a:off x="6448800" y="6475413"/>
            <a:ext cx="2095125" cy="184666"/>
          </a:xfrm>
          <a:prstGeom prst="rect">
            <a:avLst/>
          </a:prstGeom>
          <a:ln/>
        </p:spPr>
        <p:txBody>
          <a:bodyPr/>
          <a:lstStyle>
            <a:lvl1pPr>
              <a:defRPr>
                <a:solidFill>
                  <a:schemeClr val="tx1"/>
                </a:solidFill>
              </a:defRPr>
            </a:lvl1pPr>
          </a:lstStyle>
          <a:p>
            <a:pPr>
              <a:defRPr/>
            </a:pPr>
            <a:r>
              <a:rPr lang="en-US" altLang="ko-KR" dirty="0" smtClean="0"/>
              <a:t>Hongyuan Zhang,  Marvell, et. al.</a:t>
            </a:r>
            <a:endParaRPr lang="en-US" altLang="ko-KR" dirty="0"/>
          </a:p>
        </p:txBody>
      </p:sp>
      <p:sp>
        <p:nvSpPr>
          <p:cNvPr id="10" name="Content Placeholder 2"/>
          <p:cNvSpPr>
            <a:spLocks noGrp="1"/>
          </p:cNvSpPr>
          <p:nvPr>
            <p:ph idx="1"/>
          </p:nvPr>
        </p:nvSpPr>
        <p:spPr>
          <a:xfrm>
            <a:off x="533400" y="1523999"/>
            <a:ext cx="8001000" cy="4572001"/>
          </a:xfrm>
        </p:spPr>
        <p:txBody>
          <a:bodyPr/>
          <a:lstStyle/>
          <a:p>
            <a:pPr marL="0" indent="0"/>
            <a:r>
              <a:rPr lang="en-US" b="0" dirty="0" smtClean="0"/>
              <a:t>   </a:t>
            </a:r>
            <a:r>
              <a:rPr lang="en-US" sz="2400" b="0" dirty="0" smtClean="0"/>
              <a:t>Do you agree to add the following text into 11ax SFD?</a:t>
            </a:r>
          </a:p>
          <a:p>
            <a:pPr marL="400050" lvl="1" indent="0"/>
            <a:r>
              <a:rPr lang="en-US" sz="2000" dirty="0" smtClean="0"/>
              <a:t>  “LDPC is the only coding scheme in the 11ax Data field for allocation sizes 80MHz and 160/80+80MHz. ”</a:t>
            </a:r>
          </a:p>
          <a:p>
            <a:pPr marL="400050" lvl="1" indent="0"/>
            <a:endParaRPr lang="en-US" b="0" dirty="0"/>
          </a:p>
          <a:p>
            <a:pPr marL="400050" lvl="1" indent="0"/>
            <a:endParaRPr lang="en-US" sz="2000" dirty="0" smtClean="0"/>
          </a:p>
          <a:p>
            <a:pPr marL="400050" lvl="1" indent="0"/>
            <a:endParaRPr lang="en-US" b="0" dirty="0"/>
          </a:p>
          <a:p>
            <a:pPr marL="400050" lvl="1" indent="0"/>
            <a:endParaRPr lang="en-US" sz="2000" dirty="0" smtClean="0"/>
          </a:p>
          <a:p>
            <a:pPr marL="400050" lvl="1" indent="0"/>
            <a:endParaRPr lang="en-US" b="0" dirty="0"/>
          </a:p>
          <a:p>
            <a:pPr marL="400050" lvl="1" indent="0"/>
            <a:endParaRPr lang="en-US" sz="2000" dirty="0" smtClean="0"/>
          </a:p>
          <a:p>
            <a:pPr marL="400050" lvl="1" indent="0"/>
            <a:r>
              <a:rPr lang="en-US" b="0" dirty="0" smtClean="0"/>
              <a:t>Y</a:t>
            </a:r>
          </a:p>
          <a:p>
            <a:pPr marL="400050" lvl="1" indent="0"/>
            <a:r>
              <a:rPr lang="en-US" sz="2000" dirty="0" smtClean="0"/>
              <a:t>N</a:t>
            </a:r>
          </a:p>
          <a:p>
            <a:pPr marL="400050" lvl="1" indent="0"/>
            <a:r>
              <a:rPr lang="en-US" b="0" dirty="0" smtClean="0"/>
              <a:t>Abs</a:t>
            </a:r>
            <a:endParaRPr lang="en-US" sz="1600" b="0" dirty="0"/>
          </a:p>
        </p:txBody>
      </p:sp>
    </p:spTree>
    <p:extLst>
      <p:ext uri="{BB962C8B-B14F-4D97-AF65-F5344CB8AC3E}">
        <p14:creationId xmlns:p14="http://schemas.microsoft.com/office/powerpoint/2010/main" val="33964950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15/0584 Straw </a:t>
            </a:r>
            <a:r>
              <a:rPr lang="en-US" dirty="0"/>
              <a:t>Poll </a:t>
            </a:r>
            <a:r>
              <a:rPr lang="en-US" dirty="0" smtClean="0"/>
              <a:t>#1</a:t>
            </a:r>
            <a:endParaRPr lang="en-US" dirty="0"/>
          </a:p>
        </p:txBody>
      </p:sp>
      <p:sp>
        <p:nvSpPr>
          <p:cNvPr id="3" name="Content Placeholder 2"/>
          <p:cNvSpPr>
            <a:spLocks noGrp="1"/>
          </p:cNvSpPr>
          <p:nvPr>
            <p:ph idx="1"/>
          </p:nvPr>
        </p:nvSpPr>
        <p:spPr/>
        <p:txBody>
          <a:bodyPr/>
          <a:lstStyle/>
          <a:p>
            <a:r>
              <a:rPr lang="en-US" dirty="0"/>
              <a:t>Do you agree the following </a:t>
            </a:r>
            <a:r>
              <a:rPr lang="en-US" dirty="0" smtClean="0"/>
              <a:t>sentence to be adopted in </a:t>
            </a:r>
            <a:r>
              <a:rPr lang="en-US" dirty="0" err="1" smtClean="0"/>
              <a:t>SFD</a:t>
            </a:r>
            <a:r>
              <a:rPr lang="en-US" dirty="0" smtClean="0"/>
              <a:t>?</a:t>
            </a:r>
            <a:endParaRPr lang="en-US" dirty="0"/>
          </a:p>
          <a:p>
            <a:pPr lvl="1"/>
            <a:r>
              <a:rPr lang="en-US" dirty="0" smtClean="0"/>
              <a:t>3.y.z. A </a:t>
            </a:r>
            <a:r>
              <a:rPr lang="en-US" dirty="0" err="1"/>
              <a:t>STA</a:t>
            </a:r>
            <a:r>
              <a:rPr lang="en-US" dirty="0"/>
              <a:t> </a:t>
            </a:r>
            <a:r>
              <a:rPr lang="en-US" dirty="0" smtClean="0"/>
              <a:t>shall transmit HE </a:t>
            </a:r>
            <a:r>
              <a:rPr lang="en-US" dirty="0" err="1" smtClean="0"/>
              <a:t>LTF</a:t>
            </a:r>
            <a:r>
              <a:rPr lang="en-US" dirty="0" smtClean="0"/>
              <a:t> only </a:t>
            </a:r>
            <a:r>
              <a:rPr lang="en-US" dirty="0"/>
              <a:t>in the allocated </a:t>
            </a:r>
            <a:r>
              <a:rPr lang="en-US" dirty="0" err="1" smtClean="0"/>
              <a:t>subbands</a:t>
            </a:r>
            <a:r>
              <a:rPr lang="en-US" dirty="0" smtClean="0"/>
              <a:t> in UL </a:t>
            </a:r>
            <a:r>
              <a:rPr lang="en-US" dirty="0" err="1" smtClean="0"/>
              <a:t>OFDMA</a:t>
            </a:r>
            <a:r>
              <a:rPr lang="en-US" dirty="0" smtClean="0"/>
              <a:t>.</a:t>
            </a:r>
          </a:p>
          <a:p>
            <a:pPr lvl="1"/>
            <a:endParaRPr lang="en-US" dirty="0"/>
          </a:p>
          <a:p>
            <a:pPr lvl="1"/>
            <a:endParaRPr lang="en-US" dirty="0" smtClean="0"/>
          </a:p>
          <a:p>
            <a:pPr lvl="1"/>
            <a:endParaRPr lang="en-US" dirty="0"/>
          </a:p>
          <a:p>
            <a:pPr lvl="1"/>
            <a:endParaRPr lang="en-US" dirty="0" smtClean="0"/>
          </a:p>
          <a:p>
            <a:pPr lvl="1"/>
            <a:endParaRPr lang="en-US" dirty="0"/>
          </a:p>
          <a:p>
            <a:pPr lvl="1"/>
            <a:endParaRPr lang="en-US" dirty="0" smtClean="0"/>
          </a:p>
          <a:p>
            <a:pPr marL="363538" lvl="2" indent="0">
              <a:buNone/>
            </a:pPr>
            <a:r>
              <a:rPr lang="en-US" sz="2400" b="1" dirty="0">
                <a:solidFill>
                  <a:srgbClr val="000000"/>
                </a:solidFill>
              </a:rPr>
              <a:t>Y/N/A:</a:t>
            </a:r>
          </a:p>
          <a:p>
            <a:pPr lvl="1"/>
            <a:endParaRPr lang="en-US" dirty="0"/>
          </a:p>
        </p:txBody>
      </p:sp>
    </p:spTree>
    <p:extLst>
      <p:ext uri="{BB962C8B-B14F-4D97-AF65-F5344CB8AC3E}">
        <p14:creationId xmlns:p14="http://schemas.microsoft.com/office/powerpoint/2010/main" val="22106930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#2</a:t>
            </a:r>
            <a:endParaRPr lang="en-US" dirty="0"/>
          </a:p>
        </p:txBody>
      </p:sp>
      <p:sp>
        <p:nvSpPr>
          <p:cNvPr id="3" name="Content Placeholder 2"/>
          <p:cNvSpPr>
            <a:spLocks noGrp="1"/>
          </p:cNvSpPr>
          <p:nvPr>
            <p:ph idx="1"/>
          </p:nvPr>
        </p:nvSpPr>
        <p:spPr/>
        <p:txBody>
          <a:bodyPr/>
          <a:lstStyle/>
          <a:p>
            <a:r>
              <a:rPr lang="en-US" dirty="0"/>
              <a:t>Do you agree the following </a:t>
            </a:r>
            <a:r>
              <a:rPr lang="en-US" dirty="0" smtClean="0"/>
              <a:t>sentences to </a:t>
            </a:r>
            <a:r>
              <a:rPr lang="en-US" dirty="0"/>
              <a:t>be adopted in </a:t>
            </a:r>
            <a:r>
              <a:rPr lang="en-US" dirty="0" err="1"/>
              <a:t>SFD</a:t>
            </a:r>
            <a:r>
              <a:rPr lang="en-US" dirty="0"/>
              <a:t>?</a:t>
            </a:r>
          </a:p>
          <a:p>
            <a:pPr lvl="1"/>
            <a:r>
              <a:rPr lang="en-US" dirty="0" smtClean="0"/>
              <a:t>3.y.z</a:t>
            </a:r>
            <a:r>
              <a:rPr lang="en-US" dirty="0"/>
              <a:t>. </a:t>
            </a:r>
            <a:r>
              <a:rPr lang="en-US" dirty="0" smtClean="0"/>
              <a:t>A HE </a:t>
            </a:r>
            <a:r>
              <a:rPr lang="en-US" dirty="0" err="1" smtClean="0"/>
              <a:t>LTF</a:t>
            </a:r>
            <a:r>
              <a:rPr lang="en-US" dirty="0" smtClean="0"/>
              <a:t> sequence for 40, 80, and 160MHz shall be made from concatenations </a:t>
            </a:r>
            <a:r>
              <a:rPr lang="en-US" dirty="0"/>
              <a:t>of </a:t>
            </a:r>
            <a:r>
              <a:rPr lang="en-US" dirty="0" smtClean="0"/>
              <a:t>the HE </a:t>
            </a:r>
            <a:r>
              <a:rPr lang="en-US" dirty="0" err="1" smtClean="0"/>
              <a:t>LTF</a:t>
            </a:r>
            <a:r>
              <a:rPr lang="en-US" dirty="0" smtClean="0"/>
              <a:t> sequence for 20MHz </a:t>
            </a:r>
            <a:r>
              <a:rPr lang="en-US" dirty="0"/>
              <a:t>with </a:t>
            </a:r>
            <a:r>
              <a:rPr lang="en-US" dirty="0" smtClean="0"/>
              <a:t>phase </a:t>
            </a:r>
            <a:r>
              <a:rPr lang="en-US" dirty="0"/>
              <a:t>rotations </a:t>
            </a:r>
            <a:r>
              <a:rPr lang="en-US" dirty="0" smtClean="0"/>
              <a:t>and filling of missing tones.</a:t>
            </a:r>
          </a:p>
          <a:p>
            <a:pPr lvl="2"/>
            <a:r>
              <a:rPr lang="en-US" dirty="0" smtClean="0"/>
              <a:t>Detailed phase rotations and filling of missing tones are TBD.</a:t>
            </a:r>
          </a:p>
          <a:p>
            <a:pPr lvl="2"/>
            <a:endParaRPr lang="en-US" dirty="0"/>
          </a:p>
          <a:p>
            <a:pPr lvl="2"/>
            <a:endParaRPr lang="en-US" dirty="0" smtClean="0"/>
          </a:p>
          <a:p>
            <a:pPr lvl="2"/>
            <a:endParaRPr lang="en-US" dirty="0"/>
          </a:p>
          <a:p>
            <a:pPr lvl="2"/>
            <a:endParaRPr lang="en-US" dirty="0" smtClean="0"/>
          </a:p>
          <a:p>
            <a:pPr lvl="2"/>
            <a:endParaRPr lang="en-US" dirty="0" smtClean="0"/>
          </a:p>
          <a:p>
            <a:pPr marL="0" indent="0">
              <a:buNone/>
            </a:pPr>
            <a:r>
              <a:rPr lang="en-US" dirty="0"/>
              <a:t> </a:t>
            </a:r>
            <a:r>
              <a:rPr lang="en-US" dirty="0" smtClean="0"/>
              <a:t>   Y/N/A: 26/16/36</a:t>
            </a:r>
            <a:endParaRPr lang="en-US" dirty="0"/>
          </a:p>
        </p:txBody>
      </p:sp>
    </p:spTree>
    <p:extLst>
      <p:ext uri="{BB962C8B-B14F-4D97-AF65-F5344CB8AC3E}">
        <p14:creationId xmlns:p14="http://schemas.microsoft.com/office/powerpoint/2010/main" val="41520651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#3</a:t>
            </a:r>
            <a:endParaRPr lang="en-US" dirty="0"/>
          </a:p>
        </p:txBody>
      </p:sp>
      <p:sp>
        <p:nvSpPr>
          <p:cNvPr id="3" name="Content Placeholder 2"/>
          <p:cNvSpPr>
            <a:spLocks noGrp="1"/>
          </p:cNvSpPr>
          <p:nvPr>
            <p:ph idx="1"/>
          </p:nvPr>
        </p:nvSpPr>
        <p:spPr/>
        <p:txBody>
          <a:bodyPr/>
          <a:lstStyle/>
          <a:p>
            <a:r>
              <a:rPr lang="en-US" dirty="0"/>
              <a:t>Do you agree the following </a:t>
            </a:r>
            <a:r>
              <a:rPr lang="en-US" dirty="0" smtClean="0"/>
              <a:t>sentences </a:t>
            </a:r>
            <a:r>
              <a:rPr lang="en-US" dirty="0"/>
              <a:t>to be adopted in </a:t>
            </a:r>
            <a:r>
              <a:rPr lang="en-US" dirty="0" err="1"/>
              <a:t>SFD</a:t>
            </a:r>
            <a:r>
              <a:rPr lang="en-US" dirty="0"/>
              <a:t>?</a:t>
            </a:r>
          </a:p>
          <a:p>
            <a:pPr lvl="1"/>
            <a:r>
              <a:rPr lang="en-US" dirty="0" smtClean="0"/>
              <a:t>3.y.z</a:t>
            </a:r>
            <a:r>
              <a:rPr lang="en-US" dirty="0"/>
              <a:t>. </a:t>
            </a:r>
            <a:r>
              <a:rPr lang="en-US" dirty="0" smtClean="0"/>
              <a:t>A HE 2xLTF shall reuse the 4xLTF sequence defined for the half-sized </a:t>
            </a:r>
            <a:r>
              <a:rPr lang="en-US" dirty="0" err="1" smtClean="0"/>
              <a:t>subband</a:t>
            </a:r>
            <a:endParaRPr lang="en-US" dirty="0" smtClean="0"/>
          </a:p>
          <a:p>
            <a:pPr lvl="2"/>
            <a:r>
              <a:rPr lang="en-US" dirty="0" smtClean="0"/>
              <a:t>TBD for 2xLTF sequences for the smallest </a:t>
            </a:r>
            <a:r>
              <a:rPr lang="en-US" dirty="0" err="1" smtClean="0"/>
              <a:t>subband</a:t>
            </a:r>
            <a:r>
              <a:rPr lang="en-US" dirty="0" smtClean="0"/>
              <a:t> and the center band</a:t>
            </a:r>
          </a:p>
          <a:p>
            <a:pPr lvl="2"/>
            <a:endParaRPr lang="en-US" dirty="0"/>
          </a:p>
          <a:p>
            <a:pPr lvl="2"/>
            <a:endParaRPr lang="en-US" dirty="0" smtClean="0"/>
          </a:p>
          <a:p>
            <a:pPr lvl="2"/>
            <a:endParaRPr lang="en-US" dirty="0"/>
          </a:p>
          <a:p>
            <a:pPr lvl="2"/>
            <a:endParaRPr lang="en-US" dirty="0" smtClean="0"/>
          </a:p>
          <a:p>
            <a:pPr lvl="2"/>
            <a:endParaRPr lang="en-US" dirty="0"/>
          </a:p>
          <a:p>
            <a:pPr marL="857250" lvl="2" indent="0">
              <a:buNone/>
            </a:pPr>
            <a:endParaRPr lang="en-US" dirty="0"/>
          </a:p>
          <a:p>
            <a:pPr marL="363538" lvl="2" indent="0">
              <a:buNone/>
            </a:pPr>
            <a:r>
              <a:rPr lang="en-US" sz="2400" b="1" dirty="0" smtClean="0"/>
              <a:t>Y/N/A: 26/22/23</a:t>
            </a:r>
            <a:endParaRPr lang="en-US" dirty="0"/>
          </a:p>
        </p:txBody>
      </p:sp>
      <p:sp>
        <p:nvSpPr>
          <p:cNvPr id="4" name="Rectangle 3"/>
          <p:cNvSpPr/>
          <p:nvPr/>
        </p:nvSpPr>
        <p:spPr>
          <a:xfrm>
            <a:off x="1447800" y="4419600"/>
            <a:ext cx="6248400" cy="584775"/>
          </a:xfrm>
          <a:prstGeom prst="rect">
            <a:avLst/>
          </a:prstGeom>
        </p:spPr>
        <p:txBody>
          <a:bodyPr wrap="square">
            <a:spAutoFit/>
          </a:bodyPr>
          <a:lstStyle/>
          <a:p>
            <a:pPr marL="0" lvl="2"/>
            <a:r>
              <a:rPr lang="en-GB" sz="1600" i="1" dirty="0" smtClean="0"/>
              <a:t>Note: 2xLTF and 4xLTF stand for HE </a:t>
            </a:r>
            <a:r>
              <a:rPr lang="en-GB" sz="1600" i="1" dirty="0" err="1" smtClean="0"/>
              <a:t>LTFs</a:t>
            </a:r>
            <a:r>
              <a:rPr lang="en-GB" sz="1600" i="1" dirty="0" smtClean="0"/>
              <a:t> which have symbol durations </a:t>
            </a:r>
            <a:r>
              <a:rPr lang="en-GB" sz="1600" i="1" dirty="0"/>
              <a:t>of 6.4us </a:t>
            </a:r>
            <a:r>
              <a:rPr lang="en-GB" sz="1600" i="1" dirty="0" smtClean="0"/>
              <a:t>and 12.8 µs, respectively, excluding </a:t>
            </a:r>
            <a:r>
              <a:rPr lang="en-GB" sz="1600" i="1" dirty="0"/>
              <a:t>GI</a:t>
            </a:r>
            <a:endParaRPr lang="en-US" sz="1600" i="1" dirty="0"/>
          </a:p>
        </p:txBody>
      </p:sp>
    </p:spTree>
    <p:extLst>
      <p:ext uri="{BB962C8B-B14F-4D97-AF65-F5344CB8AC3E}">
        <p14:creationId xmlns:p14="http://schemas.microsoft.com/office/powerpoint/2010/main" val="87198198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smtClean="0"/>
              <a:t>15/0572 </a:t>
            </a:r>
            <a:r>
              <a:rPr lang="en-US" altLang="ko-KR" dirty="0" smtClean="0"/>
              <a:t>Straw Poll #1</a:t>
            </a:r>
            <a:endParaRPr lang="ko-KR" altLang="en-US" dirty="0"/>
          </a:p>
        </p:txBody>
      </p:sp>
      <p:sp>
        <p:nvSpPr>
          <p:cNvPr id="3" name="내용 개체 틀 2"/>
          <p:cNvSpPr>
            <a:spLocks noGrp="1"/>
          </p:cNvSpPr>
          <p:nvPr>
            <p:ph idx="1"/>
          </p:nvPr>
        </p:nvSpPr>
        <p:spPr/>
        <p:txBody>
          <a:bodyPr/>
          <a:lstStyle/>
          <a:p>
            <a:r>
              <a:rPr lang="en-US" dirty="0"/>
              <a:t>Do you </a:t>
            </a:r>
            <a:r>
              <a:rPr lang="en-US" dirty="0" smtClean="0"/>
              <a:t>support the concept</a:t>
            </a:r>
            <a:endParaRPr lang="en-US" dirty="0"/>
          </a:p>
          <a:p>
            <a:pPr marL="457200" lvl="1" indent="0">
              <a:buNone/>
            </a:pPr>
            <a:r>
              <a:rPr lang="en-US" dirty="0" smtClean="0"/>
              <a:t> HE shall include mechanisms to enhance the MAC/PHY padding efficiency for OFDM transmissions using symbol duration of 12.8usec.</a:t>
            </a:r>
          </a:p>
          <a:p>
            <a:pPr marL="457200" lvl="1" indent="0">
              <a:buNone/>
            </a:pPr>
            <a:endParaRPr lang="en-US" dirty="0"/>
          </a:p>
          <a:p>
            <a:pPr marL="457200" lvl="1" indent="0">
              <a:buNone/>
            </a:pPr>
            <a:endParaRPr lang="en-US" dirty="0" smtClean="0"/>
          </a:p>
          <a:p>
            <a:pPr marL="457200" lvl="1" indent="0">
              <a:buNone/>
            </a:pPr>
            <a:endParaRPr lang="en-US" dirty="0"/>
          </a:p>
          <a:p>
            <a:pPr marL="457200" lvl="1" indent="0">
              <a:buNone/>
            </a:pPr>
            <a:endParaRPr lang="en-US" dirty="0" smtClean="0"/>
          </a:p>
          <a:p>
            <a:pPr marL="457200" lvl="1" indent="0">
              <a:buNone/>
            </a:pPr>
            <a:r>
              <a:rPr lang="en-US" dirty="0" smtClean="0"/>
              <a:t>Y: 21</a:t>
            </a:r>
          </a:p>
          <a:p>
            <a:pPr marL="457200" lvl="1" indent="0">
              <a:buNone/>
            </a:pPr>
            <a:r>
              <a:rPr lang="en-US" dirty="0" smtClean="0"/>
              <a:t>N: 32</a:t>
            </a:r>
          </a:p>
          <a:p>
            <a:pPr marL="457200" lvl="1" indent="0">
              <a:buNone/>
            </a:pPr>
            <a:r>
              <a:rPr lang="en-US" dirty="0" smtClean="0"/>
              <a:t>Abs: 19</a:t>
            </a:r>
            <a:endParaRPr lang="en-US" dirty="0"/>
          </a:p>
          <a:p>
            <a:endParaRPr lang="en-US" altLang="ko-KR" dirty="0" smtClean="0"/>
          </a:p>
          <a:p>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2015</a:t>
            </a:r>
            <a:endParaRPr lang="en-US" altLang="ko-KR" dirty="0"/>
          </a:p>
        </p:txBody>
      </p:sp>
      <p:sp>
        <p:nvSpPr>
          <p:cNvPr id="5" name="바닥글 개체 틀 4"/>
          <p:cNvSpPr>
            <a:spLocks noGrp="1"/>
          </p:cNvSpPr>
          <p:nvPr>
            <p:ph type="ftr" sz="quarter" idx="4294967295"/>
          </p:nvPr>
        </p:nvSpPr>
        <p:spPr>
          <a:xfrm>
            <a:off x="5754059" y="6475413"/>
            <a:ext cx="2789866" cy="184666"/>
          </a:xfrm>
          <a:prstGeom prst="rect">
            <a:avLst/>
          </a:prstGeom>
        </p:spPr>
        <p:txBody>
          <a:bodyPr/>
          <a:lstStyle/>
          <a:p>
            <a:pPr>
              <a:defRPr/>
            </a:pPr>
            <a:r>
              <a:rPr lang="en-US" altLang="ko-KR" smtClean="0"/>
              <a:t>Heejung Yu, Yeungnam Univ./NEWRACOM</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34</a:t>
            </a:fld>
            <a:endParaRPr lang="en-US"/>
          </a:p>
        </p:txBody>
      </p:sp>
    </p:spTree>
    <p:extLst>
      <p:ext uri="{BB962C8B-B14F-4D97-AF65-F5344CB8AC3E}">
        <p14:creationId xmlns:p14="http://schemas.microsoft.com/office/powerpoint/2010/main" val="2466478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Wednesday PM1 (1:30-3:30PM)</a:t>
            </a:r>
            <a:endParaRPr lang="en-US" dirty="0"/>
          </a:p>
        </p:txBody>
      </p:sp>
      <p:sp>
        <p:nvSpPr>
          <p:cNvPr id="3" name="Content Placeholder 2"/>
          <p:cNvSpPr>
            <a:spLocks noGrp="1"/>
          </p:cNvSpPr>
          <p:nvPr>
            <p:ph idx="1"/>
          </p:nvPr>
        </p:nvSpPr>
        <p:spPr/>
        <p:txBody>
          <a:bodyPr/>
          <a:lstStyle/>
          <a:p>
            <a:pPr eaLnBrk="1" fontAlgn="t" hangingPunct="1"/>
            <a:r>
              <a:rPr lang="en-CA" b="0" dirty="0"/>
              <a:t>11-15/0553 Enhancing Performance of Hybrid-ARQ with Linear Constellation Precoding Muhammad </a:t>
            </a:r>
            <a:r>
              <a:rPr lang="en-CA" b="0" dirty="0" err="1"/>
              <a:t>Mehboob</a:t>
            </a:r>
            <a:r>
              <a:rPr lang="en-CA" b="0" dirty="0"/>
              <a:t> Fareed  </a:t>
            </a:r>
            <a:endParaRPr lang="en-US" b="0" dirty="0"/>
          </a:p>
          <a:p>
            <a:pPr eaLnBrk="1" fontAlgn="t" hangingPunct="1"/>
            <a:r>
              <a:rPr lang="en-CA" b="0" dirty="0" smtClean="0"/>
              <a:t>11-15/0600 PHY</a:t>
            </a:r>
            <a:r>
              <a:rPr lang="en-CA" b="0" dirty="0"/>
              <a:t>: Non Uniform Constellations for 1024QAM </a:t>
            </a:r>
            <a:r>
              <a:rPr lang="en-CA" b="0" dirty="0" smtClean="0"/>
              <a:t>Daniel </a:t>
            </a:r>
            <a:r>
              <a:rPr lang="en-CA" b="0" dirty="0"/>
              <a:t>Schneider  </a:t>
            </a:r>
            <a:endParaRPr lang="en-US" b="0" dirty="0"/>
          </a:p>
          <a:p>
            <a:pPr eaLnBrk="1" fontAlgn="t" hangingPunct="1"/>
            <a:r>
              <a:rPr lang="en-CA" b="0" dirty="0" smtClean="0"/>
              <a:t>11-15/0602 HE-LTF </a:t>
            </a:r>
            <a:r>
              <a:rPr lang="en-CA" b="0" dirty="0" err="1"/>
              <a:t>squence</a:t>
            </a:r>
            <a:r>
              <a:rPr lang="en-CA" b="0" dirty="0"/>
              <a:t> for UL MU-MIMO </a:t>
            </a:r>
            <a:r>
              <a:rPr lang="en-CA" b="0" dirty="0" smtClean="0"/>
              <a:t>Qinghua </a:t>
            </a:r>
            <a:r>
              <a:rPr lang="en-CA" b="0" dirty="0"/>
              <a:t>Li  </a:t>
            </a:r>
            <a:endParaRPr lang="en-US" b="0" dirty="0"/>
          </a:p>
          <a:p>
            <a:pPr eaLnBrk="1" fontAlgn="t" hangingPunct="1"/>
            <a:r>
              <a:rPr lang="en-CA" b="0" dirty="0"/>
              <a:t>11-15/0621 </a:t>
            </a:r>
            <a:r>
              <a:rPr lang="en-CA" b="0" dirty="0" smtClean="0"/>
              <a:t>Design </a:t>
            </a:r>
            <a:r>
              <a:rPr lang="en-CA" b="0" dirty="0"/>
              <a:t>Principles for HE Preamble </a:t>
            </a:r>
            <a:r>
              <a:rPr lang="en-CA" b="0" dirty="0" smtClean="0"/>
              <a:t>John </a:t>
            </a:r>
            <a:r>
              <a:rPr lang="en-CA" b="0" dirty="0"/>
              <a:t>Son  </a:t>
            </a:r>
            <a:endParaRPr lang="en-US" b="0" dirty="0"/>
          </a:p>
          <a:p>
            <a:pPr eaLnBrk="1" fontAlgn="t" hangingPunct="1"/>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35</a:t>
            </a:fld>
            <a:endParaRPr lang="en-US" altLang="en-US"/>
          </a:p>
        </p:txBody>
      </p:sp>
      <p:sp>
        <p:nvSpPr>
          <p:cNvPr id="6" name="Footer Placeholder 5"/>
          <p:cNvSpPr>
            <a:spLocks noGrp="1"/>
          </p:cNvSpPr>
          <p:nvPr>
            <p:ph type="ftr" sz="quarter" idx="3"/>
          </p:nvPr>
        </p:nvSpPr>
        <p:spPr/>
        <p:txBody>
          <a:bodyPr/>
          <a:lstStyle/>
          <a:p>
            <a:pPr>
              <a:defRPr/>
            </a:pPr>
            <a:r>
              <a:rPr lang="en-US" smtClean="0"/>
              <a:t>Yakun Sun (Marvell)</a:t>
            </a:r>
            <a:endParaRPr lang="en-US" dirty="0"/>
          </a:p>
        </p:txBody>
      </p:sp>
    </p:spTree>
    <p:extLst>
      <p:ext uri="{BB962C8B-B14F-4D97-AF65-F5344CB8AC3E}">
        <p14:creationId xmlns:p14="http://schemas.microsoft.com/office/powerpoint/2010/main" val="28689132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15/0553 Straw Poll</a:t>
            </a:r>
            <a:endParaRPr lang="en-CA" dirty="0"/>
          </a:p>
        </p:txBody>
      </p:sp>
      <p:sp>
        <p:nvSpPr>
          <p:cNvPr id="3" name="Content Placeholder 2"/>
          <p:cNvSpPr>
            <a:spLocks noGrp="1"/>
          </p:cNvSpPr>
          <p:nvPr>
            <p:ph idx="1"/>
          </p:nvPr>
        </p:nvSpPr>
        <p:spPr/>
        <p:txBody>
          <a:bodyPr/>
          <a:lstStyle/>
          <a:p>
            <a:r>
              <a:rPr lang="en-CA" dirty="0" smtClean="0"/>
              <a:t>Do you agree to add to the TG SFD:</a:t>
            </a:r>
          </a:p>
          <a:p>
            <a:r>
              <a:rPr lang="en-CA" dirty="0" smtClean="0"/>
              <a:t>	</a:t>
            </a:r>
            <a:r>
              <a:rPr lang="en-CA" dirty="0" err="1" smtClean="0"/>
              <a:t>x.y.z</a:t>
            </a:r>
            <a:r>
              <a:rPr lang="en-CA" dirty="0" smtClean="0"/>
              <a:t> The specification shall include an LCP-ARQ scheme to average the reliability of transmitted bits in </a:t>
            </a:r>
            <a:r>
              <a:rPr lang="en-CA" i="1" dirty="0" smtClean="0"/>
              <a:t>M</a:t>
            </a:r>
            <a:r>
              <a:rPr lang="en-CA" dirty="0" smtClean="0"/>
              <a:t>-QAM constellations with </a:t>
            </a:r>
            <a:r>
              <a:rPr lang="en-CA" i="1" dirty="0" smtClean="0"/>
              <a:t>M</a:t>
            </a:r>
            <a:r>
              <a:rPr lang="en-CA" dirty="0" smtClean="0"/>
              <a:t>&gt;4 to improve the overall error rate. </a:t>
            </a:r>
            <a:endParaRPr lang="en-CA" dirty="0" smtClean="0"/>
          </a:p>
          <a:p>
            <a:endParaRPr lang="en-CA" dirty="0"/>
          </a:p>
          <a:p>
            <a:endParaRPr lang="en-CA" dirty="0" smtClean="0"/>
          </a:p>
          <a:p>
            <a:r>
              <a:rPr lang="en-CA" dirty="0" smtClean="0"/>
              <a:t>Y:1</a:t>
            </a:r>
          </a:p>
          <a:p>
            <a:r>
              <a:rPr lang="en-CA" dirty="0" smtClean="0"/>
              <a:t>N: Many</a:t>
            </a:r>
            <a:endParaRPr lang="en-CA"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Muhammad Mehboob Fareed, KAUST</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May 2015</a:t>
            </a:r>
            <a:endParaRPr lang="en-GB" dirty="0"/>
          </a:p>
        </p:txBody>
      </p:sp>
    </p:spTree>
    <p:extLst>
      <p:ext uri="{BB962C8B-B14F-4D97-AF65-F5344CB8AC3E}">
        <p14:creationId xmlns:p14="http://schemas.microsoft.com/office/powerpoint/2010/main" val="42395658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15/0602 Straw Poll</a:t>
            </a:r>
            <a:endParaRPr lang="en-US" dirty="0"/>
          </a:p>
        </p:txBody>
      </p:sp>
      <p:sp>
        <p:nvSpPr>
          <p:cNvPr id="3" name="Content Placeholder 2"/>
          <p:cNvSpPr>
            <a:spLocks noGrp="1"/>
          </p:cNvSpPr>
          <p:nvPr>
            <p:ph idx="1"/>
          </p:nvPr>
        </p:nvSpPr>
        <p:spPr>
          <a:xfrm>
            <a:off x="685800" y="1981200"/>
            <a:ext cx="7772400" cy="4343400"/>
          </a:xfrm>
        </p:spPr>
        <p:txBody>
          <a:bodyPr/>
          <a:lstStyle/>
          <a:p>
            <a:r>
              <a:rPr lang="en-US" dirty="0"/>
              <a:t>Do you agree to add to </a:t>
            </a:r>
            <a:r>
              <a:rPr lang="en-US" dirty="0" err="1"/>
              <a:t>TGax</a:t>
            </a:r>
            <a:r>
              <a:rPr lang="en-US" dirty="0"/>
              <a:t> Specification Framework Document? </a:t>
            </a:r>
          </a:p>
          <a:p>
            <a:pPr lvl="1"/>
            <a:r>
              <a:rPr lang="en-US" dirty="0"/>
              <a:t>The HE-LTF sequences for UL MU-MIMO shall be generated as follows. For each stream, a common sequence shall be masked repeatedly in a piece-wise manner by a distinct row of the 8x8 P matrix. When the length of the LTF sequence is not divisible by 8, the last M elements of the LTF sequence (M being the remainder after the division of LTF length by 8) shall be masked by the first M elements of the P matrix row. </a:t>
            </a:r>
          </a:p>
          <a:p>
            <a:endParaRPr lang="en-US" dirty="0"/>
          </a:p>
          <a:p>
            <a:pPr lvl="1"/>
            <a:r>
              <a:rPr lang="en-US" dirty="0" smtClean="0"/>
              <a:t>Yes: 57</a:t>
            </a:r>
          </a:p>
          <a:p>
            <a:pPr lvl="1"/>
            <a:r>
              <a:rPr lang="en-US" dirty="0" smtClean="0"/>
              <a:t>No: 21</a:t>
            </a:r>
          </a:p>
          <a:p>
            <a:pPr lvl="1"/>
            <a:r>
              <a:rPr lang="en-US" dirty="0" smtClean="0"/>
              <a:t>Abstain: 14</a:t>
            </a:r>
            <a:endParaRPr lang="en-US" dirty="0"/>
          </a:p>
        </p:txBody>
      </p:sp>
      <p:sp>
        <p:nvSpPr>
          <p:cNvPr id="4" name="Slide Number Placeholder 3"/>
          <p:cNvSpPr>
            <a:spLocks noGrp="1"/>
          </p:cNvSpPr>
          <p:nvPr>
            <p:ph type="sldNum" sz="quarter" idx="4294967295"/>
          </p:nvPr>
        </p:nvSpPr>
        <p:spPr>
          <a:xfrm>
            <a:off x="4191000" y="6477000"/>
            <a:ext cx="509755" cy="184666"/>
          </a:xfrm>
          <a:prstGeom prst="rect">
            <a:avLst/>
          </a:prstGeom>
        </p:spPr>
        <p:txBody>
          <a:bodyPr/>
          <a:lstStyle/>
          <a:p>
            <a:pPr algn="ctr">
              <a:defRPr/>
            </a:pPr>
            <a:r>
              <a:rPr lang="en-US" dirty="0" smtClean="0"/>
              <a:t>Slide </a:t>
            </a:r>
            <a:fld id="{3099D1E7-2CFE-4362-BB72-AF97192842EA}" type="slidenum">
              <a:rPr lang="en-US" smtClean="0"/>
              <a:pPr algn="ctr">
                <a:defRPr/>
              </a:pPr>
              <a:t>37</a:t>
            </a:fld>
            <a:endParaRPr lang="en-US" dirty="0"/>
          </a:p>
        </p:txBody>
      </p:sp>
      <p:sp>
        <p:nvSpPr>
          <p:cNvPr id="5" name="Rectangle 5"/>
          <p:cNvSpPr txBox="1">
            <a:spLocks noChangeArrowheads="1"/>
          </p:cNvSpPr>
          <p:nvPr/>
        </p:nvSpPr>
        <p:spPr bwMode="auto">
          <a:xfrm>
            <a:off x="6477000" y="6477000"/>
            <a:ext cx="21255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smtClean="0"/>
              <a:t>Qinghua Li, Xiaogang Chen, et al.</a:t>
            </a:r>
            <a:endParaRPr lang="en-US" altLang="ko-KR" dirty="0"/>
          </a:p>
        </p:txBody>
      </p:sp>
      <p:sp>
        <p:nvSpPr>
          <p:cNvPr id="6" name="Date Placeholder 3"/>
          <p:cNvSpPr>
            <a:spLocks noGrp="1"/>
          </p:cNvSpPr>
          <p:nvPr>
            <p:ph type="dt" sz="half" idx="10"/>
          </p:nvPr>
        </p:nvSpPr>
        <p:spPr>
          <a:xfrm>
            <a:off x="696913" y="332601"/>
            <a:ext cx="1013162"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75986643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15/0621 Straw poll - 1</a:t>
            </a:r>
            <a:endParaRPr lang="en-US" dirty="0"/>
          </a:p>
        </p:txBody>
      </p:sp>
      <p:sp>
        <p:nvSpPr>
          <p:cNvPr id="3" name="Content Placeholder 2"/>
          <p:cNvSpPr>
            <a:spLocks noGrp="1"/>
          </p:cNvSpPr>
          <p:nvPr>
            <p:ph idx="1"/>
          </p:nvPr>
        </p:nvSpPr>
        <p:spPr/>
        <p:txBody>
          <a:bodyPr/>
          <a:lstStyle/>
          <a:p>
            <a:pPr marL="342900" lvl="1" indent="-342900">
              <a:spcBef>
                <a:spcPts val="600"/>
              </a:spcBef>
              <a:buFont typeface="Arial"/>
              <a:buChar char="•"/>
            </a:pPr>
            <a:r>
              <a:rPr lang="en-US" dirty="0"/>
              <a:t>Do you agree </a:t>
            </a:r>
            <a:r>
              <a:rPr lang="en-US" dirty="0" smtClean="0"/>
              <a:t>to add the following text into 11ax SFD </a:t>
            </a:r>
            <a:r>
              <a:rPr lang="en-US" dirty="0"/>
              <a:t>?</a:t>
            </a:r>
          </a:p>
          <a:p>
            <a:pPr marL="0" lvl="1" indent="0">
              <a:spcBef>
                <a:spcPts val="600"/>
              </a:spcBef>
            </a:pPr>
            <a:r>
              <a:rPr lang="en-US" dirty="0"/>
              <a:t> </a:t>
            </a:r>
            <a:r>
              <a:rPr lang="en-US" dirty="0" smtClean="0"/>
              <a:t>3.2.z  HE</a:t>
            </a:r>
            <a:r>
              <a:rPr lang="en-US" dirty="0"/>
              <a:t>-SIG-B </a:t>
            </a:r>
            <a:r>
              <a:rPr lang="en-US" dirty="0" smtClean="0"/>
              <a:t>shall use a </a:t>
            </a:r>
            <a:r>
              <a:rPr lang="en-US" dirty="0"/>
              <a:t>DFT period of 3.2us and subcarrier spacing of </a:t>
            </a:r>
            <a:r>
              <a:rPr lang="en-US" dirty="0" smtClean="0"/>
              <a:t>312.5kHz.</a:t>
            </a:r>
          </a:p>
          <a:p>
            <a:pPr>
              <a:buFont typeface="Arial"/>
              <a:buChar char="•"/>
            </a:pPr>
            <a:endParaRPr lang="en-US" dirty="0"/>
          </a:p>
          <a:p>
            <a:pPr marL="800100" lvl="1" indent="-342900">
              <a:buFont typeface="Wingdings" charset="2"/>
              <a:buChar char="§"/>
            </a:pPr>
            <a:r>
              <a:rPr lang="en-US" dirty="0" smtClean="0"/>
              <a:t>Y: 8</a:t>
            </a:r>
            <a:endParaRPr lang="en-US" dirty="0"/>
          </a:p>
          <a:p>
            <a:pPr marL="800100" lvl="1" indent="-342900">
              <a:buFont typeface="Wingdings" charset="2"/>
              <a:buChar char="§"/>
            </a:pPr>
            <a:r>
              <a:rPr lang="en-US" dirty="0" smtClean="0"/>
              <a:t>N: 0</a:t>
            </a:r>
            <a:endParaRPr lang="en-US" dirty="0"/>
          </a:p>
          <a:p>
            <a:pPr marL="800100" lvl="1" indent="-342900">
              <a:buFont typeface="Wingdings" charset="2"/>
              <a:buChar char="§"/>
            </a:pPr>
            <a:r>
              <a:rPr lang="en-US" dirty="0" smtClean="0"/>
              <a:t>A: Many</a:t>
            </a:r>
            <a:endParaRPr lang="en-US"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a:pPr/>
              <a:t>38</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dirty="0" smtClean="0"/>
              <a:t>John Son, WILUS Institute</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altLang="ko-KR" smtClean="0"/>
              <a:t>May 2015</a:t>
            </a:r>
            <a:endParaRPr lang="en-GB" dirty="0"/>
          </a:p>
        </p:txBody>
      </p:sp>
    </p:spTree>
    <p:extLst>
      <p:ext uri="{BB962C8B-B14F-4D97-AF65-F5344CB8AC3E}">
        <p14:creationId xmlns:p14="http://schemas.microsoft.com/office/powerpoint/2010/main" val="379484464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a:t>
            </a:r>
            <a:r>
              <a:rPr lang="en-US" dirty="0" smtClean="0"/>
              <a:t>poll - 2</a:t>
            </a:r>
            <a:endParaRPr lang="en-US" dirty="0"/>
          </a:p>
        </p:txBody>
      </p:sp>
      <p:sp>
        <p:nvSpPr>
          <p:cNvPr id="3" name="Content Placeholder 2"/>
          <p:cNvSpPr>
            <a:spLocks noGrp="1"/>
          </p:cNvSpPr>
          <p:nvPr>
            <p:ph idx="1"/>
          </p:nvPr>
        </p:nvSpPr>
        <p:spPr/>
        <p:txBody>
          <a:bodyPr/>
          <a:lstStyle/>
          <a:p>
            <a:pPr marL="342900" lvl="1" indent="-342900">
              <a:spcBef>
                <a:spcPts val="600"/>
              </a:spcBef>
              <a:buFont typeface="Arial"/>
              <a:buChar char="•"/>
            </a:pPr>
            <a:r>
              <a:rPr lang="en-US" dirty="0"/>
              <a:t>Do you agree </a:t>
            </a:r>
            <a:r>
              <a:rPr lang="en-US" dirty="0" smtClean="0"/>
              <a:t>to add the following text into 11ax SFD </a:t>
            </a:r>
            <a:r>
              <a:rPr lang="en-US" dirty="0"/>
              <a:t>?</a:t>
            </a:r>
          </a:p>
          <a:p>
            <a:pPr marL="0" lvl="1" indent="0">
              <a:spcBef>
                <a:spcPts val="600"/>
              </a:spcBef>
            </a:pPr>
            <a:r>
              <a:rPr lang="en-US" dirty="0" smtClean="0"/>
              <a:t>3.2.z  For HE SU PPDU, HE</a:t>
            </a:r>
            <a:r>
              <a:rPr lang="en-US" dirty="0"/>
              <a:t>-SIG</a:t>
            </a:r>
            <a:r>
              <a:rPr lang="en-US" dirty="0" smtClean="0"/>
              <a:t>-A field shall include common control information and user specific information.</a:t>
            </a:r>
            <a:endParaRPr lang="en-US" dirty="0"/>
          </a:p>
          <a:p>
            <a:pPr marL="0" indent="0"/>
            <a:endParaRPr lang="en-US" dirty="0"/>
          </a:p>
          <a:p>
            <a:pPr marL="800100" lvl="1" indent="-342900">
              <a:buFont typeface="Wingdings" charset="2"/>
              <a:buChar char="§"/>
            </a:pPr>
            <a:r>
              <a:rPr lang="en-US" dirty="0" smtClean="0"/>
              <a:t>Y: 5</a:t>
            </a:r>
            <a:endParaRPr lang="en-US" dirty="0"/>
          </a:p>
          <a:p>
            <a:pPr marL="800100" lvl="1" indent="-342900">
              <a:buFont typeface="Wingdings" charset="2"/>
              <a:buChar char="§"/>
            </a:pPr>
            <a:r>
              <a:rPr lang="en-US" dirty="0" smtClean="0"/>
              <a:t>N: 12</a:t>
            </a:r>
            <a:endParaRPr lang="en-US" dirty="0"/>
          </a:p>
          <a:p>
            <a:pPr marL="800100" lvl="1" indent="-342900">
              <a:buFont typeface="Wingdings" charset="2"/>
              <a:buChar char="§"/>
            </a:pPr>
            <a:r>
              <a:rPr lang="en-US" dirty="0" smtClean="0"/>
              <a:t>A: 38</a:t>
            </a:r>
            <a:endParaRPr lang="en-US"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a:pPr/>
              <a:t>39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dirty="0" smtClean="0"/>
              <a:t>John Son, WILUS Institute</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altLang="ko-KR" smtClean="0"/>
              <a:t>May 2015</a:t>
            </a:r>
            <a:endParaRPr lang="en-GB" dirty="0"/>
          </a:p>
        </p:txBody>
      </p:sp>
    </p:spTree>
    <p:extLst>
      <p:ext uri="{BB962C8B-B14F-4D97-AF65-F5344CB8AC3E}">
        <p14:creationId xmlns:p14="http://schemas.microsoft.com/office/powerpoint/2010/main" val="42773241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a:t>
            </a:r>
            <a:r>
              <a:rPr lang="en-US" dirty="0" smtClean="0"/>
              <a:t>poll - 3</a:t>
            </a:r>
            <a:endParaRPr lang="en-US" dirty="0"/>
          </a:p>
        </p:txBody>
      </p:sp>
      <p:sp>
        <p:nvSpPr>
          <p:cNvPr id="3" name="Content Placeholder 2"/>
          <p:cNvSpPr>
            <a:spLocks noGrp="1"/>
          </p:cNvSpPr>
          <p:nvPr>
            <p:ph idx="1"/>
          </p:nvPr>
        </p:nvSpPr>
        <p:spPr/>
        <p:txBody>
          <a:bodyPr/>
          <a:lstStyle/>
          <a:p>
            <a:pPr marL="342900" lvl="1" indent="-342900">
              <a:spcBef>
                <a:spcPts val="600"/>
              </a:spcBef>
              <a:buFont typeface="Arial"/>
              <a:buChar char="•"/>
            </a:pPr>
            <a:r>
              <a:rPr lang="en-US" dirty="0" smtClean="0"/>
              <a:t>For transmission of HE-SIG-B field per 20MHz, which option do you prefer </a:t>
            </a:r>
            <a:r>
              <a:rPr lang="en-US" dirty="0"/>
              <a:t>?</a:t>
            </a:r>
          </a:p>
          <a:p>
            <a:pPr>
              <a:buFont typeface="Arial"/>
              <a:buChar char="•"/>
            </a:pPr>
            <a:endParaRPr lang="en-US" dirty="0"/>
          </a:p>
          <a:p>
            <a:pPr marL="800100" lvl="1" indent="-342900">
              <a:buFont typeface="Wingdings" charset="2"/>
              <a:buChar char="§"/>
            </a:pPr>
            <a:r>
              <a:rPr lang="en-US" dirty="0" smtClean="0"/>
              <a:t>[C-1] HE-SIG-B duplicate per </a:t>
            </a:r>
            <a:r>
              <a:rPr lang="en-US" dirty="0" smtClean="0"/>
              <a:t>20MHz: 0</a:t>
            </a:r>
            <a:endParaRPr lang="en-US" dirty="0" smtClean="0"/>
          </a:p>
          <a:p>
            <a:pPr marL="800100" lvl="1" indent="-342900">
              <a:buFont typeface="Wingdings" charset="2"/>
              <a:buChar char="§"/>
            </a:pPr>
            <a:r>
              <a:rPr lang="en-US" dirty="0" smtClean="0"/>
              <a:t>[C-2] HE-SIG-B non-duplicated per 20MHz, individual information per </a:t>
            </a:r>
            <a:r>
              <a:rPr lang="en-US" dirty="0" smtClean="0"/>
              <a:t>20MHz: 4</a:t>
            </a:r>
            <a:endParaRPr lang="en-US" dirty="0"/>
          </a:p>
          <a:p>
            <a:pPr marL="800100" lvl="1" indent="-342900">
              <a:buFont typeface="Wingdings" charset="2"/>
              <a:buChar char="§"/>
            </a:pPr>
            <a:r>
              <a:rPr lang="en-US" dirty="0" smtClean="0"/>
              <a:t>[C-3] HE-SIG-B encoding in the entire PPDU bandwidth </a:t>
            </a:r>
            <a:r>
              <a:rPr lang="en-US" dirty="0" smtClean="0"/>
              <a:t>: 5</a:t>
            </a:r>
            <a:endParaRPr lang="en-US" dirty="0" smtClean="0"/>
          </a:p>
          <a:p>
            <a:pPr marL="800100" lvl="1" indent="-342900">
              <a:buFont typeface="Wingdings" charset="2"/>
              <a:buChar char="§"/>
            </a:pPr>
            <a:r>
              <a:rPr lang="en-US" dirty="0" smtClean="0"/>
              <a:t>[C-4] HE-SIG-B encoding in the entire PPDU </a:t>
            </a:r>
            <a:r>
              <a:rPr lang="en-US" dirty="0" smtClean="0"/>
              <a:t>bandwidth, prepended </a:t>
            </a:r>
            <a:r>
              <a:rPr lang="en-US" dirty="0" smtClean="0"/>
              <a:t>with dedicated STF/LTF</a:t>
            </a:r>
            <a:r>
              <a:rPr lang="en-US" dirty="0"/>
              <a:t> </a:t>
            </a:r>
            <a:r>
              <a:rPr lang="en-US" dirty="0" smtClean="0"/>
              <a:t>in the entire PPDU </a:t>
            </a:r>
            <a:r>
              <a:rPr lang="en-US" dirty="0" smtClean="0"/>
              <a:t>bandwidth: 2</a:t>
            </a:r>
          </a:p>
          <a:p>
            <a:pPr marL="800100" lvl="1" indent="-342900">
              <a:buFont typeface="Wingdings" charset="2"/>
              <a:buChar char="§"/>
            </a:pPr>
            <a:r>
              <a:rPr lang="en-US" dirty="0" smtClean="0"/>
              <a:t>[C-5] Absent: Many</a:t>
            </a:r>
            <a:endParaRPr lang="en-US"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a:pPr/>
              <a:t>40</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dirty="0" smtClean="0"/>
              <a:t>John Son, WILUS Institute</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altLang="ko-KR" smtClean="0"/>
              <a:t>May 2015</a:t>
            </a:r>
            <a:endParaRPr lang="en-GB" dirty="0"/>
          </a:p>
        </p:txBody>
      </p:sp>
    </p:spTree>
    <p:extLst>
      <p:ext uri="{BB962C8B-B14F-4D97-AF65-F5344CB8AC3E}">
        <p14:creationId xmlns:p14="http://schemas.microsoft.com/office/powerpoint/2010/main" val="27043130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dirty="0"/>
              <a:t>Slide #2</a:t>
            </a:r>
            <a:endParaRPr lang="en-US" altLang="en-US" sz="2400" dirty="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23684</TotalTime>
  <Words>2556</Words>
  <Application>Microsoft Office PowerPoint</Application>
  <PresentationFormat>On-screen Show (4:3)</PresentationFormat>
  <Paragraphs>527</Paragraphs>
  <Slides>40</Slides>
  <Notes>15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50" baseType="lpstr">
      <vt:lpstr>Monotype Sorts</vt:lpstr>
      <vt:lpstr>MS PGothic</vt:lpstr>
      <vt:lpstr>MS PGothic</vt:lpstr>
      <vt:lpstr>Arial</vt:lpstr>
      <vt:lpstr>Arial Black</vt:lpstr>
      <vt:lpstr>Helvetica</vt:lpstr>
      <vt:lpstr>Times New Roman</vt:lpstr>
      <vt:lpstr>Wingdings</vt:lpstr>
      <vt:lpstr>802-11-Submission</vt:lpstr>
      <vt:lpstr>Document</vt:lpstr>
      <vt:lpstr>TGax PHY Ad Hoc May 2015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Submissions (PHY)</vt:lpstr>
      <vt:lpstr>Monday PM1 (1:30-3:30PM)</vt:lpstr>
      <vt:lpstr>15/0550 Straw Poll (1)</vt:lpstr>
      <vt:lpstr>15/0550 Straw Poll (2)</vt:lpstr>
      <vt:lpstr>15/0550 Straw Poll (3)</vt:lpstr>
      <vt:lpstr>15/0569r1 Straw Poll #1</vt:lpstr>
      <vt:lpstr>15/0572 Straw Poll #1</vt:lpstr>
      <vt:lpstr>15/0574 SP 1</vt:lpstr>
      <vt:lpstr>SP 2</vt:lpstr>
      <vt:lpstr>SP 3</vt:lpstr>
      <vt:lpstr>15/0575 SP 1</vt:lpstr>
      <vt:lpstr>SP 2</vt:lpstr>
      <vt:lpstr>SP 3</vt:lpstr>
      <vt:lpstr>Tuesday PM1 (1:30-3:30PM)</vt:lpstr>
      <vt:lpstr>15/0577 Straw Poll #1</vt:lpstr>
      <vt:lpstr>Straw Poll #2</vt:lpstr>
      <vt:lpstr>15/0579 Straw Poll #1</vt:lpstr>
      <vt:lpstr>Straw Poll #2</vt:lpstr>
      <vt:lpstr>15/0580 Straw Poll #1</vt:lpstr>
      <vt:lpstr>15/0584 Straw Poll #1</vt:lpstr>
      <vt:lpstr>Straw Poll #2</vt:lpstr>
      <vt:lpstr>Straw Poll #3</vt:lpstr>
      <vt:lpstr>15/0572 Straw Poll #1</vt:lpstr>
      <vt:lpstr>Wednesday PM1 (1:30-3:30PM)</vt:lpstr>
      <vt:lpstr>15/0553 Straw Poll</vt:lpstr>
      <vt:lpstr>15/0602 Straw Poll</vt:lpstr>
      <vt:lpstr>15/0621 Straw poll - 1</vt:lpstr>
      <vt:lpstr>Straw poll - 2</vt:lpstr>
      <vt:lpstr>Straw poll - 3</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Yakun Sun</cp:lastModifiedBy>
  <cp:revision>1430</cp:revision>
  <cp:lastPrinted>1998-02-10T13:28:06Z</cp:lastPrinted>
  <dcterms:created xsi:type="dcterms:W3CDTF">2007-04-17T18:10:23Z</dcterms:created>
  <dcterms:modified xsi:type="dcterms:W3CDTF">2015-05-14T17:16:25Z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