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55" r:id="rId14"/>
    <p:sldId id="435" r:id="rId15"/>
    <p:sldId id="436" r:id="rId16"/>
    <p:sldId id="437" r:id="rId17"/>
    <p:sldId id="438" r:id="rId18"/>
    <p:sldId id="441" r:id="rId19"/>
    <p:sldId id="442" r:id="rId20"/>
    <p:sldId id="448" r:id="rId21"/>
    <p:sldId id="444" r:id="rId22"/>
    <p:sldId id="445" r:id="rId23"/>
    <p:sldId id="446" r:id="rId24"/>
    <p:sldId id="447" r:id="rId25"/>
    <p:sldId id="456" r:id="rId26"/>
    <p:sldId id="449" r:id="rId27"/>
    <p:sldId id="450" r:id="rId28"/>
    <p:sldId id="453" r:id="rId29"/>
    <p:sldId id="454" r:id="rId30"/>
    <p:sldId id="457" r:id="rId31"/>
    <p:sldId id="458" r:id="rId32"/>
    <p:sldId id="459" r:id="rId33"/>
    <p:sldId id="460" r:id="rId34"/>
    <p:sldId id="462" r:id="rId35"/>
    <p:sldId id="463"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6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903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449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288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03202" y="330575"/>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0640r2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2657451252"/>
              </p:ext>
            </p:extLst>
          </p:nvPr>
        </p:nvGraphicFramePr>
        <p:xfrm>
          <a:off x="622300" y="2603500"/>
          <a:ext cx="7531100" cy="2501900"/>
        </p:xfrm>
        <a:graphic>
          <a:graphicData uri="http://schemas.openxmlformats.org/presentationml/2006/ole">
            <mc:AlternateContent xmlns:mc="http://schemas.openxmlformats.org/markup-compatibility/2006">
              <mc:Choice xmlns:v="urn:schemas-microsoft-com:vml" Requires="v">
                <p:oleObj spid="_x0000_s1082" name="Document" r:id="rId4" imgW="8302466" imgH="2770958" progId="Word.Document.8">
                  <p:embed/>
                </p:oleObj>
              </mc:Choice>
              <mc:Fallback>
                <p:oleObj name="Document" r:id="rId4" imgW="8302466" imgH="2770958" progId="Word.Document.8">
                  <p:embed/>
                  <p:pic>
                    <p:nvPicPr>
                      <p:cNvPr id="0" name="Picture 18"/>
                      <p:cNvPicPr>
                        <a:picLocks noChangeAspect="1" noChangeArrowheads="1"/>
                      </p:cNvPicPr>
                      <p:nvPr/>
                    </p:nvPicPr>
                    <p:blipFill>
                      <a:blip r:embed="rId5"/>
                      <a:srcRect/>
                      <a:stretch>
                        <a:fillRect/>
                      </a:stretch>
                    </p:blipFill>
                    <p:spPr bwMode="auto">
                      <a:xfrm>
                        <a:off x="622300" y="2603500"/>
                        <a:ext cx="7531100" cy="2501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609600"/>
            <a:ext cx="7772400" cy="685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831962411"/>
              </p:ext>
            </p:extLst>
          </p:nvPr>
        </p:nvGraphicFramePr>
        <p:xfrm>
          <a:off x="457200" y="1447038"/>
          <a:ext cx="8229600" cy="4074273"/>
        </p:xfrm>
        <a:graphic>
          <a:graphicData uri="http://schemas.openxmlformats.org/drawingml/2006/table">
            <a:tbl>
              <a:tblPr/>
              <a:tblGrid>
                <a:gridCol w="1364859"/>
                <a:gridCol w="4600082"/>
                <a:gridCol w="1617613"/>
                <a:gridCol w="647046"/>
              </a:tblGrid>
              <a:tr h="283106">
                <a:tc>
                  <a:txBody>
                    <a:bodyPr/>
                    <a:lstStyle/>
                    <a:p>
                      <a:pPr algn="l" rtl="0" fontAlgn="t"/>
                      <a:r>
                        <a:rPr lang="en-CA" sz="1400" b="0" i="0" u="none" strike="noStrike" dirty="0">
                          <a:solidFill>
                            <a:srgbClr val="7030A0"/>
                          </a:solidFill>
                          <a:latin typeface="Times New Roman"/>
                        </a:rPr>
                        <a:t>11-15/0550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L-preamble issues for UL-OFDMA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Katsuo</a:t>
                      </a:r>
                      <a:r>
                        <a:rPr lang="en-CA" sz="1400" b="0" i="0" u="none" strike="noStrike" dirty="0">
                          <a:solidFill>
                            <a:srgbClr val="7030A0"/>
                          </a:solidFill>
                          <a:latin typeface="Times New Roman"/>
                        </a:rPr>
                        <a:t> </a:t>
                      </a:r>
                      <a:r>
                        <a:rPr lang="en-CA" sz="1400" b="0" i="0" u="none" strike="noStrike" dirty="0" err="1">
                          <a:solidFill>
                            <a:srgbClr val="7030A0"/>
                          </a:solidFill>
                          <a:latin typeface="Times New Roman"/>
                        </a:rPr>
                        <a:t>Yunoki</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529283">
                <a:tc>
                  <a:txBody>
                    <a:bodyPr/>
                    <a:lstStyle/>
                    <a:p>
                      <a:pPr algn="l" rtl="0" fontAlgn="t"/>
                      <a:r>
                        <a:rPr lang="en-CA" sz="1400" b="0" i="0" u="none" strike="noStrike" dirty="0">
                          <a:solidFill>
                            <a:srgbClr val="000000"/>
                          </a:solidFill>
                          <a:latin typeface="Times New Roman"/>
                        </a:rPr>
                        <a:t>11-15/0553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Enhancing Performance of Hybrid-ARQ with Linear Constellation Precoding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Muhammad </a:t>
                      </a:r>
                      <a:r>
                        <a:rPr lang="en-CA" sz="1400" b="0" i="0" u="none" strike="noStrike" dirty="0" err="1">
                          <a:solidFill>
                            <a:srgbClr val="000000"/>
                          </a:solidFill>
                          <a:latin typeface="Times New Roman"/>
                        </a:rPr>
                        <a:t>Mehboob</a:t>
                      </a:r>
                      <a:r>
                        <a:rPr lang="en-CA" sz="1400" b="0" i="0" u="none" strike="noStrike" dirty="0">
                          <a:solidFill>
                            <a:srgbClr val="000000"/>
                          </a:solidFill>
                          <a:latin typeface="Times New Roman"/>
                        </a:rPr>
                        <a:t> Fareed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11-15/0569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Performance of 1x, 2x, and 4x HE-LTF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Kome</a:t>
                      </a:r>
                      <a:r>
                        <a:rPr lang="en-CA" sz="1400" b="0" i="0" u="none" strike="noStrike" dirty="0">
                          <a:solidFill>
                            <a:srgbClr val="7030A0"/>
                          </a:solidFill>
                          <a:latin typeface="Times New Roman"/>
                        </a:rPr>
                        <a:t> Oteri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Inefficiency_of_256-FFT_per_20MHz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Heejung</a:t>
                      </a:r>
                      <a:r>
                        <a:rPr lang="en-CA" sz="1400" b="0" i="0" u="none" strike="noStrike" dirty="0">
                          <a:solidFill>
                            <a:srgbClr val="7030A0"/>
                          </a:solidFill>
                          <a:latin typeface="Times New Roman"/>
                        </a:rPr>
                        <a:t> Yu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da-DK" sz="1400" b="0" i="0" u="none" strike="noStrike">
                          <a:solidFill>
                            <a:srgbClr val="7030A0"/>
                          </a:solidFill>
                          <a:latin typeface="Times New Roman"/>
                        </a:rPr>
                        <a:t>SIG structure for UL PPDU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Young Hoon Kwon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11-15/0575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Structure in 802.11ax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Yujin</a:t>
                      </a:r>
                      <a:r>
                        <a:rPr lang="en-CA" sz="1400" b="0" i="0" u="none" strike="noStrike" dirty="0">
                          <a:solidFill>
                            <a:srgbClr val="7030A0"/>
                          </a:solidFill>
                          <a:latin typeface="Times New Roman"/>
                        </a:rPr>
                        <a:t> Noh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11-15/0577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Pilot Design for 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Daewon</a:t>
                      </a:r>
                      <a:r>
                        <a:rPr lang="en-CA" sz="1400" b="0" i="0" u="none" strike="noStrike" dirty="0">
                          <a:solidFill>
                            <a:srgbClr val="7030A0"/>
                          </a:solidFill>
                          <a:latin typeface="Times New Roman"/>
                        </a:rPr>
                        <a:t> Lee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83106">
                <a:tc>
                  <a:txBody>
                    <a:bodyPr/>
                    <a:lstStyle/>
                    <a:p>
                      <a:pPr algn="l" rtl="0" fontAlgn="t"/>
                      <a:r>
                        <a:rPr lang="en-CA" sz="1400" b="0" i="0" u="none" strike="noStrike" dirty="0">
                          <a:solidFill>
                            <a:srgbClr val="7030A0"/>
                          </a:solidFill>
                          <a:latin typeface="Times New Roman"/>
                        </a:rPr>
                        <a:t>11-15/0579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design and </a:t>
                      </a:r>
                      <a:r>
                        <a:rPr lang="en-CA" sz="1400" b="0" i="0" u="none" strike="noStrike" dirty="0" err="1">
                          <a:solidFill>
                            <a:srgbClr val="7030A0"/>
                          </a:solidFill>
                          <a:latin typeface="Times New Roman"/>
                        </a:rPr>
                        <a:t>autodetection</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11ax coding discussion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11-15/0584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Considerations on LTF Sequence Design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Sungho</a:t>
                      </a:r>
                      <a:r>
                        <a:rPr lang="en-CA" sz="1400" b="0" i="0" u="none" strike="noStrike" dirty="0">
                          <a:solidFill>
                            <a:srgbClr val="7030A0"/>
                          </a:solidFill>
                          <a:latin typeface="Times New Roman"/>
                        </a:rPr>
                        <a:t> Moon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000000"/>
                          </a:solidFill>
                          <a:latin typeface="Times New Roman"/>
                        </a:rPr>
                        <a:t>11-15/0600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PHY: Non Uniform Constellations for 1024QAM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Daniel Schneider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000000"/>
                          </a:solidFill>
                          <a:latin typeface="Times New Roman"/>
                        </a:rPr>
                        <a:t>11-15/0602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HE-LTF squence for UL MU-MIMO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Qinghua Li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000000"/>
                          </a:solidFill>
                          <a:latin typeface="Times New Roman"/>
                        </a:rPr>
                        <a:t>11-15/0621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Design Principles for HE Preamble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John Son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chemeClr val="tx2"/>
                          </a:solidFill>
                          <a:latin typeface="Times New Roman"/>
                        </a:rPr>
                        <a:t>11-15/0381</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HE-STF Proposal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Yakun Sun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r>
            </a:tbl>
          </a:graphicData>
        </a:graphic>
      </p:graphicFrame>
      <p:sp>
        <p:nvSpPr>
          <p:cNvPr id="9" name="TextBox 5"/>
          <p:cNvSpPr txBox="1"/>
          <p:nvPr/>
        </p:nvSpPr>
        <p:spPr>
          <a:xfrm>
            <a:off x="2003273" y="5521306"/>
            <a:ext cx="4570482" cy="95410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r>
              <a:rPr lang="en-US" sz="1400" b="1" dirty="0" smtClean="0"/>
              <a:t>Note: </a:t>
            </a:r>
          </a:p>
          <a:p>
            <a:pPr>
              <a:buFont typeface="Arial" pitchFamily="34" charset="0"/>
              <a:buChar char="•"/>
            </a:pPr>
            <a:r>
              <a:rPr lang="en-US" sz="1400" dirty="0" smtClean="0">
                <a:solidFill>
                  <a:srgbClr val="7030A0"/>
                </a:solidFill>
              </a:rPr>
              <a:t>Docs have been presented; </a:t>
            </a:r>
          </a:p>
          <a:p>
            <a:pPr>
              <a:buFont typeface="Arial" pitchFamily="34" charset="0"/>
              <a:buChar char="•"/>
            </a:pPr>
            <a:r>
              <a:rPr lang="en-US" sz="1400" dirty="0" smtClean="0">
                <a:solidFill>
                  <a:srgbClr val="0070C0"/>
                </a:solidFill>
              </a:rPr>
              <a:t>Docs have been presented but straw polls have not deferred.</a:t>
            </a:r>
          </a:p>
          <a:p>
            <a:pPr>
              <a:buFont typeface="Arial" pitchFamily="34" charset="0"/>
              <a:buChar char="•"/>
            </a:pPr>
            <a:r>
              <a:rPr lang="en-US" sz="1400" dirty="0" smtClean="0"/>
              <a:t>Docs have NOT been presented.</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PM1 (1:30-3:30PM)</a:t>
            </a:r>
          </a:p>
        </p:txBody>
      </p:sp>
      <p:sp>
        <p:nvSpPr>
          <p:cNvPr id="3" name="Content Placeholder 2"/>
          <p:cNvSpPr>
            <a:spLocks noGrp="1"/>
          </p:cNvSpPr>
          <p:nvPr>
            <p:ph idx="1"/>
          </p:nvPr>
        </p:nvSpPr>
        <p:spPr/>
        <p:txBody>
          <a:bodyPr>
            <a:normAutofit fontScale="92500"/>
          </a:bodyPr>
          <a:lstStyle/>
          <a:p>
            <a:pPr eaLnBrk="1" fontAlgn="t" hangingPunct="1"/>
            <a:r>
              <a:rPr lang="en-CA" b="0" dirty="0" smtClean="0"/>
              <a:t>Technical Contributions.</a:t>
            </a:r>
          </a:p>
          <a:p>
            <a:pPr eaLnBrk="1" fontAlgn="t" hangingPunct="1"/>
            <a:endParaRPr lang="en-CA" b="0" dirty="0"/>
          </a:p>
          <a:p>
            <a:pPr eaLnBrk="1" fontAlgn="t" hangingPunct="1"/>
            <a:r>
              <a:rPr lang="en-CA" b="0" dirty="0" smtClean="0"/>
              <a:t>11-15/0550 L-preamble </a:t>
            </a:r>
            <a:r>
              <a:rPr lang="en-CA" b="0" dirty="0"/>
              <a:t>issues for UL-OFDMA </a:t>
            </a:r>
            <a:r>
              <a:rPr lang="en-CA" b="0" dirty="0" err="1" smtClean="0"/>
              <a:t>Katsuo</a:t>
            </a:r>
            <a:r>
              <a:rPr lang="en-CA" b="0" dirty="0" smtClean="0"/>
              <a:t> </a:t>
            </a:r>
            <a:r>
              <a:rPr lang="en-CA" b="0" dirty="0" err="1"/>
              <a:t>Yunoki</a:t>
            </a:r>
            <a:r>
              <a:rPr lang="en-CA" b="0" dirty="0"/>
              <a:t>  </a:t>
            </a:r>
            <a:endParaRPr lang="en-US" b="0" dirty="0"/>
          </a:p>
          <a:p>
            <a:pPr eaLnBrk="1" fontAlgn="t" hangingPunct="1"/>
            <a:r>
              <a:rPr lang="en-CA" b="0" dirty="0" smtClean="0"/>
              <a:t>11-15/0569 Performance </a:t>
            </a:r>
            <a:r>
              <a:rPr lang="en-CA" b="0" dirty="0"/>
              <a:t>of 1x, 2x, and 4x HE-LTF </a:t>
            </a:r>
            <a:r>
              <a:rPr lang="en-CA" b="0" dirty="0" err="1" smtClean="0"/>
              <a:t>Kome</a:t>
            </a:r>
            <a:r>
              <a:rPr lang="en-CA" b="0" dirty="0" smtClean="0"/>
              <a:t> </a:t>
            </a:r>
            <a:r>
              <a:rPr lang="en-CA" b="0" dirty="0"/>
              <a:t>Oteri </a:t>
            </a:r>
            <a:endParaRPr lang="en-US" b="0" dirty="0"/>
          </a:p>
          <a:p>
            <a:pPr eaLnBrk="1" fontAlgn="t" hangingPunct="1"/>
            <a:r>
              <a:rPr lang="en-CA" b="0" dirty="0" smtClean="0"/>
              <a:t>11-15/0572 PHY</a:t>
            </a:r>
            <a:r>
              <a:rPr lang="en-CA" b="0" dirty="0"/>
              <a:t>: Inefficiency_of_256-FFT_per_20MHz </a:t>
            </a:r>
            <a:r>
              <a:rPr lang="en-CA" b="0" dirty="0" err="1" smtClean="0"/>
              <a:t>Heejung</a:t>
            </a:r>
            <a:r>
              <a:rPr lang="en-CA" b="0" dirty="0" smtClean="0"/>
              <a:t> </a:t>
            </a:r>
            <a:r>
              <a:rPr lang="en-CA" b="0" dirty="0"/>
              <a:t>Yu   </a:t>
            </a:r>
            <a:endParaRPr lang="en-US" b="0" dirty="0"/>
          </a:p>
          <a:p>
            <a:pPr eaLnBrk="1" fontAlgn="t" hangingPunct="1"/>
            <a:r>
              <a:rPr lang="en-CA" b="0" dirty="0" smtClean="0"/>
              <a:t>11-15/0574 </a:t>
            </a:r>
            <a:r>
              <a:rPr lang="da-DK" b="0" dirty="0" smtClean="0"/>
              <a:t>SIG </a:t>
            </a:r>
            <a:r>
              <a:rPr lang="da-DK" b="0" dirty="0"/>
              <a:t>structure for UL PPDU </a:t>
            </a:r>
            <a:r>
              <a:rPr lang="en-CA" b="0" dirty="0" smtClean="0"/>
              <a:t>Young </a:t>
            </a:r>
            <a:r>
              <a:rPr lang="en-CA" b="0" dirty="0" err="1"/>
              <a:t>Hoon</a:t>
            </a:r>
            <a:r>
              <a:rPr lang="en-CA" b="0" dirty="0"/>
              <a:t> Kwon   </a:t>
            </a:r>
            <a:endParaRPr lang="en-US" b="0" dirty="0"/>
          </a:p>
          <a:p>
            <a:pPr eaLnBrk="1" fontAlgn="t" hangingPunct="1"/>
            <a:r>
              <a:rPr lang="en-CA" b="0" dirty="0" smtClean="0"/>
              <a:t>11-15/0575 Preamble </a:t>
            </a:r>
            <a:r>
              <a:rPr lang="en-CA" b="0" dirty="0"/>
              <a:t>Structure in 802.11ax </a:t>
            </a:r>
            <a:r>
              <a:rPr lang="en-CA" b="0" dirty="0" err="1" smtClean="0"/>
              <a:t>Yujin</a:t>
            </a:r>
            <a:r>
              <a:rPr lang="en-CA" b="0" dirty="0" smtClean="0"/>
              <a:t> </a:t>
            </a:r>
            <a:r>
              <a:rPr lang="en-CA" b="0" dirty="0"/>
              <a:t>Noh  </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smtClean="0"/>
              <a:t>15/0550 Straw</a:t>
            </a:r>
            <a:r>
              <a:rPr lang="ja-JP" altLang="en-US" dirty="0" smtClean="0"/>
              <a:t> </a:t>
            </a:r>
            <a:r>
              <a:rPr lang="en-US" altLang="ja-JP" dirty="0" smtClean="0"/>
              <a:t>Poll</a:t>
            </a:r>
            <a:r>
              <a:rPr lang="en-US" altLang="en-US" dirty="0"/>
              <a:t> </a:t>
            </a:r>
            <a:r>
              <a:rPr lang="en-US" altLang="en-US" dirty="0" smtClean="0"/>
              <a:t>(</a:t>
            </a:r>
            <a:r>
              <a:rPr lang="en-US" altLang="ja-JP" dirty="0"/>
              <a:t>1</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t>
            </a:r>
            <a:r>
              <a:rPr lang="en-US" altLang="ja-JP" dirty="0" smtClean="0"/>
              <a:t>modify</a:t>
            </a:r>
            <a:r>
              <a:rPr lang="en-US" dirty="0" smtClean="0"/>
              <a:t> the </a:t>
            </a:r>
            <a:r>
              <a:rPr lang="en-US" altLang="ja-JP" dirty="0" smtClean="0"/>
              <a:t>current</a:t>
            </a:r>
            <a:r>
              <a:rPr lang="ja-JP" altLang="en-US" dirty="0" smtClean="0"/>
              <a:t> </a:t>
            </a:r>
            <a:r>
              <a:rPr lang="en-US" altLang="ja-JP" dirty="0" smtClean="0"/>
              <a:t>sentence</a:t>
            </a:r>
            <a:r>
              <a:rPr lang="ja-JP" altLang="en-US" dirty="0" smtClean="0"/>
              <a:t> </a:t>
            </a:r>
            <a:r>
              <a:rPr lang="en-US" dirty="0" smtClean="0"/>
              <a:t>in Spec Framework Document</a:t>
            </a:r>
            <a:r>
              <a:rPr lang="ja-JP" altLang="en-US" dirty="0" smtClean="0"/>
              <a:t> </a:t>
            </a:r>
            <a:r>
              <a:rPr lang="en-US" altLang="ja-JP" dirty="0" smtClean="0"/>
              <a:t>as</a:t>
            </a:r>
            <a:r>
              <a:rPr lang="ja-JP" altLang="en-US" dirty="0" smtClean="0"/>
              <a:t> </a:t>
            </a:r>
            <a:r>
              <a:rPr lang="en-US" altLang="ja-JP" dirty="0" smtClean="0"/>
              <a:t>follows</a:t>
            </a:r>
            <a:r>
              <a:rPr lang="en-US" dirty="0" smtClean="0"/>
              <a:t>?</a:t>
            </a:r>
          </a:p>
          <a:p>
            <a:endParaRPr lang="en-US" dirty="0" smtClean="0"/>
          </a:p>
          <a:p>
            <a:pPr marL="3175" indent="-3175"/>
            <a:r>
              <a:rPr lang="en-GB" altLang="ja-JP" dirty="0"/>
              <a:t>An HE PPDU shall include the legacy preamble (L-STF, L-LTF and L-SIG), duplicated on each 20 MHz, for backward compatibility with legacy </a:t>
            </a:r>
            <a:r>
              <a:rPr lang="en-GB" altLang="ja-JP" dirty="0" smtClean="0"/>
              <a:t>devices</a:t>
            </a:r>
            <a:r>
              <a:rPr lang="en-GB" altLang="ja-JP" u="sng" dirty="0" smtClean="0"/>
              <a:t>, except the case of narrower bandwidth (&lt;20MHz) transmission for UL-OFDMA</a:t>
            </a:r>
            <a:r>
              <a:rPr lang="en-GB" altLang="ja-JP" dirty="0" smtClean="0"/>
              <a:t>.</a:t>
            </a:r>
          </a:p>
          <a:p>
            <a:pPr marL="3175" indent="-3175"/>
            <a:endParaRPr lang="ja-JP" altLang="ja-JP" dirty="0"/>
          </a:p>
          <a:p>
            <a:r>
              <a:rPr lang="en-US" altLang="ja-JP" dirty="0" smtClean="0"/>
              <a:t>Y/N/A=2/28/15</a:t>
            </a:r>
            <a:endParaRPr lang="en-US" dirty="0" smtClean="0"/>
          </a:p>
        </p:txBody>
      </p:sp>
    </p:spTree>
    <p:extLst>
      <p:ext uri="{BB962C8B-B14F-4D97-AF65-F5344CB8AC3E}">
        <p14:creationId xmlns:p14="http://schemas.microsoft.com/office/powerpoint/2010/main" val="16209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2</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PPDU header for</a:t>
            </a:r>
            <a:r>
              <a:rPr lang="ja-JP" altLang="en-US" dirty="0" smtClean="0"/>
              <a:t> </a:t>
            </a:r>
            <a:r>
              <a:rPr lang="en-US" altLang="ja-JP" dirty="0" smtClean="0"/>
              <a:t>UL-OFDMA transmission</a:t>
            </a:r>
            <a:r>
              <a:rPr lang="ja-JP" altLang="en-US" dirty="0" smtClean="0"/>
              <a:t> </a:t>
            </a:r>
            <a:r>
              <a:rPr lang="en-US" altLang="ja-JP" dirty="0" smtClean="0"/>
              <a:t>shall be defined for </a:t>
            </a:r>
            <a:r>
              <a:rPr lang="en-US" altLang="ja-JP" dirty="0"/>
              <a:t>narrower bandwidth </a:t>
            </a:r>
            <a:r>
              <a:rPr lang="en-US" altLang="ja-JP" dirty="0" smtClean="0"/>
              <a:t>(&lt;20MHz).</a:t>
            </a:r>
          </a:p>
          <a:p>
            <a:pPr marL="0" indent="11113"/>
            <a:endParaRPr lang="en-US" dirty="0"/>
          </a:p>
          <a:p>
            <a:r>
              <a:rPr lang="en-US" dirty="0" smtClean="0"/>
              <a:t>Skipped</a:t>
            </a:r>
            <a:endParaRPr lang="en-US" dirty="0"/>
          </a:p>
          <a:p>
            <a:endParaRPr lang="en-US" dirty="0" smtClean="0"/>
          </a:p>
        </p:txBody>
      </p:sp>
    </p:spTree>
    <p:extLst>
      <p:ext uri="{BB962C8B-B14F-4D97-AF65-F5344CB8AC3E}">
        <p14:creationId xmlns:p14="http://schemas.microsoft.com/office/powerpoint/2010/main" val="3099042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3</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The amendment shall define L-SIG TXOP Protection by a trigger frame(TBD) to mitigate frame collisions during UL-OFDMA procedure.</a:t>
            </a:r>
          </a:p>
          <a:p>
            <a:endParaRPr lang="en-US" dirty="0"/>
          </a:p>
          <a:p>
            <a:r>
              <a:rPr lang="en-US" dirty="0" smtClean="0"/>
              <a:t>Y</a:t>
            </a:r>
            <a:r>
              <a:rPr lang="en-US" altLang="ja-JP" dirty="0"/>
              <a:t>/</a:t>
            </a:r>
            <a:r>
              <a:rPr lang="en-US" altLang="ja-JP" dirty="0" smtClean="0"/>
              <a:t>N/A</a:t>
            </a:r>
            <a:r>
              <a:rPr lang="ja-JP" altLang="en-US" dirty="0" smtClean="0"/>
              <a:t> </a:t>
            </a:r>
            <a:r>
              <a:rPr lang="en-US" altLang="ja-JP" dirty="0" smtClean="0"/>
              <a:t>= 1/13/Many</a:t>
            </a:r>
            <a:endParaRPr lang="en-US" dirty="0"/>
          </a:p>
          <a:p>
            <a:endParaRPr lang="en-US" dirty="0" smtClean="0"/>
          </a:p>
        </p:txBody>
      </p:sp>
    </p:spTree>
    <p:extLst>
      <p:ext uri="{BB962C8B-B14F-4D97-AF65-F5344CB8AC3E}">
        <p14:creationId xmlns:p14="http://schemas.microsoft.com/office/powerpoint/2010/main" val="252765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15/0569r1 Straw Poll #1</a:t>
            </a:r>
            <a:endParaRPr lang="en-US" dirty="0"/>
          </a:p>
        </p:txBody>
      </p:sp>
      <p:sp>
        <p:nvSpPr>
          <p:cNvPr id="3" name="Content Placeholder 2"/>
          <p:cNvSpPr>
            <a:spLocks noGrp="1"/>
          </p:cNvSpPr>
          <p:nvPr>
            <p:ph idx="1"/>
          </p:nvPr>
        </p:nvSpPr>
        <p:spPr>
          <a:xfrm>
            <a:off x="685800" y="1981200"/>
            <a:ext cx="8001000" cy="4343400"/>
          </a:xfrm>
        </p:spPr>
        <p:txBody>
          <a:bodyPr/>
          <a:lstStyle/>
          <a:p>
            <a:pPr marL="0" indent="0">
              <a:buNone/>
            </a:pPr>
            <a:r>
              <a:rPr lang="en-US" b="1" dirty="0"/>
              <a:t>Do you agree to add to the TG Specification </a:t>
            </a:r>
            <a:r>
              <a:rPr lang="en-US" b="1" dirty="0" smtClean="0"/>
              <a:t>Framework?</a:t>
            </a:r>
            <a:endParaRPr lang="en-US" b="1" dirty="0"/>
          </a:p>
          <a:p>
            <a:r>
              <a:rPr lang="en-US" dirty="0"/>
              <a:t>3.2.y  </a:t>
            </a:r>
            <a:r>
              <a:rPr lang="en-US" dirty="0" smtClean="0"/>
              <a:t>HE-LTF </a:t>
            </a:r>
            <a:r>
              <a:rPr lang="en-US" dirty="0"/>
              <a:t>symbol duration of 3.2us excluding GI </a:t>
            </a:r>
            <a:endParaRPr lang="en-US" dirty="0" smtClean="0"/>
          </a:p>
          <a:p>
            <a:pPr lvl="1"/>
            <a:r>
              <a:rPr lang="en-US" dirty="0" smtClean="0"/>
              <a:t>Equivalent </a:t>
            </a:r>
            <a:r>
              <a:rPr lang="en-US" dirty="0"/>
              <a:t>to modulating every 4th tone in an OFDM symbol of 12.8 µs excluding GI, and then removing the last three quarters of the OFDM symbol </a:t>
            </a:r>
            <a:r>
              <a:rPr lang="en-US" dirty="0" smtClean="0"/>
              <a:t>in the time domain</a:t>
            </a:r>
          </a:p>
          <a:p>
            <a:pPr lvl="1"/>
            <a:r>
              <a:rPr lang="en-US" dirty="0"/>
              <a:t>The energy transmitted per HE-LTF symbol </a:t>
            </a:r>
            <a:r>
              <a:rPr lang="en-US" dirty="0" smtClean="0"/>
              <a:t>may be </a:t>
            </a:r>
            <a:r>
              <a:rPr lang="en-US" dirty="0"/>
              <a:t>boosted to compensate for the reduction in HE-LTF </a:t>
            </a:r>
            <a:r>
              <a:rPr lang="en-US" dirty="0" smtClean="0"/>
              <a:t>length</a:t>
            </a:r>
          </a:p>
          <a:p>
            <a:pPr lvl="1"/>
            <a:endParaRPr lang="en-US" dirty="0"/>
          </a:p>
          <a:p>
            <a:pPr lvl="1"/>
            <a:endParaRPr lang="en-US" dirty="0" smtClean="0"/>
          </a:p>
          <a:p>
            <a:pPr lvl="1"/>
            <a:endParaRPr lang="en-US" dirty="0"/>
          </a:p>
          <a:p>
            <a:pPr lvl="1"/>
            <a:r>
              <a:rPr lang="en-US" dirty="0" smtClean="0"/>
              <a:t>Y/N/A=2/24/19</a:t>
            </a:r>
          </a:p>
        </p:txBody>
      </p:sp>
      <p:sp>
        <p:nvSpPr>
          <p:cNvPr id="4" name="Footer Placeholder 3"/>
          <p:cNvSpPr>
            <a:spLocks noGrp="1"/>
          </p:cNvSpPr>
          <p:nvPr>
            <p:ph type="ftr" sz="quarter" idx="4294967295"/>
          </p:nvPr>
        </p:nvSpPr>
        <p:spPr>
          <a:xfrm>
            <a:off x="6948937" y="6475413"/>
            <a:ext cx="1594988" cy="184666"/>
          </a:xfrm>
          <a:prstGeom prst="rect">
            <a:avLst/>
          </a:prstGeom>
        </p:spPr>
        <p:txBody>
          <a:bodyPr/>
          <a:lstStyle/>
          <a:p>
            <a:pPr>
              <a:defRPr/>
            </a:pPr>
            <a:r>
              <a:rPr lang="en-US" altLang="ko-KR" dirty="0" err="1" smtClean="0"/>
              <a:t>Kome</a:t>
            </a:r>
            <a:r>
              <a:rPr lang="en-US" altLang="ko-KR" dirty="0" smtClean="0"/>
              <a:t> Oteri (</a:t>
            </a:r>
            <a:r>
              <a:rPr lang="en-US" altLang="ko-KR" dirty="0" err="1" smtClean="0"/>
              <a:t>InterDigital</a:t>
            </a:r>
            <a:r>
              <a:rPr lang="en-US" altLang="ko-KR" dirty="0" smtClean="0"/>
              <a:t>)</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Date Placeholder 5"/>
          <p:cNvSpPr>
            <a:spLocks noGrp="1"/>
          </p:cNvSpPr>
          <p:nvPr>
            <p:ph type="dt" sz="half" idx="4294967295"/>
          </p:nvPr>
        </p:nvSpPr>
        <p:spPr>
          <a:xfrm>
            <a:off x="718457" y="236217"/>
            <a:ext cx="1182055" cy="276999"/>
          </a:xfrm>
          <a:prstGeom prst="rect">
            <a:avLst/>
          </a:prstGeom>
        </p:spPr>
        <p:txBody>
          <a:bodyPr/>
          <a:lstStyle/>
          <a:p>
            <a:pPr>
              <a:defRPr/>
            </a:pPr>
            <a:r>
              <a:rPr lang="en-US" sz="1800" b="1" dirty="0" smtClean="0"/>
              <a:t>May 2015</a:t>
            </a:r>
            <a:endParaRPr lang="en-US" sz="1800" b="1" dirty="0"/>
          </a:p>
        </p:txBody>
      </p:sp>
    </p:spTree>
    <p:extLst>
      <p:ext uri="{BB962C8B-B14F-4D97-AF65-F5344CB8AC3E}">
        <p14:creationId xmlns:p14="http://schemas.microsoft.com/office/powerpoint/2010/main" val="243722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15/0572 Straw Poll #1</a:t>
            </a:r>
            <a:endParaRPr lang="ko-KR" altLang="en-US" dirty="0"/>
          </a:p>
        </p:txBody>
      </p:sp>
      <p:sp>
        <p:nvSpPr>
          <p:cNvPr id="3" name="내용 개체 틀 2"/>
          <p:cNvSpPr>
            <a:spLocks noGrp="1"/>
          </p:cNvSpPr>
          <p:nvPr>
            <p:ph idx="1"/>
          </p:nvPr>
        </p:nvSpPr>
        <p:spPr/>
        <p:txBody>
          <a:bodyPr/>
          <a:lstStyle/>
          <a:p>
            <a:r>
              <a:rPr lang="en-US" dirty="0"/>
              <a:t>Do you agree to add </a:t>
            </a:r>
            <a:r>
              <a:rPr lang="en-US" dirty="0" smtClean="0"/>
              <a:t>the following to the </a:t>
            </a:r>
            <a:r>
              <a:rPr lang="en-US" dirty="0" err="1" smtClean="0"/>
              <a:t>TGax</a:t>
            </a:r>
            <a:r>
              <a:rPr lang="en-US" dirty="0" smtClean="0"/>
              <a:t> specification framework document:</a:t>
            </a:r>
            <a:endParaRPr lang="en-US" dirty="0"/>
          </a:p>
          <a:p>
            <a:pPr lvl="1"/>
            <a:r>
              <a:rPr lang="en-US" dirty="0" err="1" smtClean="0"/>
              <a:t>x.y.z</a:t>
            </a:r>
            <a:r>
              <a:rPr lang="en-US" dirty="0" smtClean="0"/>
              <a:t> HE shall include mechanisms to keep the MAC/PHY padding overhead to be similar to VHT transmissions for the same payload size.</a:t>
            </a:r>
            <a:endParaRPr lang="en-US" dirty="0"/>
          </a:p>
          <a:p>
            <a:endParaRPr lang="en-US" altLang="ko-KR" dirty="0" smtClean="0"/>
          </a:p>
          <a:p>
            <a:endParaRPr lang="en-US" altLang="ko-KR" dirty="0"/>
          </a:p>
          <a:p>
            <a:endParaRPr lang="en-US" altLang="ko-KR" dirty="0" smtClean="0"/>
          </a:p>
          <a:p>
            <a:pPr lvl="1"/>
            <a:r>
              <a:rPr lang="en-US" altLang="ko-KR" b="1" dirty="0" smtClean="0"/>
              <a:t>Deferred.</a:t>
            </a:r>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03251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15/0574 </a:t>
            </a:r>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UL MU PPDU shall not include HE-SIG-B field if it is sent as an immediate response to a Trigger frame sent by an AP.</a:t>
            </a:r>
          </a:p>
          <a:p>
            <a:pPr lvl="1"/>
            <a:endParaRPr lang="en-US" dirty="0"/>
          </a:p>
          <a:p>
            <a:pPr lvl="1"/>
            <a:endParaRPr lang="en-US" dirty="0" smtClean="0"/>
          </a:p>
          <a:p>
            <a:pPr lvl="1"/>
            <a:endParaRPr lang="en-US" dirty="0"/>
          </a:p>
          <a:p>
            <a:pPr lvl="1"/>
            <a:r>
              <a:rPr lang="en-US" dirty="0" smtClean="0"/>
              <a:t>Y: 25</a:t>
            </a:r>
          </a:p>
          <a:p>
            <a:pPr lvl="1"/>
            <a:r>
              <a:rPr lang="en-US" dirty="0" smtClean="0"/>
              <a:t>N: 1</a:t>
            </a:r>
          </a:p>
          <a:p>
            <a:pPr lvl="1"/>
            <a:r>
              <a:rPr lang="en-US" dirty="0" smtClean="0"/>
              <a:t>A: 39</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407389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a:t>
            </a:r>
            <a:r>
              <a:rPr lang="en-US" dirty="0"/>
              <a:t>UL </a:t>
            </a:r>
            <a:r>
              <a:rPr lang="en-US" dirty="0" smtClean="0"/>
              <a:t>SU </a:t>
            </a:r>
            <a:r>
              <a:rPr lang="en-US" dirty="0"/>
              <a:t>PPDU shall not include HE-SIG-B </a:t>
            </a:r>
            <a:r>
              <a:rPr lang="en-US" dirty="0" smtClean="0"/>
              <a:t>field.</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3574918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685800" y="1981200"/>
            <a:ext cx="8153400" cy="4343400"/>
          </a:xfrm>
        </p:spPr>
        <p:txBody>
          <a:bodyPr/>
          <a:lstStyle/>
          <a:p>
            <a:r>
              <a:rPr lang="en-US" dirty="0" smtClean="0"/>
              <a:t>Do you agree to add to the TG Specific Framework:</a:t>
            </a:r>
          </a:p>
          <a:p>
            <a:pPr lvl="1"/>
            <a:r>
              <a:rPr lang="en-US" dirty="0" smtClean="0"/>
              <a:t>3.y.z </a:t>
            </a:r>
            <a:r>
              <a:rPr lang="en-US" dirty="0"/>
              <a:t>UL </a:t>
            </a:r>
            <a:r>
              <a:rPr lang="en-US" dirty="0" smtClean="0"/>
              <a:t>MU PPDU may include </a:t>
            </a:r>
            <a:r>
              <a:rPr lang="en-US" dirty="0"/>
              <a:t>HE-SIG-B </a:t>
            </a:r>
            <a:r>
              <a:rPr lang="en-US" dirty="0" smtClean="0"/>
              <a:t>field if it is not an immediate response to a Trigger frame and sent by a single STA.</a:t>
            </a:r>
          </a:p>
          <a:p>
            <a:pPr lvl="1"/>
            <a:endParaRPr lang="en-US" dirty="0"/>
          </a:p>
          <a:p>
            <a:pPr lvl="1"/>
            <a:endParaRPr lang="en-US" dirty="0" smtClean="0"/>
          </a:p>
          <a:p>
            <a:pPr lvl="1"/>
            <a:endParaRPr lang="en-US" dirty="0"/>
          </a:p>
          <a:p>
            <a:pPr lvl="1"/>
            <a:endParaRPr lang="en-US" dirty="0" smtClean="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2834916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15/0575 SP 1</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t>
            </a:r>
            <a:r>
              <a:rPr lang="en-US" sz="2000" dirty="0" smtClean="0"/>
              <a:t>add the following sentence to </a:t>
            </a:r>
            <a:r>
              <a:rPr lang="en-US" sz="2000" dirty="0"/>
              <a:t>the TG </a:t>
            </a:r>
            <a:r>
              <a:rPr lang="en-US" sz="2000" dirty="0" smtClean="0"/>
              <a:t>SFD:</a:t>
            </a:r>
            <a:endParaRPr lang="en-US" sz="2000" dirty="0"/>
          </a:p>
          <a:p>
            <a:pPr lvl="1"/>
            <a:r>
              <a:rPr lang="en-US" sz="1800" dirty="0"/>
              <a:t>3</a:t>
            </a:r>
            <a:r>
              <a:rPr lang="en-US" sz="1800" b="0" dirty="0" smtClean="0"/>
              <a:t>.y.x</a:t>
            </a:r>
            <a:r>
              <a:rPr lang="en-US" sz="1800" b="0" dirty="0"/>
              <a:t>. </a:t>
            </a:r>
            <a:r>
              <a:rPr lang="en-US" sz="1800" dirty="0" smtClean="0"/>
              <a:t>HE-SIG-A field in HE PPDU shall be fixed number of OFDM symbols, the number of OFDM symbols is TBD.</a:t>
            </a:r>
            <a:br>
              <a:rPr lang="en-US" sz="1800" dirty="0" smtClean="0"/>
            </a:br>
            <a:endParaRPr lang="en-US" sz="2000" b="0" dirty="0" smtClean="0"/>
          </a:p>
          <a:p>
            <a:pPr lvl="1"/>
            <a:r>
              <a:rPr lang="en-US" sz="1800" dirty="0" smtClean="0"/>
              <a:t>YES: 31</a:t>
            </a:r>
            <a:endParaRPr lang="en-US" sz="1800" dirty="0"/>
          </a:p>
          <a:p>
            <a:pPr lvl="1"/>
            <a:r>
              <a:rPr lang="en-US" sz="1800" dirty="0" smtClean="0"/>
              <a:t>NO: 21</a:t>
            </a:r>
            <a:endParaRPr lang="en-US" sz="1800" dirty="0"/>
          </a:p>
          <a:p>
            <a:pPr lvl="1"/>
            <a:r>
              <a:rPr lang="en-US" sz="1800" dirty="0" smtClean="0"/>
              <a:t>ABS:12</a:t>
            </a:r>
            <a:endParaRPr lang="en-US" sz="1800" dirty="0"/>
          </a:p>
          <a:p>
            <a:endParaRPr lang="en-US" sz="2000" b="0" dirty="0"/>
          </a:p>
        </p:txBody>
      </p:sp>
    </p:spTree>
    <p:extLst>
      <p:ext uri="{BB962C8B-B14F-4D97-AF65-F5344CB8AC3E}">
        <p14:creationId xmlns:p14="http://schemas.microsoft.com/office/powerpoint/2010/main" val="860335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HE-SIG-B field in DL HE PPDU is a single encoded information mapped to the entire bandwidth.</a:t>
            </a:r>
            <a:br>
              <a:rPr lang="en-US" sz="1800" dirty="0" smtClean="0"/>
            </a:br>
            <a:endParaRPr lang="en-US" sz="2000" b="0" dirty="0" smtClean="0"/>
          </a:p>
          <a:p>
            <a:pPr lvl="1"/>
            <a:r>
              <a:rPr lang="en-US" sz="1800" dirty="0" smtClean="0"/>
              <a:t>YES: 27</a:t>
            </a:r>
            <a:endParaRPr lang="en-US" sz="1800" dirty="0"/>
          </a:p>
          <a:p>
            <a:pPr lvl="1"/>
            <a:r>
              <a:rPr lang="en-US" sz="1800" dirty="0" smtClean="0"/>
              <a:t>NO: 16</a:t>
            </a:r>
            <a:endParaRPr lang="en-US" sz="1800" dirty="0"/>
          </a:p>
          <a:p>
            <a:pPr lvl="1"/>
            <a:r>
              <a:rPr lang="en-US" sz="1800" dirty="0" smtClean="0"/>
              <a:t>ABS: 28</a:t>
            </a:r>
            <a:endParaRPr lang="en-US" sz="1800" dirty="0"/>
          </a:p>
          <a:p>
            <a:endParaRPr lang="en-US" sz="2000" b="0" dirty="0"/>
          </a:p>
        </p:txBody>
      </p:sp>
    </p:spTree>
    <p:extLst>
      <p:ext uri="{BB962C8B-B14F-4D97-AF65-F5344CB8AC3E}">
        <p14:creationId xmlns:p14="http://schemas.microsoft.com/office/powerpoint/2010/main" val="1126990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 shall support only two types of HE-SIG, such as HE-SIG-A and HE-SIG-B. </a:t>
            </a:r>
          </a:p>
          <a:p>
            <a:endParaRPr lang="en-US" sz="2000" b="0" dirty="0" smtClean="0"/>
          </a:p>
          <a:p>
            <a:endParaRPr lang="en-US" sz="2000" b="0" dirty="0"/>
          </a:p>
          <a:p>
            <a:endParaRPr lang="en-US" sz="2000" b="0" dirty="0" smtClean="0"/>
          </a:p>
          <a:p>
            <a:endParaRPr lang="en-US" sz="2000" b="0" dirty="0" smtClean="0"/>
          </a:p>
          <a:p>
            <a:pPr lvl="1"/>
            <a:r>
              <a:rPr lang="en-US" sz="1800" dirty="0"/>
              <a:t>YES</a:t>
            </a:r>
          </a:p>
          <a:p>
            <a:pPr lvl="1"/>
            <a:r>
              <a:rPr lang="en-US" sz="1800" dirty="0"/>
              <a:t>NO</a:t>
            </a:r>
          </a:p>
          <a:p>
            <a:pPr lvl="1"/>
            <a:r>
              <a:rPr lang="en-US" sz="1800" dirty="0" smtClean="0"/>
              <a:t>ABS</a:t>
            </a:r>
          </a:p>
          <a:p>
            <a:pPr lvl="1"/>
            <a:endParaRPr lang="en-US" sz="1800" dirty="0"/>
          </a:p>
          <a:p>
            <a:pPr lvl="1"/>
            <a:r>
              <a:rPr lang="en-US" sz="1800" dirty="0" smtClean="0"/>
              <a:t>SP skipped</a:t>
            </a:r>
            <a:endParaRPr lang="en-US" sz="1800" dirty="0"/>
          </a:p>
          <a:p>
            <a:endParaRPr lang="en-US" sz="2000" b="0" dirty="0"/>
          </a:p>
        </p:txBody>
      </p:sp>
    </p:spTree>
    <p:extLst>
      <p:ext uri="{BB962C8B-B14F-4D97-AF65-F5344CB8AC3E}">
        <p14:creationId xmlns:p14="http://schemas.microsoft.com/office/powerpoint/2010/main" val="4090053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 (1:30-3:30PM)</a:t>
            </a:r>
          </a:p>
        </p:txBody>
      </p:sp>
      <p:sp>
        <p:nvSpPr>
          <p:cNvPr id="3" name="Content Placeholder 2"/>
          <p:cNvSpPr>
            <a:spLocks noGrp="1"/>
          </p:cNvSpPr>
          <p:nvPr>
            <p:ph idx="1"/>
          </p:nvPr>
        </p:nvSpPr>
        <p:spPr/>
        <p:txBody>
          <a:bodyPr/>
          <a:lstStyle/>
          <a:p>
            <a:pPr eaLnBrk="1" fontAlgn="t" hangingPunct="1"/>
            <a:r>
              <a:rPr lang="en-CA" b="0" dirty="0"/>
              <a:t>11-15/0577 </a:t>
            </a:r>
            <a:r>
              <a:rPr lang="en-CA" b="0" dirty="0" smtClean="0"/>
              <a:t>Pilot </a:t>
            </a:r>
            <a:r>
              <a:rPr lang="en-CA" b="0" dirty="0"/>
              <a:t>Design for 11ax </a:t>
            </a:r>
            <a:r>
              <a:rPr lang="en-CA" b="0" dirty="0" err="1" smtClean="0"/>
              <a:t>Daewon</a:t>
            </a:r>
            <a:r>
              <a:rPr lang="en-CA" b="0" dirty="0" smtClean="0"/>
              <a:t> </a:t>
            </a:r>
            <a:r>
              <a:rPr lang="en-CA" b="0" dirty="0"/>
              <a:t>Lee  </a:t>
            </a:r>
            <a:endParaRPr lang="en-US" b="0" dirty="0"/>
          </a:p>
          <a:p>
            <a:pPr eaLnBrk="1" fontAlgn="t" hangingPunct="1"/>
            <a:r>
              <a:rPr lang="en-CA" b="0" dirty="0"/>
              <a:t>11-15/0579 </a:t>
            </a:r>
            <a:r>
              <a:rPr lang="en-CA" b="0" dirty="0" smtClean="0"/>
              <a:t>preamble </a:t>
            </a:r>
            <a:r>
              <a:rPr lang="en-CA" b="0" dirty="0"/>
              <a:t>design and </a:t>
            </a:r>
            <a:r>
              <a:rPr lang="en-CA" b="0" dirty="0" err="1"/>
              <a:t>autodetection</a:t>
            </a:r>
            <a:r>
              <a:rPr lang="en-CA" b="0" dirty="0"/>
              <a:t> </a:t>
            </a:r>
            <a:r>
              <a:rPr lang="en-CA" b="0" dirty="0" smtClean="0"/>
              <a:t>Hongyuan </a:t>
            </a:r>
            <a:r>
              <a:rPr lang="en-CA" b="0" dirty="0"/>
              <a:t>Zhang </a:t>
            </a:r>
            <a:endParaRPr lang="en-US" b="0" dirty="0"/>
          </a:p>
          <a:p>
            <a:pPr eaLnBrk="1" fontAlgn="t" hangingPunct="1"/>
            <a:r>
              <a:rPr lang="en-CA" b="0" dirty="0"/>
              <a:t>11-15/0580 </a:t>
            </a:r>
            <a:r>
              <a:rPr lang="en-CA" b="0" dirty="0" smtClean="0"/>
              <a:t>11ax </a:t>
            </a:r>
            <a:r>
              <a:rPr lang="en-CA" b="0" dirty="0"/>
              <a:t>coding discussion </a:t>
            </a:r>
            <a:r>
              <a:rPr lang="en-CA" b="0" dirty="0" smtClean="0"/>
              <a:t>Hongyuan </a:t>
            </a:r>
            <a:r>
              <a:rPr lang="en-CA" b="0" dirty="0"/>
              <a:t>Zhang </a:t>
            </a:r>
            <a:endParaRPr lang="en-US" b="0" dirty="0"/>
          </a:p>
          <a:p>
            <a:pPr eaLnBrk="1" fontAlgn="t" hangingPunct="1"/>
            <a:r>
              <a:rPr lang="en-CA" b="0" dirty="0"/>
              <a:t>11-15/0584 </a:t>
            </a:r>
            <a:r>
              <a:rPr lang="en-CA" b="0" dirty="0" smtClean="0"/>
              <a:t>Considerations </a:t>
            </a:r>
            <a:r>
              <a:rPr lang="en-CA" b="0" dirty="0"/>
              <a:t>on LTF Sequence Design </a:t>
            </a:r>
            <a:r>
              <a:rPr lang="en-CA" b="0" dirty="0" err="1" smtClean="0"/>
              <a:t>Sungho</a:t>
            </a:r>
            <a:r>
              <a:rPr lang="en-CA" b="0" dirty="0" smtClean="0"/>
              <a:t> </a:t>
            </a:r>
            <a:r>
              <a:rPr lang="en-CA" b="0" dirty="0"/>
              <a:t>Moon  </a:t>
            </a:r>
            <a:endParaRPr lang="en-CA" b="0" dirty="0" smtClean="0"/>
          </a:p>
          <a:p>
            <a:pPr eaLnBrk="1" fontAlgn="t" hangingPunct="1"/>
            <a:endParaRPr lang="en-CA" b="0" dirty="0"/>
          </a:p>
          <a:p>
            <a:pPr eaLnBrk="1" fontAlgn="t" hangingPunct="1"/>
            <a:r>
              <a:rPr lang="en-CA" b="0" dirty="0"/>
              <a:t>11-15/0572 </a:t>
            </a:r>
            <a:r>
              <a:rPr lang="en-CA" b="0" dirty="0" smtClean="0"/>
              <a:t>PHY</a:t>
            </a:r>
            <a:r>
              <a:rPr lang="en-CA" b="0" dirty="0"/>
              <a:t>: Inefficiency_of_256-FFT_per_20MHz </a:t>
            </a:r>
            <a:r>
              <a:rPr lang="en-CA" b="0" dirty="0" err="1" smtClean="0"/>
              <a:t>Heejung</a:t>
            </a:r>
            <a:r>
              <a:rPr lang="en-CA" b="0" dirty="0" smtClean="0"/>
              <a:t> </a:t>
            </a:r>
            <a:r>
              <a:rPr lang="en-CA" b="0" dirty="0"/>
              <a:t>Yu   </a:t>
            </a:r>
            <a:r>
              <a:rPr lang="en-CA" b="0" dirty="0" smtClean="0"/>
              <a:t>(Straw Poll)</a:t>
            </a:r>
            <a:endParaRPr lang="en-US" b="0" dirty="0"/>
          </a:p>
          <a:p>
            <a:pPr eaLnBrk="1" fontAlgn="t" hangingPunct="1"/>
            <a:endParaRPr lang="en-CA"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008149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15/0577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Number of pilot tones in a LTF symbol, regardless of LTF symbol durations excluding GI, shall be identical to number of pilot tones in a data OFDM symbol</a:t>
            </a:r>
            <a:r>
              <a:rPr lang="en-US" dirty="0" smtClean="0"/>
              <a:t>.</a:t>
            </a:r>
          </a:p>
          <a:p>
            <a:pPr lvl="1"/>
            <a:endParaRPr lang="en-US" dirty="0"/>
          </a:p>
          <a:p>
            <a:pPr lvl="1"/>
            <a:endParaRPr lang="en-US" dirty="0" smtClean="0"/>
          </a:p>
          <a:p>
            <a:pPr lvl="1"/>
            <a:r>
              <a:rPr lang="en-US" dirty="0" smtClean="0"/>
              <a:t>Y: 26</a:t>
            </a:r>
          </a:p>
          <a:p>
            <a:pPr lvl="1"/>
            <a:r>
              <a:rPr lang="en-US" dirty="0" smtClean="0"/>
              <a:t>N: 11</a:t>
            </a:r>
          </a:p>
          <a:p>
            <a:pPr lvl="1"/>
            <a:r>
              <a:rPr lang="en-US" dirty="0" smtClean="0"/>
              <a:t>A: 36</a:t>
            </a:r>
            <a:endParaRPr lang="en-US" dirty="0"/>
          </a:p>
          <a:p>
            <a:pPr lvl="1"/>
            <a:endParaRPr lang="en-US" dirty="0"/>
          </a:p>
        </p:txBody>
      </p:sp>
    </p:spTree>
    <p:extLst>
      <p:ext uri="{BB962C8B-B14F-4D97-AF65-F5344CB8AC3E}">
        <p14:creationId xmlns:p14="http://schemas.microsoft.com/office/powerpoint/2010/main" val="93040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a:t>
            </a:r>
            <a:r>
              <a:rPr lang="en-US" dirty="0" smtClean="0"/>
              <a:t>to adopt the following statement in SFD?</a:t>
            </a:r>
            <a:endParaRPr lang="en-US" dirty="0"/>
          </a:p>
          <a:p>
            <a:pPr lvl="1"/>
            <a:r>
              <a:rPr lang="en-US" dirty="0" smtClean="0"/>
              <a:t>3.y.z. Pilot tone position, i.e. exact frequency position, shall be identical between the supported LTF symbols with different LTF durations excluding GI</a:t>
            </a:r>
            <a:r>
              <a:rPr lang="en-US" dirty="0" smtClean="0"/>
              <a:t>.</a:t>
            </a:r>
          </a:p>
          <a:p>
            <a:pPr lvl="1"/>
            <a:endParaRPr lang="en-US" dirty="0"/>
          </a:p>
          <a:p>
            <a:pPr lvl="1"/>
            <a:endParaRPr lang="en-US" dirty="0" smtClean="0"/>
          </a:p>
          <a:p>
            <a:pPr lvl="1"/>
            <a:r>
              <a:rPr lang="en-US" dirty="0" smtClean="0"/>
              <a:t>Skipped</a:t>
            </a:r>
            <a:endParaRPr lang="en-US" dirty="0"/>
          </a:p>
        </p:txBody>
      </p:sp>
    </p:spTree>
    <p:extLst>
      <p:ext uri="{BB962C8B-B14F-4D97-AF65-F5344CB8AC3E}">
        <p14:creationId xmlns:p14="http://schemas.microsoft.com/office/powerpoint/2010/main" val="3383067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15/0579 Straw </a:t>
            </a:r>
            <a:r>
              <a:rPr lang="en-US" dirty="0" smtClean="0"/>
              <a:t>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762000" y="1524000"/>
            <a:ext cx="7772400" cy="1676400"/>
          </a:xfrm>
        </p:spPr>
        <p:txBody>
          <a:bodyPr/>
          <a:lstStyle/>
          <a:p>
            <a:pPr marL="0" indent="0">
              <a:buNone/>
            </a:pPr>
            <a:r>
              <a:rPr lang="en-US" b="0" dirty="0" smtClean="0"/>
              <a:t>Do you support having a 4us symbol repeating the L-SIG content, in the 11ax preamble right after the legacy section?</a:t>
            </a:r>
          </a:p>
          <a:p>
            <a:pPr marL="400050" lvl="1" indent="0"/>
            <a:r>
              <a:rPr lang="en-US" dirty="0" smtClean="0"/>
              <a:t> This symbol shall be modulated by BPSK and rate ½ BCC</a:t>
            </a:r>
            <a:r>
              <a:rPr lang="en-US" dirty="0" smtClean="0"/>
              <a:t>.</a:t>
            </a:r>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endParaRPr lang="en-US" dirty="0"/>
          </a:p>
          <a:p>
            <a:pPr marL="400050" lvl="1" indent="0"/>
            <a:endParaRPr lang="en-US" dirty="0" smtClean="0"/>
          </a:p>
          <a:p>
            <a:pPr marL="400050" lvl="1" indent="0"/>
            <a:r>
              <a:rPr lang="en-US" dirty="0" smtClean="0"/>
              <a:t>Y: 49</a:t>
            </a:r>
          </a:p>
          <a:p>
            <a:pPr marL="400050" lvl="1" indent="0"/>
            <a:r>
              <a:rPr lang="en-US" dirty="0" smtClean="0"/>
              <a:t>N: 32</a:t>
            </a:r>
          </a:p>
          <a:p>
            <a:pPr marL="400050" lvl="1" indent="0"/>
            <a:r>
              <a:rPr lang="en-US" dirty="0" smtClean="0"/>
              <a:t>Abs: 13</a:t>
            </a:r>
            <a:endParaRPr lang="en-US" dirty="0" smtClean="0"/>
          </a:p>
          <a:p>
            <a:pPr marL="400050" lvl="1" indent="0"/>
            <a:endParaRPr lang="en-US" b="0" dirty="0" smtClean="0"/>
          </a:p>
          <a:p>
            <a:endParaRPr lang="en-US" b="0" dirty="0" smtClean="0"/>
          </a:p>
          <a:p>
            <a:pPr lvl="1"/>
            <a:endParaRPr lang="en-US" sz="1800" dirty="0" smtClean="0"/>
          </a:p>
          <a:p>
            <a:pPr lvl="1"/>
            <a:endParaRPr lang="en-US" sz="1600" b="0" dirty="0"/>
          </a:p>
        </p:txBody>
      </p:sp>
      <p:sp>
        <p:nvSpPr>
          <p:cNvPr id="11" name="TextBox 10"/>
          <p:cNvSpPr txBox="1"/>
          <p:nvPr/>
        </p:nvSpPr>
        <p:spPr>
          <a:xfrm>
            <a:off x="1905000" y="3124200"/>
            <a:ext cx="1183337" cy="276999"/>
          </a:xfrm>
          <a:prstGeom prst="rect">
            <a:avLst/>
          </a:prstGeom>
          <a:noFill/>
        </p:spPr>
        <p:txBody>
          <a:bodyPr wrap="none" rtlCol="0">
            <a:spAutoFit/>
          </a:bodyPr>
          <a:lstStyle/>
          <a:p>
            <a:r>
              <a:rPr lang="en-US" dirty="0" smtClean="0"/>
              <a:t>BPSK GI=0.8us</a:t>
            </a:r>
            <a:endParaRPr lang="en-US" dirty="0"/>
          </a:p>
        </p:txBody>
      </p:sp>
      <p:sp>
        <p:nvSpPr>
          <p:cNvPr id="12" name="TextBox 11"/>
          <p:cNvSpPr txBox="1"/>
          <p:nvPr/>
        </p:nvSpPr>
        <p:spPr>
          <a:xfrm>
            <a:off x="3184346" y="3152001"/>
            <a:ext cx="1183337" cy="276999"/>
          </a:xfrm>
          <a:prstGeom prst="rect">
            <a:avLst/>
          </a:prstGeom>
          <a:noFill/>
        </p:spPr>
        <p:txBody>
          <a:bodyPr wrap="none" rtlCol="0">
            <a:spAutoFit/>
          </a:bodyPr>
          <a:lstStyle/>
          <a:p>
            <a:r>
              <a:rPr lang="en-US" dirty="0" smtClean="0"/>
              <a:t>BPSK GI=0.8us</a:t>
            </a:r>
            <a:endParaRPr lang="en-US" dirty="0"/>
          </a:p>
        </p:txBody>
      </p:sp>
      <p:sp>
        <p:nvSpPr>
          <p:cNvPr id="13" name="Rectangle 22"/>
          <p:cNvSpPr>
            <a:spLocks noChangeArrowheads="1"/>
          </p:cNvSpPr>
          <p:nvPr/>
        </p:nvSpPr>
        <p:spPr bwMode="auto">
          <a:xfrm>
            <a:off x="1828800" y="3453824"/>
            <a:ext cx="1295400" cy="228600"/>
          </a:xfrm>
          <a:prstGeom prst="rect">
            <a:avLst/>
          </a:prstGeom>
          <a:noFill/>
          <a:ln w="9525">
            <a:solidFill>
              <a:schemeClr val="tx1"/>
            </a:solidFill>
            <a:miter lim="800000"/>
            <a:headEnd/>
            <a:tailEnd/>
          </a:ln>
        </p:spPr>
        <p:txBody>
          <a:bodyPr wrap="none" anchor="ctr"/>
          <a:lstStyle/>
          <a:p>
            <a:pPr algn="ctr"/>
            <a:r>
              <a:rPr lang="en-US" sz="1200" b="0" dirty="0"/>
              <a:t>LSIG</a:t>
            </a:r>
          </a:p>
        </p:txBody>
      </p:sp>
      <p:sp>
        <p:nvSpPr>
          <p:cNvPr id="14" name="Rectangle 13"/>
          <p:cNvSpPr>
            <a:spLocks noChangeArrowheads="1"/>
          </p:cNvSpPr>
          <p:nvPr/>
        </p:nvSpPr>
        <p:spPr bwMode="auto">
          <a:xfrm>
            <a:off x="4419600" y="3453824"/>
            <a:ext cx="2209800" cy="228600"/>
          </a:xfrm>
          <a:prstGeom prst="rect">
            <a:avLst/>
          </a:prstGeom>
          <a:solidFill>
            <a:srgbClr val="FFC000"/>
          </a:solidFill>
          <a:ln w="9525">
            <a:solidFill>
              <a:schemeClr val="tx1"/>
            </a:solidFill>
            <a:prstDash val="solid"/>
            <a:miter lim="800000"/>
            <a:headEnd/>
            <a:tailEnd/>
          </a:ln>
        </p:spPr>
        <p:txBody>
          <a:bodyPr wrap="none" anchor="ctr"/>
          <a:lstStyle/>
          <a:p>
            <a:pPr algn="ctr"/>
            <a:r>
              <a:rPr lang="en-US" sz="1200" b="0" dirty="0" smtClean="0"/>
              <a:t>HE-SIGA Symbols</a:t>
            </a:r>
            <a:endParaRPr lang="en-US" sz="1200" b="0" dirty="0"/>
          </a:p>
        </p:txBody>
      </p:sp>
      <p:sp>
        <p:nvSpPr>
          <p:cNvPr id="15" name="Rectangle 22"/>
          <p:cNvSpPr>
            <a:spLocks noChangeArrowheads="1"/>
          </p:cNvSpPr>
          <p:nvPr/>
        </p:nvSpPr>
        <p:spPr bwMode="auto">
          <a:xfrm>
            <a:off x="3124200" y="3453824"/>
            <a:ext cx="1295400" cy="228600"/>
          </a:xfrm>
          <a:prstGeom prst="rect">
            <a:avLst/>
          </a:prstGeom>
          <a:solidFill>
            <a:schemeClr val="accent3">
              <a:lumMod val="75000"/>
            </a:schemeClr>
          </a:solidFill>
          <a:ln w="9525">
            <a:solidFill>
              <a:schemeClr val="tx1"/>
            </a:solidFill>
            <a:miter lim="800000"/>
            <a:headEnd/>
            <a:tailEnd/>
          </a:ln>
        </p:spPr>
        <p:txBody>
          <a:bodyPr wrap="none" anchor="ctr"/>
          <a:lstStyle/>
          <a:p>
            <a:pPr algn="ctr"/>
            <a:r>
              <a:rPr lang="en-US" sz="1200" b="0" dirty="0" smtClean="0"/>
              <a:t>R- LSIG</a:t>
            </a:r>
            <a:endParaRPr lang="en-US" sz="1200" b="0" dirty="0"/>
          </a:p>
        </p:txBody>
      </p:sp>
      <p:sp>
        <p:nvSpPr>
          <p:cNvPr id="16" name="TextBox 15"/>
          <p:cNvSpPr txBox="1"/>
          <p:nvPr/>
        </p:nvSpPr>
        <p:spPr>
          <a:xfrm>
            <a:off x="1447800" y="3333690"/>
            <a:ext cx="441146" cy="400110"/>
          </a:xfrm>
          <a:prstGeom prst="rect">
            <a:avLst/>
          </a:prstGeom>
          <a:noFill/>
        </p:spPr>
        <p:txBody>
          <a:bodyPr wrap="none" rtlCol="0">
            <a:spAutoFit/>
          </a:bodyPr>
          <a:lstStyle/>
          <a:p>
            <a:r>
              <a:rPr lang="en-US" sz="2000" b="1" dirty="0" smtClean="0"/>
              <a:t>…</a:t>
            </a:r>
            <a:endParaRPr lang="en-US" sz="2000" b="1" dirty="0"/>
          </a:p>
        </p:txBody>
      </p:sp>
      <p:sp>
        <p:nvSpPr>
          <p:cNvPr id="17" name="TextBox 16"/>
          <p:cNvSpPr txBox="1"/>
          <p:nvPr/>
        </p:nvSpPr>
        <p:spPr>
          <a:xfrm>
            <a:off x="6629400" y="3276600"/>
            <a:ext cx="441146" cy="400110"/>
          </a:xfrm>
          <a:prstGeom prst="rect">
            <a:avLst/>
          </a:prstGeom>
          <a:noFill/>
        </p:spPr>
        <p:txBody>
          <a:bodyPr wrap="none" rtlCol="0">
            <a:spAutoFit/>
          </a:bodyPr>
          <a:lstStyle/>
          <a:p>
            <a:r>
              <a:rPr lang="en-US" sz="2000" b="1" dirty="0" smtClean="0"/>
              <a:t>…</a:t>
            </a:r>
            <a:endParaRPr lang="en-US" sz="2000" b="1" dirty="0"/>
          </a:p>
        </p:txBody>
      </p:sp>
    </p:spTree>
    <p:extLst>
      <p:ext uri="{BB962C8B-B14F-4D97-AF65-F5344CB8AC3E}">
        <p14:creationId xmlns:p14="http://schemas.microsoft.com/office/powerpoint/2010/main" val="901823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524000"/>
            <a:ext cx="8001000" cy="4495800"/>
          </a:xfrm>
        </p:spPr>
        <p:txBody>
          <a:bodyPr/>
          <a:lstStyle/>
          <a:p>
            <a:r>
              <a:rPr lang="en-US" sz="2400" dirty="0" smtClean="0"/>
              <a:t>Do you agree that </a:t>
            </a:r>
            <a:r>
              <a:rPr lang="en-US" sz="2400" dirty="0" err="1" smtClean="0"/>
              <a:t>i</a:t>
            </a:r>
            <a:r>
              <a:rPr lang="en-GB" sz="2400" dirty="0" err="1" smtClean="0"/>
              <a:t>n</a:t>
            </a:r>
            <a:r>
              <a:rPr lang="en-GB" sz="2400" dirty="0" smtClean="0"/>
              <a:t> an HE PPDU, both the first and second OFDM symbols immediately following the L-SIG shall use BPSK modulation.</a:t>
            </a:r>
            <a:endParaRPr lang="en-US" sz="2400" dirty="0" smtClean="0"/>
          </a:p>
          <a:p>
            <a:pPr lvl="1"/>
            <a:r>
              <a:rPr lang="en-GB" sz="2000" dirty="0" smtClean="0"/>
              <a:t>NOTE–This is to spoof all legacy (11a/n/ac) devices to treat an HE PPDU as a non-HT PPDU</a:t>
            </a:r>
            <a:r>
              <a:rPr lang="en-GB" sz="2000" dirty="0" smtClean="0"/>
              <a:t>.</a:t>
            </a:r>
          </a:p>
          <a:p>
            <a:pPr lvl="1"/>
            <a:endParaRPr lang="en-GB" dirty="0"/>
          </a:p>
          <a:p>
            <a:pPr lvl="1"/>
            <a:endParaRPr lang="en-GB" sz="2000" dirty="0" smtClean="0"/>
          </a:p>
          <a:p>
            <a:pPr lvl="1"/>
            <a:endParaRPr lang="en-GB" dirty="0"/>
          </a:p>
          <a:p>
            <a:pPr lvl="1"/>
            <a:r>
              <a:rPr lang="en-GB" dirty="0" smtClean="0"/>
              <a:t>Y: 60</a:t>
            </a:r>
            <a:endParaRPr lang="en-GB" sz="2000" dirty="0" smtClean="0"/>
          </a:p>
          <a:p>
            <a:pPr lvl="1"/>
            <a:r>
              <a:rPr lang="en-GB" dirty="0" smtClean="0"/>
              <a:t>N: 25</a:t>
            </a:r>
          </a:p>
          <a:p>
            <a:pPr lvl="1"/>
            <a:r>
              <a:rPr lang="en-GB" sz="2000" dirty="0" smtClean="0"/>
              <a:t>Abs: 19</a:t>
            </a:r>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1505228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15/0580 Straw </a:t>
            </a:r>
            <a:r>
              <a:rPr lang="en-US" dirty="0" smtClean="0"/>
              <a:t>Poll #1</a:t>
            </a:r>
            <a:endParaRPr lang="en-US" dirty="0"/>
          </a:p>
        </p:txBody>
      </p:sp>
      <p:sp>
        <p:nvSpPr>
          <p:cNvPr id="6" name="Date Placeholder 5"/>
          <p:cNvSpPr>
            <a:spLocks noGrp="1"/>
          </p:cNvSpPr>
          <p:nvPr>
            <p:ph type="dt" sz="half" idx="10"/>
          </p:nvPr>
        </p:nvSpPr>
        <p:spPr/>
        <p:txBody>
          <a:bodyPr/>
          <a:lstStyle/>
          <a:p>
            <a:pPr>
              <a:defRPr/>
            </a:pPr>
            <a:r>
              <a:rPr lang="en-US" smtClean="0"/>
              <a:t>May,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30</a:t>
            </a:fld>
            <a:endParaRPr lang="en-US" dirty="0"/>
          </a:p>
        </p:txBody>
      </p:sp>
      <p:sp>
        <p:nvSpPr>
          <p:cNvPr id="7" name="Rectangle 5"/>
          <p:cNvSpPr>
            <a:spLocks noGrp="1" noChangeArrowheads="1"/>
          </p:cNvSpPr>
          <p:nvPr>
            <p:ph type="ftr" sz="quarter" idx="4294967295"/>
          </p:nvPr>
        </p:nvSpPr>
        <p:spPr>
          <a:xfrm>
            <a:off x="6448800" y="6475413"/>
            <a:ext cx="2095125" cy="184666"/>
          </a:xfrm>
          <a:prstGeom prst="rect">
            <a:avLst/>
          </a:prstGeom>
          <a:ln/>
        </p:spPr>
        <p:txBody>
          <a:bodyPr/>
          <a:lstStyle>
            <a:lvl1pPr>
              <a:defRPr>
                <a:solidFill>
                  <a:schemeClr val="tx1"/>
                </a:solidFill>
              </a:defRPr>
            </a:lvl1pPr>
          </a:lstStyle>
          <a:p>
            <a:pPr>
              <a:defRPr/>
            </a:pPr>
            <a:r>
              <a:rPr lang="en-US" altLang="ko-KR" dirty="0" smtClean="0"/>
              <a:t>Hongyuan Zhang,  Marvell, et. al.</a:t>
            </a:r>
            <a:endParaRPr lang="en-US" altLang="ko-KR" dirty="0"/>
          </a:p>
        </p:txBody>
      </p:sp>
      <p:sp>
        <p:nvSpPr>
          <p:cNvPr id="10" name="Content Placeholder 2"/>
          <p:cNvSpPr>
            <a:spLocks noGrp="1"/>
          </p:cNvSpPr>
          <p:nvPr>
            <p:ph idx="1"/>
          </p:nvPr>
        </p:nvSpPr>
        <p:spPr>
          <a:xfrm>
            <a:off x="533400" y="1523999"/>
            <a:ext cx="8001000" cy="4572001"/>
          </a:xfrm>
        </p:spPr>
        <p:txBody>
          <a:bodyPr/>
          <a:lstStyle/>
          <a:p>
            <a:pPr marL="0" indent="0"/>
            <a:r>
              <a:rPr lang="en-US" b="0" dirty="0" smtClean="0"/>
              <a:t>   </a:t>
            </a:r>
            <a:r>
              <a:rPr lang="en-US" sz="2400" b="0" dirty="0" smtClean="0"/>
              <a:t>Do you agree to add the following text into 11ax SFD?</a:t>
            </a:r>
          </a:p>
          <a:p>
            <a:pPr marL="400050" lvl="1" indent="0"/>
            <a:r>
              <a:rPr lang="en-US" sz="2000" dirty="0" smtClean="0"/>
              <a:t>  “LDPC is the only coding scheme in the 11ax Data field for allocation sizes 80MHz and 160/80+80MHz. </a:t>
            </a:r>
            <a:r>
              <a:rPr lang="en-US" sz="2000" dirty="0" smtClean="0"/>
              <a:t>”</a:t>
            </a:r>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endParaRPr lang="en-US" b="0" dirty="0"/>
          </a:p>
          <a:p>
            <a:pPr marL="400050" lvl="1" indent="0"/>
            <a:endParaRPr lang="en-US" sz="2000" dirty="0" smtClean="0"/>
          </a:p>
          <a:p>
            <a:pPr marL="400050" lvl="1" indent="0"/>
            <a:r>
              <a:rPr lang="en-US" b="0" dirty="0" smtClean="0"/>
              <a:t>Y</a:t>
            </a:r>
          </a:p>
          <a:p>
            <a:pPr marL="400050" lvl="1" indent="0"/>
            <a:r>
              <a:rPr lang="en-US" sz="2000" dirty="0" smtClean="0"/>
              <a:t>N</a:t>
            </a:r>
          </a:p>
          <a:p>
            <a:pPr marL="400050" lvl="1" indent="0"/>
            <a:r>
              <a:rPr lang="en-US" b="0" dirty="0" smtClean="0"/>
              <a:t>Abs</a:t>
            </a:r>
            <a:endParaRPr lang="en-US" sz="1600" b="0" dirty="0"/>
          </a:p>
        </p:txBody>
      </p:sp>
    </p:spTree>
    <p:extLst>
      <p:ext uri="{BB962C8B-B14F-4D97-AF65-F5344CB8AC3E}">
        <p14:creationId xmlns:p14="http://schemas.microsoft.com/office/powerpoint/2010/main" val="3396495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15/0584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 to be adopted in </a:t>
            </a:r>
            <a:r>
              <a:rPr lang="en-US" dirty="0" err="1" smtClean="0"/>
              <a:t>SFD</a:t>
            </a:r>
            <a:r>
              <a:rPr lang="en-US" dirty="0" smtClean="0"/>
              <a:t>?</a:t>
            </a:r>
            <a:endParaRPr lang="en-US" dirty="0"/>
          </a:p>
          <a:p>
            <a:pPr lvl="1"/>
            <a:r>
              <a:rPr lang="en-US" dirty="0" smtClean="0"/>
              <a:t>3.y.z. A </a:t>
            </a:r>
            <a:r>
              <a:rPr lang="en-US" dirty="0" err="1"/>
              <a:t>STA</a:t>
            </a:r>
            <a:r>
              <a:rPr lang="en-US" dirty="0"/>
              <a:t> </a:t>
            </a:r>
            <a:r>
              <a:rPr lang="en-US" dirty="0" smtClean="0"/>
              <a:t>shall transmit HE </a:t>
            </a:r>
            <a:r>
              <a:rPr lang="en-US" dirty="0" err="1" smtClean="0"/>
              <a:t>LTF</a:t>
            </a:r>
            <a:r>
              <a:rPr lang="en-US" dirty="0" smtClean="0"/>
              <a:t> only </a:t>
            </a:r>
            <a:r>
              <a:rPr lang="en-US" dirty="0"/>
              <a:t>in the allocated </a:t>
            </a:r>
            <a:r>
              <a:rPr lang="en-US" dirty="0" err="1" smtClean="0"/>
              <a:t>subbands</a:t>
            </a:r>
            <a:r>
              <a:rPr lang="en-US" dirty="0" smtClean="0"/>
              <a:t> in UL </a:t>
            </a:r>
            <a:r>
              <a:rPr lang="en-US" dirty="0" err="1" smtClean="0"/>
              <a:t>OFDMA</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marL="363538" lvl="2" indent="0">
              <a:buNone/>
            </a:pPr>
            <a:r>
              <a:rPr lang="en-US" sz="2400" b="1" dirty="0">
                <a:solidFill>
                  <a:srgbClr val="000000"/>
                </a:solidFill>
              </a:rPr>
              <a:t>Y/N/A:</a:t>
            </a:r>
          </a:p>
          <a:p>
            <a:pPr lvl="1"/>
            <a:endParaRPr lang="en-US" dirty="0"/>
          </a:p>
        </p:txBody>
      </p:sp>
    </p:spTree>
    <p:extLst>
      <p:ext uri="{BB962C8B-B14F-4D97-AF65-F5344CB8AC3E}">
        <p14:creationId xmlns:p14="http://schemas.microsoft.com/office/powerpoint/2010/main" val="221069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to </a:t>
            </a:r>
            <a:r>
              <a:rPr lang="en-US" dirty="0"/>
              <a:t>be adopted in </a:t>
            </a:r>
            <a:r>
              <a:rPr lang="en-US" dirty="0" err="1"/>
              <a:t>SFD</a:t>
            </a:r>
            <a:r>
              <a:rPr lang="en-US" dirty="0"/>
              <a:t>?</a:t>
            </a:r>
          </a:p>
          <a:p>
            <a:pPr lvl="1"/>
            <a:r>
              <a:rPr lang="en-US" dirty="0" smtClean="0"/>
              <a:t>3.y.z</a:t>
            </a:r>
            <a:r>
              <a:rPr lang="en-US" dirty="0"/>
              <a:t>. </a:t>
            </a:r>
            <a:r>
              <a:rPr lang="en-US" dirty="0" smtClean="0"/>
              <a:t>A HE </a:t>
            </a:r>
            <a:r>
              <a:rPr lang="en-US" dirty="0" err="1" smtClean="0"/>
              <a:t>LTF</a:t>
            </a:r>
            <a:r>
              <a:rPr lang="en-US" dirty="0" smtClean="0"/>
              <a:t> sequence for 40, 80, and 160MHz shall be made from concatenations </a:t>
            </a:r>
            <a:r>
              <a:rPr lang="en-US" dirty="0"/>
              <a:t>of </a:t>
            </a:r>
            <a:r>
              <a:rPr lang="en-US" dirty="0" smtClean="0"/>
              <a:t>the HE </a:t>
            </a:r>
            <a:r>
              <a:rPr lang="en-US" dirty="0" err="1" smtClean="0"/>
              <a:t>LTF</a:t>
            </a:r>
            <a:r>
              <a:rPr lang="en-US" dirty="0" smtClean="0"/>
              <a:t> sequence for 20MHz </a:t>
            </a:r>
            <a:r>
              <a:rPr lang="en-US" dirty="0"/>
              <a:t>with </a:t>
            </a:r>
            <a:r>
              <a:rPr lang="en-US" dirty="0" smtClean="0"/>
              <a:t>phase </a:t>
            </a:r>
            <a:r>
              <a:rPr lang="en-US" dirty="0"/>
              <a:t>rotations </a:t>
            </a:r>
            <a:r>
              <a:rPr lang="en-US" dirty="0" smtClean="0"/>
              <a:t>and filling of missing tones.</a:t>
            </a:r>
          </a:p>
          <a:p>
            <a:pPr lvl="2"/>
            <a:r>
              <a:rPr lang="en-US" dirty="0" smtClean="0"/>
              <a:t>Detailed phase rotations and filling of missing tones are TBD.</a:t>
            </a:r>
          </a:p>
          <a:p>
            <a:pPr lvl="2"/>
            <a:endParaRPr lang="en-US" dirty="0"/>
          </a:p>
          <a:p>
            <a:pPr lvl="2"/>
            <a:endParaRPr lang="en-US" dirty="0" smtClean="0"/>
          </a:p>
          <a:p>
            <a:pPr lvl="2"/>
            <a:endParaRPr lang="en-US" dirty="0"/>
          </a:p>
          <a:p>
            <a:pPr lvl="2"/>
            <a:endParaRPr lang="en-US" dirty="0" smtClean="0"/>
          </a:p>
          <a:p>
            <a:pPr lvl="2"/>
            <a:endParaRPr lang="en-US" dirty="0" smtClean="0"/>
          </a:p>
          <a:p>
            <a:pPr marL="0" indent="0">
              <a:buNone/>
            </a:pPr>
            <a:r>
              <a:rPr lang="en-US" dirty="0"/>
              <a:t> </a:t>
            </a:r>
            <a:r>
              <a:rPr lang="en-US" dirty="0" smtClean="0"/>
              <a:t>   Y/N/A</a:t>
            </a:r>
            <a:r>
              <a:rPr lang="en-US" dirty="0" smtClean="0"/>
              <a:t>: 26/16/36</a:t>
            </a:r>
            <a:endParaRPr lang="en-US" dirty="0"/>
          </a:p>
        </p:txBody>
      </p:sp>
    </p:spTree>
    <p:extLst>
      <p:ext uri="{BB962C8B-B14F-4D97-AF65-F5344CB8AC3E}">
        <p14:creationId xmlns:p14="http://schemas.microsoft.com/office/powerpoint/2010/main" val="41520651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agree the following </a:t>
            </a:r>
            <a:r>
              <a:rPr lang="en-US" dirty="0" smtClean="0"/>
              <a:t>sentences </a:t>
            </a:r>
            <a:r>
              <a:rPr lang="en-US" dirty="0"/>
              <a:t>to be adopted in </a:t>
            </a:r>
            <a:r>
              <a:rPr lang="en-US" dirty="0" err="1"/>
              <a:t>SFD</a:t>
            </a:r>
            <a:r>
              <a:rPr lang="en-US" dirty="0"/>
              <a:t>?</a:t>
            </a:r>
          </a:p>
          <a:p>
            <a:pPr lvl="1"/>
            <a:r>
              <a:rPr lang="en-US" dirty="0" smtClean="0"/>
              <a:t>3.y.z</a:t>
            </a:r>
            <a:r>
              <a:rPr lang="en-US" dirty="0"/>
              <a:t>. </a:t>
            </a:r>
            <a:r>
              <a:rPr lang="en-US" dirty="0" smtClean="0"/>
              <a:t>A HE 2xLTF shall reuse the 4xLTF sequence defined for the half-sized </a:t>
            </a:r>
            <a:r>
              <a:rPr lang="en-US" dirty="0" err="1" smtClean="0"/>
              <a:t>subband</a:t>
            </a:r>
            <a:endParaRPr lang="en-US" dirty="0" smtClean="0"/>
          </a:p>
          <a:p>
            <a:pPr lvl="2"/>
            <a:r>
              <a:rPr lang="en-US" dirty="0" smtClean="0"/>
              <a:t>TBD for 2xLTF sequences for the smallest </a:t>
            </a:r>
            <a:r>
              <a:rPr lang="en-US" dirty="0" err="1" smtClean="0"/>
              <a:t>subband</a:t>
            </a:r>
            <a:r>
              <a:rPr lang="en-US" dirty="0" smtClean="0"/>
              <a:t> and the center band</a:t>
            </a:r>
          </a:p>
          <a:p>
            <a:pPr lvl="2"/>
            <a:endParaRPr lang="en-US" dirty="0"/>
          </a:p>
          <a:p>
            <a:pPr lvl="2"/>
            <a:endParaRPr lang="en-US" dirty="0" smtClean="0"/>
          </a:p>
          <a:p>
            <a:pPr lvl="2"/>
            <a:endParaRPr lang="en-US" dirty="0"/>
          </a:p>
          <a:p>
            <a:pPr lvl="2"/>
            <a:endParaRPr lang="en-US" dirty="0" smtClean="0"/>
          </a:p>
          <a:p>
            <a:pPr lvl="2"/>
            <a:endParaRPr lang="en-US" dirty="0"/>
          </a:p>
          <a:p>
            <a:pPr marL="857250" lvl="2" indent="0">
              <a:buNone/>
            </a:pPr>
            <a:endParaRPr lang="en-US" dirty="0"/>
          </a:p>
          <a:p>
            <a:pPr marL="363538" lvl="2" indent="0">
              <a:buNone/>
            </a:pPr>
            <a:r>
              <a:rPr lang="en-US" sz="2400" b="1" dirty="0" smtClean="0"/>
              <a:t>Y/N/A</a:t>
            </a:r>
            <a:r>
              <a:rPr lang="en-US" sz="2400" b="1" dirty="0" smtClean="0"/>
              <a:t>: 26/22/23</a:t>
            </a:r>
            <a:endParaRPr lang="en-US" dirty="0"/>
          </a:p>
        </p:txBody>
      </p:sp>
      <p:sp>
        <p:nvSpPr>
          <p:cNvPr id="4" name="Rectangle 3"/>
          <p:cNvSpPr/>
          <p:nvPr/>
        </p:nvSpPr>
        <p:spPr>
          <a:xfrm>
            <a:off x="1447800" y="4419600"/>
            <a:ext cx="6248400" cy="584775"/>
          </a:xfrm>
          <a:prstGeom prst="rect">
            <a:avLst/>
          </a:prstGeom>
        </p:spPr>
        <p:txBody>
          <a:bodyPr wrap="square">
            <a:spAutoFit/>
          </a:bodyPr>
          <a:lstStyle/>
          <a:p>
            <a:pPr marL="0" lvl="2"/>
            <a:r>
              <a:rPr lang="en-GB" sz="1600" i="1" dirty="0" smtClean="0"/>
              <a:t>Note: 2xLTF and 4xLTF stand for HE </a:t>
            </a:r>
            <a:r>
              <a:rPr lang="en-GB" sz="1600" i="1" dirty="0" err="1" smtClean="0"/>
              <a:t>LTFs</a:t>
            </a:r>
            <a:r>
              <a:rPr lang="en-GB" sz="1600" i="1" dirty="0" smtClean="0"/>
              <a:t> which have symbol durations </a:t>
            </a:r>
            <a:r>
              <a:rPr lang="en-GB" sz="1600" i="1" dirty="0"/>
              <a:t>of 6.4us </a:t>
            </a:r>
            <a:r>
              <a:rPr lang="en-GB" sz="1600" i="1" dirty="0" smtClean="0"/>
              <a:t>and 12.8 µs, respectively, excluding </a:t>
            </a:r>
            <a:r>
              <a:rPr lang="en-GB" sz="1600" i="1" dirty="0"/>
              <a:t>GI</a:t>
            </a:r>
            <a:endParaRPr lang="en-US" sz="1600" i="1" dirty="0"/>
          </a:p>
        </p:txBody>
      </p:sp>
    </p:spTree>
    <p:extLst>
      <p:ext uri="{BB962C8B-B14F-4D97-AF65-F5344CB8AC3E}">
        <p14:creationId xmlns:p14="http://schemas.microsoft.com/office/powerpoint/2010/main" val="871981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15/0572 </a:t>
            </a:r>
            <a:r>
              <a:rPr lang="en-US" altLang="ko-KR" dirty="0" smtClean="0"/>
              <a:t>Straw </a:t>
            </a:r>
            <a:r>
              <a:rPr lang="en-US" altLang="ko-KR" dirty="0" smtClean="0"/>
              <a:t>Poll #1</a:t>
            </a:r>
            <a:endParaRPr lang="ko-KR" altLang="en-US" dirty="0"/>
          </a:p>
        </p:txBody>
      </p:sp>
      <p:sp>
        <p:nvSpPr>
          <p:cNvPr id="3" name="내용 개체 틀 2"/>
          <p:cNvSpPr>
            <a:spLocks noGrp="1"/>
          </p:cNvSpPr>
          <p:nvPr>
            <p:ph idx="1"/>
          </p:nvPr>
        </p:nvSpPr>
        <p:spPr/>
        <p:txBody>
          <a:bodyPr/>
          <a:lstStyle/>
          <a:p>
            <a:r>
              <a:rPr lang="en-US" dirty="0"/>
              <a:t>Do you </a:t>
            </a:r>
            <a:r>
              <a:rPr lang="en-US" dirty="0" smtClean="0"/>
              <a:t>support the concept</a:t>
            </a:r>
            <a:endParaRPr lang="en-US" dirty="0"/>
          </a:p>
          <a:p>
            <a:pPr marL="457200" lvl="1" indent="0">
              <a:buNone/>
            </a:pPr>
            <a:r>
              <a:rPr lang="en-US" dirty="0" smtClean="0"/>
              <a:t> HE shall include mechanisms to enhance the MAC/PHY padding efficiency for OFDM transmissions using symbol duration of 12.8usec</a:t>
            </a:r>
            <a:r>
              <a:rPr lang="en-US" dirty="0" smtClean="0"/>
              <a: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pPr marL="457200" lvl="1" indent="0">
              <a:buNone/>
            </a:pPr>
            <a:r>
              <a:rPr lang="en-US" dirty="0" smtClean="0"/>
              <a:t>Y: 21</a:t>
            </a:r>
          </a:p>
          <a:p>
            <a:pPr marL="457200" lvl="1" indent="0">
              <a:buNone/>
            </a:pPr>
            <a:r>
              <a:rPr lang="en-US" dirty="0" smtClean="0"/>
              <a:t>N: 32</a:t>
            </a:r>
          </a:p>
          <a:p>
            <a:pPr marL="457200" lvl="1" indent="0">
              <a:buNone/>
            </a:pPr>
            <a:r>
              <a:rPr lang="en-US" dirty="0" smtClean="0"/>
              <a:t>Abs: 19</a:t>
            </a:r>
            <a:endParaRPr lang="en-US"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24664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 (1:30-3:30PM)</a:t>
            </a:r>
            <a:endParaRPr lang="en-US" dirty="0"/>
          </a:p>
        </p:txBody>
      </p:sp>
      <p:sp>
        <p:nvSpPr>
          <p:cNvPr id="3" name="Content Placeholder 2"/>
          <p:cNvSpPr>
            <a:spLocks noGrp="1"/>
          </p:cNvSpPr>
          <p:nvPr>
            <p:ph idx="1"/>
          </p:nvPr>
        </p:nvSpPr>
        <p:spPr/>
        <p:txBody>
          <a:bodyPr/>
          <a:lstStyle/>
          <a:p>
            <a:pPr eaLnBrk="1" fontAlgn="t" hangingPunct="1"/>
            <a:r>
              <a:rPr lang="en-CA" b="0" dirty="0"/>
              <a:t>11-15/0553 Enhancing Performance of Hybrid-ARQ with Linear Constellation Precoding Muhammad </a:t>
            </a:r>
            <a:r>
              <a:rPr lang="en-CA" b="0" dirty="0" err="1"/>
              <a:t>Mehboob</a:t>
            </a:r>
            <a:r>
              <a:rPr lang="en-CA" b="0" dirty="0"/>
              <a:t> Fareed  </a:t>
            </a:r>
            <a:endParaRPr lang="en-US" b="0" dirty="0"/>
          </a:p>
          <a:p>
            <a:pPr eaLnBrk="1" fontAlgn="t" hangingPunct="1"/>
            <a:r>
              <a:rPr lang="en-CA" b="0" dirty="0" smtClean="0"/>
              <a:t>11-15/0600 PHY</a:t>
            </a:r>
            <a:r>
              <a:rPr lang="en-CA" b="0" dirty="0"/>
              <a:t>: Non Uniform Constellations for 1024QAM </a:t>
            </a:r>
            <a:r>
              <a:rPr lang="en-CA" b="0" dirty="0" smtClean="0"/>
              <a:t>Daniel </a:t>
            </a:r>
            <a:r>
              <a:rPr lang="en-CA" b="0" dirty="0"/>
              <a:t>Schneider  </a:t>
            </a:r>
            <a:endParaRPr lang="en-US" b="0" dirty="0"/>
          </a:p>
          <a:p>
            <a:pPr eaLnBrk="1" fontAlgn="t" hangingPunct="1"/>
            <a:r>
              <a:rPr lang="en-CA" b="0" dirty="0" smtClean="0"/>
              <a:t>11-15/0602 HE-LTF </a:t>
            </a:r>
            <a:r>
              <a:rPr lang="en-CA" b="0" dirty="0" err="1"/>
              <a:t>squence</a:t>
            </a:r>
            <a:r>
              <a:rPr lang="en-CA" b="0" dirty="0"/>
              <a:t> for UL MU-MIMO </a:t>
            </a:r>
            <a:r>
              <a:rPr lang="en-CA" b="0" dirty="0" smtClean="0"/>
              <a:t>Qinghua </a:t>
            </a:r>
            <a:r>
              <a:rPr lang="en-CA" b="0" dirty="0"/>
              <a:t>Li  </a:t>
            </a:r>
            <a:endParaRPr lang="en-US" b="0" dirty="0"/>
          </a:p>
          <a:p>
            <a:pPr eaLnBrk="1" fontAlgn="t" hangingPunct="1"/>
            <a:r>
              <a:rPr lang="en-CA" b="0" dirty="0"/>
              <a:t>11-15/0621 </a:t>
            </a:r>
            <a:r>
              <a:rPr lang="en-CA" b="0" dirty="0" smtClean="0"/>
              <a:t>Design </a:t>
            </a:r>
            <a:r>
              <a:rPr lang="en-CA" b="0" dirty="0"/>
              <a:t>Principles for HE Preamble </a:t>
            </a:r>
            <a:r>
              <a:rPr lang="en-CA" b="0" dirty="0" smtClean="0"/>
              <a:t>John </a:t>
            </a:r>
            <a:r>
              <a:rPr lang="en-CA" b="0" dirty="0"/>
              <a:t>Son  </a:t>
            </a:r>
            <a:endParaRPr lang="en-US" b="0" dirty="0"/>
          </a:p>
          <a:p>
            <a:pPr eaLnBrk="1" fontAlgn="t" hangingPunct="1"/>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86891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23530</TotalTime>
  <Words>2218</Words>
  <Application>Microsoft Office PowerPoint</Application>
  <PresentationFormat>On-screen Show (4:3)</PresentationFormat>
  <Paragraphs>476</Paragraphs>
  <Slides>35</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Monotype Sorts</vt:lpstr>
      <vt:lpstr>MS PGothic</vt:lpstr>
      <vt:lpstr>MS PGothic</vt:lpstr>
      <vt:lpstr>Arial</vt:lpstr>
      <vt:lpstr>Arial Black</vt:lpstr>
      <vt:lpstr>Helvetica</vt:lpstr>
      <vt:lpstr>Times New Roman</vt:lpstr>
      <vt:lpstr>802-11-Submission</vt:lpstr>
      <vt:lpstr>Document</vt:lpstr>
      <vt:lpstr>TGax PHY Ad Hoc May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Monday PM1 (1:30-3:30PM)</vt:lpstr>
      <vt:lpstr>15/0550 Straw Poll (1)</vt:lpstr>
      <vt:lpstr>15/0550 Straw Poll (2)</vt:lpstr>
      <vt:lpstr>15/0550 Straw Poll (3)</vt:lpstr>
      <vt:lpstr>15/0569r1 Straw Poll #1</vt:lpstr>
      <vt:lpstr>15/0572 Straw Poll #1</vt:lpstr>
      <vt:lpstr>15/0574 SP 1</vt:lpstr>
      <vt:lpstr>SP 2</vt:lpstr>
      <vt:lpstr>SP 3</vt:lpstr>
      <vt:lpstr>15/0575 SP 1</vt:lpstr>
      <vt:lpstr>SP 2</vt:lpstr>
      <vt:lpstr>SP 3</vt:lpstr>
      <vt:lpstr>Tuesday PM1 (1:30-3:30PM)</vt:lpstr>
      <vt:lpstr>15/0577 Straw Poll #1</vt:lpstr>
      <vt:lpstr>Straw Poll #2</vt:lpstr>
      <vt:lpstr>15/0579 Straw Poll #1</vt:lpstr>
      <vt:lpstr>Straw Poll #2</vt:lpstr>
      <vt:lpstr>15/0580 Straw Poll #1</vt:lpstr>
      <vt:lpstr>15/0584 Straw Poll #1</vt:lpstr>
      <vt:lpstr>Straw Poll #2</vt:lpstr>
      <vt:lpstr>Straw Poll #3</vt:lpstr>
      <vt:lpstr>15/0572 Straw Poll #1</vt:lpstr>
      <vt:lpstr>Wednesday PM1 (1:30-3:30PM)</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1422</cp:revision>
  <cp:lastPrinted>1998-02-10T13:28:06Z</cp:lastPrinted>
  <dcterms:created xsi:type="dcterms:W3CDTF">2007-04-17T18:10:23Z</dcterms:created>
  <dcterms:modified xsi:type="dcterms:W3CDTF">2015-05-13T20:29:43Z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