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393" r:id="rId3"/>
    <p:sldId id="324" r:id="rId4"/>
    <p:sldId id="352" r:id="rId5"/>
    <p:sldId id="317" r:id="rId6"/>
    <p:sldId id="318" r:id="rId7"/>
    <p:sldId id="319" r:id="rId8"/>
    <p:sldId id="320" r:id="rId9"/>
    <p:sldId id="321" r:id="rId10"/>
    <p:sldId id="322" r:id="rId11"/>
    <p:sldId id="433" r:id="rId12"/>
    <p:sldId id="416" r:id="rId13"/>
    <p:sldId id="435" r:id="rId14"/>
    <p:sldId id="436" r:id="rId15"/>
    <p:sldId id="437" r:id="rId16"/>
    <p:sldId id="438" r:id="rId17"/>
    <p:sldId id="441" r:id="rId18"/>
    <p:sldId id="442" r:id="rId19"/>
    <p:sldId id="448" r:id="rId20"/>
    <p:sldId id="444" r:id="rId21"/>
    <p:sldId id="445" r:id="rId22"/>
    <p:sldId id="446" r:id="rId23"/>
    <p:sldId id="447"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0" d="100"/>
          <a:sy n="80" d="100"/>
        </p:scale>
        <p:origin x="65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802.11-15/0550r1</a:t>
            </a:r>
            <a:endParaRPr lang="en-US"/>
          </a:p>
        </p:txBody>
      </p:sp>
      <p:sp>
        <p:nvSpPr>
          <p:cNvPr id="5" name="Rectangle 3"/>
          <p:cNvSpPr>
            <a:spLocks noGrp="1" noChangeArrowheads="1"/>
          </p:cNvSpPr>
          <p:nvPr>
            <p:ph type="dt"/>
          </p:nvPr>
        </p:nvSpPr>
        <p:spPr>
          <a:xfrm>
            <a:off x="654050" y="96838"/>
            <a:ext cx="825500" cy="211137"/>
          </a:xfrm>
          <a:prstGeom prst="rect">
            <a:avLst/>
          </a:prstGeom>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K. Yunoki and B. Zhao</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29035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802.11-15/0550r1</a:t>
            </a:r>
            <a:endParaRPr lang="en-US"/>
          </a:p>
        </p:txBody>
      </p:sp>
      <p:sp>
        <p:nvSpPr>
          <p:cNvPr id="5" name="Rectangle 3"/>
          <p:cNvSpPr>
            <a:spLocks noGrp="1" noChangeArrowheads="1"/>
          </p:cNvSpPr>
          <p:nvPr>
            <p:ph type="dt"/>
          </p:nvPr>
        </p:nvSpPr>
        <p:spPr>
          <a:xfrm>
            <a:off x="654050" y="96838"/>
            <a:ext cx="825500" cy="211137"/>
          </a:xfrm>
          <a:prstGeom prst="rect">
            <a:avLst/>
          </a:prstGeom>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K. Yunoki and B. Zhao</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4494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802.11-15/0550r1</a:t>
            </a:r>
            <a:endParaRPr lang="en-US"/>
          </a:p>
        </p:txBody>
      </p:sp>
      <p:sp>
        <p:nvSpPr>
          <p:cNvPr id="5" name="Rectangle 3"/>
          <p:cNvSpPr>
            <a:spLocks noGrp="1" noChangeArrowheads="1"/>
          </p:cNvSpPr>
          <p:nvPr>
            <p:ph type="dt"/>
          </p:nvPr>
        </p:nvSpPr>
        <p:spPr>
          <a:xfrm>
            <a:off x="654050" y="96838"/>
            <a:ext cx="825500" cy="211137"/>
          </a:xfrm>
          <a:prstGeom prst="rect">
            <a:avLst/>
          </a:prstGeom>
          <a:ln/>
        </p:spPr>
        <p:txBody>
          <a:bodyPr/>
          <a:lstStyle/>
          <a:p>
            <a:r>
              <a:rPr lang="en-US" smtClean="0"/>
              <a:t>May 2015</a:t>
            </a:r>
            <a:endParaRPr lang="en-US"/>
          </a:p>
        </p:txBody>
      </p:sp>
      <p:sp>
        <p:nvSpPr>
          <p:cNvPr id="6" name="Rectangle 6"/>
          <p:cNvSpPr>
            <a:spLocks noGrp="1" noChangeArrowheads="1"/>
          </p:cNvSpPr>
          <p:nvPr>
            <p:ph type="ftr"/>
          </p:nvPr>
        </p:nvSpPr>
        <p:spPr>
          <a:ln/>
        </p:spPr>
        <p:txBody>
          <a:bodyPr/>
          <a:lstStyle/>
          <a:p>
            <a:r>
              <a:rPr lang="en-US" smtClean="0"/>
              <a:t>K. Yunoki and B. Zhao</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92880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2015</a:t>
            </a:r>
            <a:endParaRPr lang="en-US" dirty="0"/>
          </a:p>
        </p:txBody>
      </p:sp>
      <p:sp>
        <p:nvSpPr>
          <p:cNvPr id="1029" name="Rectangle 5"/>
          <p:cNvSpPr>
            <a:spLocks noGrp="1" noChangeArrowheads="1"/>
          </p:cNvSpPr>
          <p:nvPr>
            <p:ph type="ftr" sz="quarter" idx="3"/>
          </p:nvPr>
        </p:nvSpPr>
        <p:spPr bwMode="auto">
          <a:xfrm>
            <a:off x="7203173" y="6475413"/>
            <a:ext cx="13407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203202" y="330575"/>
            <a:ext cx="3340723"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0640r0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endParaRPr lang="en-US" altLang="en-US" sz="1800"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May 2015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2015-05-11</a:t>
            </a:r>
          </a:p>
        </p:txBody>
      </p:sp>
      <p:graphicFrame>
        <p:nvGraphicFramePr>
          <p:cNvPr id="1026" name="Object 11"/>
          <p:cNvGraphicFramePr>
            <a:graphicFrameLocks noChangeAspect="1"/>
          </p:cNvGraphicFramePr>
          <p:nvPr>
            <p:extLst>
              <p:ext uri="{D42A27DB-BD31-4B8C-83A1-F6EECF244321}">
                <p14:modId xmlns:p14="http://schemas.microsoft.com/office/powerpoint/2010/main" val="2657451252"/>
              </p:ext>
            </p:extLst>
          </p:nvPr>
        </p:nvGraphicFramePr>
        <p:xfrm>
          <a:off x="622300" y="2603500"/>
          <a:ext cx="7531100" cy="2501900"/>
        </p:xfrm>
        <a:graphic>
          <a:graphicData uri="http://schemas.openxmlformats.org/presentationml/2006/ole">
            <mc:AlternateContent xmlns:mc="http://schemas.openxmlformats.org/markup-compatibility/2006">
              <mc:Choice xmlns:v="urn:schemas-microsoft-com:vml" Requires="v">
                <p:oleObj spid="_x0000_s1061" name="Document" r:id="rId4" imgW="8302466" imgH="2770958" progId="Word.Document.8">
                  <p:embed/>
                </p:oleObj>
              </mc:Choice>
              <mc:Fallback>
                <p:oleObj name="Document" r:id="rId4" imgW="8302466" imgH="2770958" progId="Word.Document.8">
                  <p:embed/>
                  <p:pic>
                    <p:nvPicPr>
                      <p:cNvPr id="0" name="Picture 18"/>
                      <p:cNvPicPr>
                        <a:picLocks noChangeAspect="1" noChangeArrowheads="1"/>
                      </p:cNvPicPr>
                      <p:nvPr/>
                    </p:nvPicPr>
                    <p:blipFill>
                      <a:blip r:embed="rId5"/>
                      <a:srcRect/>
                      <a:stretch>
                        <a:fillRect/>
                      </a:stretch>
                    </p:blipFill>
                    <p:spPr bwMode="auto">
                      <a:xfrm>
                        <a:off x="622300" y="2603500"/>
                        <a:ext cx="7531100" cy="25019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609600"/>
            <a:ext cx="7772400" cy="685800"/>
          </a:xfrm>
        </p:spPr>
        <p:txBody>
          <a:bodyPr/>
          <a:lstStyle/>
          <a:p>
            <a:r>
              <a:rPr lang="en-US" altLang="en-US" dirty="0" smtClean="0"/>
              <a:t>Submissions (PHY)</a:t>
            </a:r>
          </a:p>
        </p:txBody>
      </p:sp>
      <p:sp>
        <p:nvSpPr>
          <p:cNvPr id="205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417318201"/>
              </p:ext>
            </p:extLst>
          </p:nvPr>
        </p:nvGraphicFramePr>
        <p:xfrm>
          <a:off x="457200" y="1447038"/>
          <a:ext cx="8229600" cy="4074273"/>
        </p:xfrm>
        <a:graphic>
          <a:graphicData uri="http://schemas.openxmlformats.org/drawingml/2006/table">
            <a:tbl>
              <a:tblPr/>
              <a:tblGrid>
                <a:gridCol w="1364859"/>
                <a:gridCol w="4600082"/>
                <a:gridCol w="1617613"/>
                <a:gridCol w="647046"/>
              </a:tblGrid>
              <a:tr h="283106">
                <a:tc>
                  <a:txBody>
                    <a:bodyPr/>
                    <a:lstStyle/>
                    <a:p>
                      <a:pPr algn="l" rtl="0" fontAlgn="t"/>
                      <a:r>
                        <a:rPr lang="en-CA" sz="1400" b="0" i="0" u="none" strike="noStrike" dirty="0">
                          <a:solidFill>
                            <a:srgbClr val="7030A0"/>
                          </a:solidFill>
                          <a:latin typeface="Times New Roman"/>
                        </a:rPr>
                        <a:t>11-15/0550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L-preamble issues for UL-OFDMA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Katsuo</a:t>
                      </a:r>
                      <a:r>
                        <a:rPr lang="en-CA" sz="1400" b="0" i="0" u="none" strike="noStrike" dirty="0">
                          <a:solidFill>
                            <a:srgbClr val="7030A0"/>
                          </a:solidFill>
                          <a:latin typeface="Times New Roman"/>
                        </a:rPr>
                        <a:t> </a:t>
                      </a:r>
                      <a:r>
                        <a:rPr lang="en-CA" sz="1400" b="0" i="0" u="none" strike="noStrike" dirty="0" err="1">
                          <a:solidFill>
                            <a:srgbClr val="7030A0"/>
                          </a:solidFill>
                          <a:latin typeface="Times New Roman"/>
                        </a:rPr>
                        <a:t>Yunoki</a:t>
                      </a:r>
                      <a:r>
                        <a:rPr lang="en-CA" sz="1400" b="0" i="0" u="none" strike="noStrike" dirty="0">
                          <a:solidFill>
                            <a:srgbClr val="7030A0"/>
                          </a:solidFill>
                          <a:latin typeface="Times New Roman"/>
                        </a:rPr>
                        <a:t>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529283">
                <a:tc>
                  <a:txBody>
                    <a:bodyPr/>
                    <a:lstStyle/>
                    <a:p>
                      <a:pPr algn="l" rtl="0" fontAlgn="t"/>
                      <a:r>
                        <a:rPr lang="en-CA" sz="1400" b="0" i="0" u="none" strike="noStrike" dirty="0">
                          <a:solidFill>
                            <a:srgbClr val="000000"/>
                          </a:solidFill>
                          <a:latin typeface="Times New Roman"/>
                        </a:rPr>
                        <a:t>11-15/0553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Enhancing Performance of Hybrid-ARQ with Linear Constellation Precoding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Muhammad Mehboob Fareed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fontAlgn="t"/>
                      <a:r>
                        <a:rPr lang="en-CA" sz="1400" b="0" i="0" u="none" strike="noStrike" dirty="0">
                          <a:solidFill>
                            <a:srgbClr val="00000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11-15/0569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Performance of 1x, 2x, and 4x HE-LTF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7030A0"/>
                          </a:solidFill>
                          <a:latin typeface="Times New Roman"/>
                        </a:rPr>
                        <a:t>Kome Oteri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00B0F0"/>
                          </a:solidFill>
                          <a:latin typeface="Times New Roman"/>
                        </a:rPr>
                        <a:t>11-15/0572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00B0F0"/>
                          </a:solidFill>
                          <a:latin typeface="Times New Roman"/>
                        </a:rPr>
                        <a:t>PHY: Inefficiency_of_256-FFT_per_20MHz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00B0F0"/>
                          </a:solidFill>
                          <a:latin typeface="Times New Roman"/>
                        </a:rPr>
                        <a:t>Heejung</a:t>
                      </a:r>
                      <a:r>
                        <a:rPr lang="en-CA" sz="1400" b="0" i="0" u="none" strike="noStrike" dirty="0">
                          <a:solidFill>
                            <a:srgbClr val="00B0F0"/>
                          </a:solidFill>
                          <a:latin typeface="Times New Roman"/>
                        </a:rPr>
                        <a:t> Yu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00B0F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11-15/0574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da-DK" sz="1400" b="0" i="0" u="none" strike="noStrike">
                          <a:solidFill>
                            <a:srgbClr val="7030A0"/>
                          </a:solidFill>
                          <a:latin typeface="Times New Roman"/>
                        </a:rPr>
                        <a:t>SIG structure for UL PPDU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7030A0"/>
                          </a:solidFill>
                          <a:latin typeface="Times New Roman"/>
                        </a:rPr>
                        <a:t>Young Hoon Kwon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rgbClr val="7030A0"/>
                          </a:solidFill>
                          <a:latin typeface="Times New Roman"/>
                        </a:rPr>
                        <a:t>11-15/0575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Preamble Structure in 802.11ax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err="1">
                          <a:solidFill>
                            <a:srgbClr val="7030A0"/>
                          </a:solidFill>
                          <a:latin typeface="Times New Roman"/>
                        </a:rPr>
                        <a:t>Yujin</a:t>
                      </a:r>
                      <a:r>
                        <a:rPr lang="en-CA" sz="1400" b="0" i="0" u="none" strike="noStrike" dirty="0">
                          <a:solidFill>
                            <a:srgbClr val="7030A0"/>
                          </a:solidFill>
                          <a:latin typeface="Times New Roman"/>
                        </a:rPr>
                        <a:t> Noh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7030A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a:solidFill>
                            <a:srgbClr val="000000"/>
                          </a:solidFill>
                          <a:latin typeface="Times New Roman"/>
                        </a:rPr>
                        <a:t>11-15/0577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Pilot Design for 11ax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Daewon Lee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00000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83106">
                <a:tc>
                  <a:txBody>
                    <a:bodyPr/>
                    <a:lstStyle/>
                    <a:p>
                      <a:pPr algn="l" rtl="0" fontAlgn="t"/>
                      <a:r>
                        <a:rPr lang="en-CA" sz="1400" b="0" i="0" u="none" strike="noStrike">
                          <a:solidFill>
                            <a:srgbClr val="000000"/>
                          </a:solidFill>
                          <a:latin typeface="Times New Roman"/>
                        </a:rPr>
                        <a:t>11-15/0579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000000"/>
                          </a:solidFill>
                          <a:latin typeface="Times New Roman"/>
                        </a:rPr>
                        <a:t>preamble design and </a:t>
                      </a:r>
                      <a:r>
                        <a:rPr lang="en-CA" sz="1400" b="0" i="0" u="none" strike="noStrike" dirty="0" err="1">
                          <a:solidFill>
                            <a:srgbClr val="000000"/>
                          </a:solidFill>
                          <a:latin typeface="Times New Roman"/>
                        </a:rPr>
                        <a:t>autodetection</a:t>
                      </a:r>
                      <a:r>
                        <a:rPr lang="en-CA" sz="1400" b="0" i="0" u="none" strike="noStrike" dirty="0">
                          <a:solidFill>
                            <a:srgbClr val="000000"/>
                          </a:solidFill>
                          <a:latin typeface="Times New Roman"/>
                        </a:rPr>
                        <a:t>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000000"/>
                          </a:solidFill>
                          <a:latin typeface="Times New Roman"/>
                        </a:rPr>
                        <a:t>Hongyuan Zhang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00000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a:solidFill>
                            <a:srgbClr val="000000"/>
                          </a:solidFill>
                          <a:latin typeface="Times New Roman"/>
                        </a:rPr>
                        <a:t>11-15/0580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11ax coding discussion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Hongyuan Zhang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00000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a:solidFill>
                            <a:srgbClr val="000000"/>
                          </a:solidFill>
                          <a:latin typeface="Times New Roman"/>
                        </a:rPr>
                        <a:t>11-15/0584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Considerations on LTF Sequence Design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Sungho Moon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00000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a:solidFill>
                            <a:srgbClr val="000000"/>
                          </a:solidFill>
                          <a:latin typeface="Times New Roman"/>
                        </a:rPr>
                        <a:t>11-15/0600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PHY: Non Uniform Constellations for 1024QAM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Daniel Schneider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fontAlgn="t"/>
                      <a:r>
                        <a:rPr lang="en-CA" sz="1400" b="0" i="0" u="none" strike="noStrike" dirty="0">
                          <a:solidFill>
                            <a:srgbClr val="00000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a:solidFill>
                            <a:srgbClr val="000000"/>
                          </a:solidFill>
                          <a:latin typeface="Times New Roman"/>
                        </a:rPr>
                        <a:t>11-15/0602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HE-LTF squence for UL MU-MIMO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Qinghua Li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fontAlgn="t"/>
                      <a:r>
                        <a:rPr lang="en-CA" sz="1400" b="0" i="0" u="none" strike="noStrike" dirty="0">
                          <a:solidFill>
                            <a:srgbClr val="00000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a:solidFill>
                            <a:srgbClr val="000000"/>
                          </a:solidFill>
                          <a:latin typeface="Times New Roman"/>
                        </a:rPr>
                        <a:t>11-15/0621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000000"/>
                          </a:solidFill>
                          <a:latin typeface="Times New Roman"/>
                        </a:rPr>
                        <a:t>Design Principles for HE Preamble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a:solidFill>
                            <a:srgbClr val="000000"/>
                          </a:solidFill>
                          <a:latin typeface="Times New Roman"/>
                        </a:rPr>
                        <a:t>John Son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rgbClr val="000000"/>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r>
              <a:tr h="270798">
                <a:tc>
                  <a:txBody>
                    <a:bodyPr/>
                    <a:lstStyle/>
                    <a:p>
                      <a:pPr algn="l" rtl="0" fontAlgn="t"/>
                      <a:r>
                        <a:rPr lang="en-CA" sz="1400" b="0" i="0" u="none" strike="noStrike" dirty="0">
                          <a:solidFill>
                            <a:schemeClr val="tx2"/>
                          </a:solidFill>
                          <a:latin typeface="Times New Roman"/>
                        </a:rPr>
                        <a:t>11-15/0381</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chemeClr val="tx2"/>
                          </a:solidFill>
                          <a:latin typeface="Times New Roman"/>
                        </a:rPr>
                        <a:t>HE-STF Proposal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chemeClr val="tx2"/>
                          </a:solidFill>
                          <a:latin typeface="Times New Roman"/>
                        </a:rPr>
                        <a:t>Yakun Sun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gn="l" rtl="0" fontAlgn="t"/>
                      <a:r>
                        <a:rPr lang="en-CA" sz="1400" b="0" i="0" u="none" strike="noStrike" dirty="0">
                          <a:solidFill>
                            <a:schemeClr val="tx2"/>
                          </a:solidFill>
                          <a:latin typeface="Times New Roman"/>
                        </a:rPr>
                        <a:t>PHY </a:t>
                      </a:r>
                    </a:p>
                  </a:txBody>
                  <a:tcPr marL="7495" marR="7495" marT="7493"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r>
            </a:tbl>
          </a:graphicData>
        </a:graphic>
      </p:graphicFrame>
      <p:sp>
        <p:nvSpPr>
          <p:cNvPr id="9" name="TextBox 5"/>
          <p:cNvSpPr txBox="1"/>
          <p:nvPr/>
        </p:nvSpPr>
        <p:spPr>
          <a:xfrm>
            <a:off x="2003273" y="5521306"/>
            <a:ext cx="4570482" cy="954107"/>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r>
              <a:rPr lang="en-US" sz="1400" b="1" dirty="0" smtClean="0"/>
              <a:t>Note: </a:t>
            </a:r>
          </a:p>
          <a:p>
            <a:pPr>
              <a:buFont typeface="Arial" pitchFamily="34" charset="0"/>
              <a:buChar char="•"/>
            </a:pPr>
            <a:r>
              <a:rPr lang="en-US" sz="1400" dirty="0" smtClean="0">
                <a:solidFill>
                  <a:srgbClr val="7030A0"/>
                </a:solidFill>
              </a:rPr>
              <a:t>Docs </a:t>
            </a:r>
            <a:r>
              <a:rPr lang="en-US" sz="1400" dirty="0" smtClean="0">
                <a:solidFill>
                  <a:srgbClr val="7030A0"/>
                </a:solidFill>
              </a:rPr>
              <a:t>have </a:t>
            </a:r>
            <a:r>
              <a:rPr lang="en-US" sz="1400" dirty="0" smtClean="0">
                <a:solidFill>
                  <a:srgbClr val="7030A0"/>
                </a:solidFill>
              </a:rPr>
              <a:t>been presented; </a:t>
            </a:r>
          </a:p>
          <a:p>
            <a:pPr>
              <a:buFont typeface="Arial" pitchFamily="34" charset="0"/>
              <a:buChar char="•"/>
            </a:pPr>
            <a:r>
              <a:rPr lang="en-US" sz="1400" dirty="0" smtClean="0">
                <a:solidFill>
                  <a:srgbClr val="0070C0"/>
                </a:solidFill>
              </a:rPr>
              <a:t>Docs </a:t>
            </a:r>
            <a:r>
              <a:rPr lang="en-US" sz="1400" dirty="0" smtClean="0">
                <a:solidFill>
                  <a:srgbClr val="0070C0"/>
                </a:solidFill>
              </a:rPr>
              <a:t>have </a:t>
            </a:r>
            <a:r>
              <a:rPr lang="en-US" sz="1400" dirty="0" smtClean="0">
                <a:solidFill>
                  <a:srgbClr val="0070C0"/>
                </a:solidFill>
              </a:rPr>
              <a:t>been presented but straw polls have not </a:t>
            </a:r>
            <a:r>
              <a:rPr lang="en-US" sz="1400" dirty="0" smtClean="0">
                <a:solidFill>
                  <a:srgbClr val="0070C0"/>
                </a:solidFill>
              </a:rPr>
              <a:t>deferred.</a:t>
            </a:r>
            <a:endParaRPr lang="en-US" sz="1400" dirty="0" smtClean="0">
              <a:solidFill>
                <a:srgbClr val="0070C0"/>
              </a:solidFill>
            </a:endParaRPr>
          </a:p>
          <a:p>
            <a:pPr>
              <a:buFont typeface="Arial" pitchFamily="34" charset="0"/>
              <a:buChar char="•"/>
            </a:pPr>
            <a:r>
              <a:rPr lang="en-US" sz="1400" dirty="0" smtClean="0"/>
              <a:t>Docs </a:t>
            </a:r>
            <a:r>
              <a:rPr lang="en-US" sz="1400" dirty="0" smtClean="0"/>
              <a:t>have </a:t>
            </a:r>
            <a:r>
              <a:rPr lang="en-US" sz="1400" dirty="0" smtClean="0"/>
              <a:t>NOT been presented.</a:t>
            </a: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May 2015</a:t>
            </a:r>
            <a:endParaRPr lang="en-GB"/>
          </a:p>
        </p:txBody>
      </p:sp>
      <p:sp>
        <p:nvSpPr>
          <p:cNvPr id="5" name="Footer Placeholder 4"/>
          <p:cNvSpPr>
            <a:spLocks noGrp="1"/>
          </p:cNvSpPr>
          <p:nvPr>
            <p:ph type="ftr" idx="4294967295"/>
          </p:nvPr>
        </p:nvSpPr>
        <p:spPr>
          <a:xfrm>
            <a:off x="5868144" y="6475413"/>
            <a:ext cx="2674194" cy="265955"/>
          </a:xfrm>
          <a:prstGeom prst="rect">
            <a:avLst/>
          </a:prstGeom>
        </p:spPr>
        <p:txBody>
          <a:bodyPr/>
          <a:lstStyle/>
          <a:p>
            <a:r>
              <a:rPr lang="en-GB" smtClean="0"/>
              <a:t>K. Yunoki and B. Zhao, KDDI R&amp;D Labs.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ja-JP" dirty="0" smtClean="0"/>
              <a:t>15/0550 Straw</a:t>
            </a:r>
            <a:r>
              <a:rPr lang="ja-JP" altLang="en-US" dirty="0" smtClean="0"/>
              <a:t> </a:t>
            </a:r>
            <a:r>
              <a:rPr lang="en-US" altLang="ja-JP" dirty="0" smtClean="0"/>
              <a:t>Poll</a:t>
            </a:r>
            <a:r>
              <a:rPr lang="en-US" altLang="en-US" dirty="0"/>
              <a:t> </a:t>
            </a:r>
            <a:r>
              <a:rPr lang="en-US" altLang="en-US" dirty="0" smtClean="0"/>
              <a:t>(</a:t>
            </a:r>
            <a:r>
              <a:rPr lang="en-US" altLang="ja-JP" dirty="0"/>
              <a:t>1</a:t>
            </a:r>
            <a:r>
              <a:rPr lang="en-US" altLang="en-US" dirty="0" smtClean="0"/>
              <a: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Do you agree to </a:t>
            </a:r>
            <a:r>
              <a:rPr lang="en-US" altLang="ja-JP" dirty="0" smtClean="0"/>
              <a:t>modify</a:t>
            </a:r>
            <a:r>
              <a:rPr lang="en-US" dirty="0" smtClean="0"/>
              <a:t> the </a:t>
            </a:r>
            <a:r>
              <a:rPr lang="en-US" altLang="ja-JP" dirty="0" smtClean="0"/>
              <a:t>current</a:t>
            </a:r>
            <a:r>
              <a:rPr lang="ja-JP" altLang="en-US" dirty="0" smtClean="0"/>
              <a:t> </a:t>
            </a:r>
            <a:r>
              <a:rPr lang="en-US" altLang="ja-JP" dirty="0" smtClean="0"/>
              <a:t>sentence</a:t>
            </a:r>
            <a:r>
              <a:rPr lang="ja-JP" altLang="en-US" dirty="0" smtClean="0"/>
              <a:t> </a:t>
            </a:r>
            <a:r>
              <a:rPr lang="en-US" dirty="0" smtClean="0"/>
              <a:t>in Spec Framework Document</a:t>
            </a:r>
            <a:r>
              <a:rPr lang="ja-JP" altLang="en-US" dirty="0" smtClean="0"/>
              <a:t> </a:t>
            </a:r>
            <a:r>
              <a:rPr lang="en-US" altLang="ja-JP" dirty="0" smtClean="0"/>
              <a:t>as</a:t>
            </a:r>
            <a:r>
              <a:rPr lang="ja-JP" altLang="en-US" dirty="0" smtClean="0"/>
              <a:t> </a:t>
            </a:r>
            <a:r>
              <a:rPr lang="en-US" altLang="ja-JP" dirty="0" smtClean="0"/>
              <a:t>follows</a:t>
            </a:r>
            <a:r>
              <a:rPr lang="en-US" dirty="0" smtClean="0"/>
              <a:t>?</a:t>
            </a:r>
          </a:p>
          <a:p>
            <a:endParaRPr lang="en-US" dirty="0" smtClean="0"/>
          </a:p>
          <a:p>
            <a:pPr marL="3175" indent="-3175"/>
            <a:r>
              <a:rPr lang="en-GB" altLang="ja-JP" dirty="0"/>
              <a:t>An HE PPDU shall include the legacy preamble (L-STF, L-LTF and L-SIG), duplicated on each 20 MHz, for backward compatibility with legacy </a:t>
            </a:r>
            <a:r>
              <a:rPr lang="en-GB" altLang="ja-JP" dirty="0" smtClean="0"/>
              <a:t>devices</a:t>
            </a:r>
            <a:r>
              <a:rPr lang="en-GB" altLang="ja-JP" u="sng" dirty="0" smtClean="0"/>
              <a:t>, except the case of narrower bandwidth (&lt;20MHz) transmission for UL-OFDMA</a:t>
            </a:r>
            <a:r>
              <a:rPr lang="en-GB" altLang="ja-JP" dirty="0" smtClean="0"/>
              <a:t>.</a:t>
            </a:r>
          </a:p>
          <a:p>
            <a:pPr marL="3175" indent="-3175"/>
            <a:endParaRPr lang="ja-JP" altLang="ja-JP" dirty="0"/>
          </a:p>
          <a:p>
            <a:r>
              <a:rPr lang="en-US" altLang="ja-JP" dirty="0" smtClean="0"/>
              <a:t>Y/N/A=2/28/15</a:t>
            </a:r>
            <a:endParaRPr lang="en-US" dirty="0"/>
          </a:p>
          <a:p>
            <a:endParaRPr lang="en-US" dirty="0" smtClean="0"/>
          </a:p>
          <a:p>
            <a:endParaRPr lang="en-US" dirty="0"/>
          </a:p>
          <a:p>
            <a:endParaRPr lang="en-US" dirty="0"/>
          </a:p>
          <a:p>
            <a:pPr marL="0" indent="11113"/>
            <a:endParaRPr lang="en-US" altLang="ja-JP" dirty="0" smtClean="0"/>
          </a:p>
          <a:p>
            <a:endParaRPr lang="en-US" dirty="0"/>
          </a:p>
          <a:p>
            <a:r>
              <a:rPr lang="en-US" dirty="0" smtClean="0"/>
              <a:t>Y</a:t>
            </a:r>
            <a:r>
              <a:rPr lang="en-US" altLang="ja-JP" dirty="0" smtClean="0"/>
              <a:t>/N/A</a:t>
            </a:r>
            <a:r>
              <a:rPr lang="ja-JP" altLang="en-US" dirty="0" smtClean="0"/>
              <a:t> </a:t>
            </a:r>
            <a:r>
              <a:rPr lang="en-US" altLang="ja-JP" dirty="0" smtClean="0"/>
              <a:t>=</a:t>
            </a:r>
            <a:endParaRPr lang="en-US" dirty="0"/>
          </a:p>
          <a:p>
            <a:endParaRPr lang="en-US" dirty="0" smtClean="0"/>
          </a:p>
        </p:txBody>
      </p:sp>
    </p:spTree>
    <p:extLst>
      <p:ext uri="{BB962C8B-B14F-4D97-AF65-F5344CB8AC3E}">
        <p14:creationId xmlns:p14="http://schemas.microsoft.com/office/powerpoint/2010/main" val="16209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May 2015</a:t>
            </a:r>
            <a:endParaRPr lang="en-GB"/>
          </a:p>
        </p:txBody>
      </p:sp>
      <p:sp>
        <p:nvSpPr>
          <p:cNvPr id="5" name="Footer Placeholder 4"/>
          <p:cNvSpPr>
            <a:spLocks noGrp="1"/>
          </p:cNvSpPr>
          <p:nvPr>
            <p:ph type="ftr" idx="4294967295"/>
          </p:nvPr>
        </p:nvSpPr>
        <p:spPr>
          <a:xfrm>
            <a:off x="5868144" y="6475413"/>
            <a:ext cx="2674194" cy="265955"/>
          </a:xfrm>
          <a:prstGeom prst="rect">
            <a:avLst/>
          </a:prstGeom>
        </p:spPr>
        <p:txBody>
          <a:bodyPr/>
          <a:lstStyle/>
          <a:p>
            <a:r>
              <a:rPr lang="en-GB" smtClean="0"/>
              <a:t>K. Yunoki and B. Zhao, KDDI R&amp;D Labs.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ja-JP" dirty="0"/>
              <a:t>15/0550 Straw</a:t>
            </a:r>
            <a:r>
              <a:rPr lang="ja-JP" altLang="en-US" dirty="0" smtClean="0"/>
              <a:t> </a:t>
            </a:r>
            <a:r>
              <a:rPr lang="en-US" altLang="ja-JP" dirty="0" smtClean="0"/>
              <a:t>Poll</a:t>
            </a:r>
            <a:r>
              <a:rPr lang="en-US" altLang="en-US" dirty="0"/>
              <a:t> </a:t>
            </a:r>
            <a:r>
              <a:rPr lang="en-US" altLang="en-US" dirty="0" smtClean="0"/>
              <a:t>(</a:t>
            </a:r>
            <a:r>
              <a:rPr lang="en-US" altLang="ja-JP" dirty="0" smtClean="0"/>
              <a:t>2</a:t>
            </a:r>
            <a:r>
              <a:rPr lang="en-US" altLang="en-US" dirty="0" smtClean="0"/>
              <a: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Do you agree to add the following </a:t>
            </a:r>
            <a:r>
              <a:rPr lang="en-US" altLang="ja-JP" dirty="0" smtClean="0"/>
              <a:t>text</a:t>
            </a:r>
            <a:r>
              <a:rPr lang="ja-JP" altLang="en-US" dirty="0" smtClean="0"/>
              <a:t> </a:t>
            </a:r>
            <a:r>
              <a:rPr lang="en-US" dirty="0" smtClean="0"/>
              <a:t>into Spec Framework Document?</a:t>
            </a:r>
          </a:p>
          <a:p>
            <a:endParaRPr lang="en-US" dirty="0"/>
          </a:p>
          <a:p>
            <a:pPr marL="0" indent="11113"/>
            <a:r>
              <a:rPr lang="en-US" altLang="ja-JP" dirty="0" smtClean="0"/>
              <a:t>PPDU header for</a:t>
            </a:r>
            <a:r>
              <a:rPr lang="ja-JP" altLang="en-US" dirty="0" smtClean="0"/>
              <a:t> </a:t>
            </a:r>
            <a:r>
              <a:rPr lang="en-US" altLang="ja-JP" dirty="0" smtClean="0"/>
              <a:t>UL-OFDMA transmission</a:t>
            </a:r>
            <a:r>
              <a:rPr lang="ja-JP" altLang="en-US" dirty="0" smtClean="0"/>
              <a:t> </a:t>
            </a:r>
            <a:r>
              <a:rPr lang="en-US" altLang="ja-JP" dirty="0" smtClean="0"/>
              <a:t>shall be defined for </a:t>
            </a:r>
            <a:r>
              <a:rPr lang="en-US" altLang="ja-JP" dirty="0"/>
              <a:t>narrower bandwidth </a:t>
            </a:r>
            <a:r>
              <a:rPr lang="en-US" altLang="ja-JP" dirty="0" smtClean="0"/>
              <a:t>(&lt;20MHz).</a:t>
            </a:r>
          </a:p>
          <a:p>
            <a:pPr marL="0" indent="11113"/>
            <a:endParaRPr lang="en-US" dirty="0"/>
          </a:p>
          <a:p>
            <a:r>
              <a:rPr lang="en-US" dirty="0" smtClean="0"/>
              <a:t>Skipped</a:t>
            </a:r>
            <a:endParaRPr lang="en-US" dirty="0"/>
          </a:p>
          <a:p>
            <a:endParaRPr lang="en-US" dirty="0" smtClean="0"/>
          </a:p>
        </p:txBody>
      </p:sp>
    </p:spTree>
    <p:extLst>
      <p:ext uri="{BB962C8B-B14F-4D97-AF65-F5344CB8AC3E}">
        <p14:creationId xmlns:p14="http://schemas.microsoft.com/office/powerpoint/2010/main" val="3099042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May 2015</a:t>
            </a:r>
            <a:endParaRPr lang="en-GB"/>
          </a:p>
        </p:txBody>
      </p:sp>
      <p:sp>
        <p:nvSpPr>
          <p:cNvPr id="5" name="Footer Placeholder 4"/>
          <p:cNvSpPr>
            <a:spLocks noGrp="1"/>
          </p:cNvSpPr>
          <p:nvPr>
            <p:ph type="ftr" idx="4294967295"/>
          </p:nvPr>
        </p:nvSpPr>
        <p:spPr>
          <a:xfrm>
            <a:off x="5868144" y="6475413"/>
            <a:ext cx="2674194" cy="265955"/>
          </a:xfrm>
          <a:prstGeom prst="rect">
            <a:avLst/>
          </a:prstGeom>
        </p:spPr>
        <p:txBody>
          <a:bodyPr/>
          <a:lstStyle/>
          <a:p>
            <a:r>
              <a:rPr lang="en-GB" smtClean="0"/>
              <a:t>K. Yunoki and B. Zhao, KDDI R&amp;D Labs.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ja-JP" dirty="0"/>
              <a:t>15/0550 Straw</a:t>
            </a:r>
            <a:r>
              <a:rPr lang="ja-JP" altLang="en-US" dirty="0" smtClean="0"/>
              <a:t> </a:t>
            </a:r>
            <a:r>
              <a:rPr lang="en-US" altLang="ja-JP" dirty="0" smtClean="0"/>
              <a:t>Poll</a:t>
            </a:r>
            <a:r>
              <a:rPr lang="en-US" altLang="en-US" dirty="0"/>
              <a:t> </a:t>
            </a:r>
            <a:r>
              <a:rPr lang="en-US" altLang="en-US" dirty="0" smtClean="0"/>
              <a:t>(</a:t>
            </a:r>
            <a:r>
              <a:rPr lang="en-US" altLang="ja-JP" dirty="0" smtClean="0"/>
              <a:t>3</a:t>
            </a:r>
            <a:r>
              <a:rPr lang="en-US" altLang="en-US" dirty="0" smtClean="0"/>
              <a: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Do you agree to add the following </a:t>
            </a:r>
            <a:r>
              <a:rPr lang="en-US" altLang="ja-JP" dirty="0" smtClean="0"/>
              <a:t>text</a:t>
            </a:r>
            <a:r>
              <a:rPr lang="ja-JP" altLang="en-US" dirty="0" smtClean="0"/>
              <a:t> </a:t>
            </a:r>
            <a:r>
              <a:rPr lang="en-US" dirty="0" smtClean="0"/>
              <a:t>into Spec Framework Document?</a:t>
            </a:r>
          </a:p>
          <a:p>
            <a:endParaRPr lang="en-US" dirty="0"/>
          </a:p>
          <a:p>
            <a:pPr marL="0" indent="11113"/>
            <a:r>
              <a:rPr lang="en-US" altLang="ja-JP" dirty="0" smtClean="0"/>
              <a:t>The amendment shall define L-SIG TXOP Protection by a trigger frame(TBD) to mitigate frame collisions during UL-OFDMA procedure.</a:t>
            </a:r>
          </a:p>
          <a:p>
            <a:endParaRPr lang="en-US" dirty="0"/>
          </a:p>
          <a:p>
            <a:r>
              <a:rPr lang="en-US" dirty="0" smtClean="0"/>
              <a:t>Y</a:t>
            </a:r>
            <a:r>
              <a:rPr lang="en-US" altLang="ja-JP" dirty="0"/>
              <a:t>/</a:t>
            </a:r>
            <a:r>
              <a:rPr lang="en-US" altLang="ja-JP" dirty="0" smtClean="0"/>
              <a:t>N/A</a:t>
            </a:r>
            <a:r>
              <a:rPr lang="ja-JP" altLang="en-US" dirty="0" smtClean="0"/>
              <a:t> </a:t>
            </a:r>
            <a:r>
              <a:rPr lang="en-US" altLang="ja-JP" dirty="0" smtClean="0"/>
              <a:t>= 1/13/Many</a:t>
            </a:r>
            <a:endParaRPr lang="en-US" dirty="0"/>
          </a:p>
          <a:p>
            <a:endParaRPr lang="en-US" dirty="0" smtClean="0"/>
          </a:p>
        </p:txBody>
      </p:sp>
    </p:spTree>
    <p:extLst>
      <p:ext uri="{BB962C8B-B14F-4D97-AF65-F5344CB8AC3E}">
        <p14:creationId xmlns:p14="http://schemas.microsoft.com/office/powerpoint/2010/main" val="25276551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15/0569r1 Straw </a:t>
            </a:r>
            <a:r>
              <a:rPr lang="en-US" dirty="0" smtClean="0"/>
              <a:t>Poll #1</a:t>
            </a:r>
            <a:endParaRPr lang="en-US" dirty="0"/>
          </a:p>
        </p:txBody>
      </p:sp>
      <p:sp>
        <p:nvSpPr>
          <p:cNvPr id="3" name="Content Placeholder 2"/>
          <p:cNvSpPr>
            <a:spLocks noGrp="1"/>
          </p:cNvSpPr>
          <p:nvPr>
            <p:ph idx="1"/>
          </p:nvPr>
        </p:nvSpPr>
        <p:spPr>
          <a:xfrm>
            <a:off x="685800" y="1981200"/>
            <a:ext cx="8001000" cy="4343400"/>
          </a:xfrm>
        </p:spPr>
        <p:txBody>
          <a:bodyPr/>
          <a:lstStyle/>
          <a:p>
            <a:pPr marL="0" indent="0">
              <a:buNone/>
            </a:pPr>
            <a:r>
              <a:rPr lang="en-US" b="1" dirty="0"/>
              <a:t>Do you agree to add to the TG Specification </a:t>
            </a:r>
            <a:r>
              <a:rPr lang="en-US" b="1" dirty="0" smtClean="0"/>
              <a:t>Framework?</a:t>
            </a:r>
            <a:endParaRPr lang="en-US" b="1" dirty="0"/>
          </a:p>
          <a:p>
            <a:r>
              <a:rPr lang="en-US" dirty="0"/>
              <a:t>3.2.y  </a:t>
            </a:r>
            <a:r>
              <a:rPr lang="en-US" dirty="0" smtClean="0"/>
              <a:t>HE-LTF </a:t>
            </a:r>
            <a:r>
              <a:rPr lang="en-US" dirty="0"/>
              <a:t>symbol duration of 3.2us excluding GI </a:t>
            </a:r>
            <a:endParaRPr lang="en-US" dirty="0" smtClean="0"/>
          </a:p>
          <a:p>
            <a:pPr lvl="1"/>
            <a:r>
              <a:rPr lang="en-US" dirty="0" smtClean="0"/>
              <a:t>Equivalent </a:t>
            </a:r>
            <a:r>
              <a:rPr lang="en-US" dirty="0"/>
              <a:t>to modulating every 4th tone in an OFDM symbol of 12.8 µs excluding GI, and then removing the last three quarters of the OFDM symbol </a:t>
            </a:r>
            <a:r>
              <a:rPr lang="en-US" dirty="0" smtClean="0"/>
              <a:t>in the time domain</a:t>
            </a:r>
          </a:p>
          <a:p>
            <a:pPr lvl="1"/>
            <a:r>
              <a:rPr lang="en-US" dirty="0"/>
              <a:t>The energy transmitted per HE-LTF symbol </a:t>
            </a:r>
            <a:r>
              <a:rPr lang="en-US" dirty="0" smtClean="0"/>
              <a:t>may be </a:t>
            </a:r>
            <a:r>
              <a:rPr lang="en-US" dirty="0"/>
              <a:t>boosted to compensate for the reduction in HE-LTF </a:t>
            </a:r>
            <a:r>
              <a:rPr lang="en-US" dirty="0" smtClean="0"/>
              <a:t>length</a:t>
            </a:r>
          </a:p>
          <a:p>
            <a:pPr lvl="1"/>
            <a:endParaRPr lang="en-US" dirty="0"/>
          </a:p>
          <a:p>
            <a:pPr lvl="1"/>
            <a:endParaRPr lang="en-US" dirty="0" smtClean="0"/>
          </a:p>
          <a:p>
            <a:pPr lvl="1"/>
            <a:endParaRPr lang="en-US" dirty="0"/>
          </a:p>
          <a:p>
            <a:pPr lvl="1"/>
            <a:r>
              <a:rPr lang="en-US" dirty="0" smtClean="0"/>
              <a:t>Y/N/A=2/24/19</a:t>
            </a:r>
            <a:endParaRPr lang="en-US" dirty="0" smtClean="0"/>
          </a:p>
        </p:txBody>
      </p:sp>
      <p:sp>
        <p:nvSpPr>
          <p:cNvPr id="4" name="Footer Placeholder 3"/>
          <p:cNvSpPr>
            <a:spLocks noGrp="1"/>
          </p:cNvSpPr>
          <p:nvPr>
            <p:ph type="ftr" sz="quarter" idx="4294967295"/>
          </p:nvPr>
        </p:nvSpPr>
        <p:spPr>
          <a:xfrm>
            <a:off x="6948937" y="6475413"/>
            <a:ext cx="1594988" cy="184666"/>
          </a:xfrm>
          <a:prstGeom prst="rect">
            <a:avLst/>
          </a:prstGeom>
        </p:spPr>
        <p:txBody>
          <a:bodyPr/>
          <a:lstStyle/>
          <a:p>
            <a:pPr>
              <a:defRPr/>
            </a:pPr>
            <a:r>
              <a:rPr lang="en-US" altLang="ko-KR" dirty="0" err="1" smtClean="0"/>
              <a:t>Kome</a:t>
            </a:r>
            <a:r>
              <a:rPr lang="en-US" altLang="ko-KR" dirty="0" smtClean="0"/>
              <a:t> Oteri (</a:t>
            </a:r>
            <a:r>
              <a:rPr lang="en-US" altLang="ko-KR" dirty="0" err="1" smtClean="0"/>
              <a:t>InterDigital</a:t>
            </a:r>
            <a:r>
              <a:rPr lang="en-US" altLang="ko-KR" dirty="0" smtClean="0"/>
              <a:t>)</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6" name="Date Placeholder 5"/>
          <p:cNvSpPr>
            <a:spLocks noGrp="1"/>
          </p:cNvSpPr>
          <p:nvPr>
            <p:ph type="dt" sz="half" idx="4294967295"/>
          </p:nvPr>
        </p:nvSpPr>
        <p:spPr>
          <a:xfrm>
            <a:off x="718457" y="236217"/>
            <a:ext cx="1182055" cy="276999"/>
          </a:xfrm>
          <a:prstGeom prst="rect">
            <a:avLst/>
          </a:prstGeom>
        </p:spPr>
        <p:txBody>
          <a:bodyPr/>
          <a:lstStyle/>
          <a:p>
            <a:pPr>
              <a:defRPr/>
            </a:pPr>
            <a:r>
              <a:rPr lang="en-US" sz="1800" b="1" dirty="0" smtClean="0"/>
              <a:t>May 2015</a:t>
            </a:r>
            <a:endParaRPr lang="en-US" sz="1800" b="1" dirty="0"/>
          </a:p>
        </p:txBody>
      </p:sp>
    </p:spTree>
    <p:extLst>
      <p:ext uri="{BB962C8B-B14F-4D97-AF65-F5344CB8AC3E}">
        <p14:creationId xmlns:p14="http://schemas.microsoft.com/office/powerpoint/2010/main" val="24372282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15/0572 Straw </a:t>
            </a:r>
            <a:r>
              <a:rPr lang="en-US" altLang="ko-KR" dirty="0" smtClean="0"/>
              <a:t>Poll #1</a:t>
            </a:r>
            <a:endParaRPr lang="ko-KR" altLang="en-US" dirty="0"/>
          </a:p>
        </p:txBody>
      </p:sp>
      <p:sp>
        <p:nvSpPr>
          <p:cNvPr id="3" name="내용 개체 틀 2"/>
          <p:cNvSpPr>
            <a:spLocks noGrp="1"/>
          </p:cNvSpPr>
          <p:nvPr>
            <p:ph idx="1"/>
          </p:nvPr>
        </p:nvSpPr>
        <p:spPr/>
        <p:txBody>
          <a:bodyPr/>
          <a:lstStyle/>
          <a:p>
            <a:r>
              <a:rPr lang="en-US" dirty="0"/>
              <a:t>Do you agree to add </a:t>
            </a:r>
            <a:r>
              <a:rPr lang="en-US" dirty="0" smtClean="0"/>
              <a:t>the following to the </a:t>
            </a:r>
            <a:r>
              <a:rPr lang="en-US" dirty="0" err="1" smtClean="0"/>
              <a:t>TGax</a:t>
            </a:r>
            <a:r>
              <a:rPr lang="en-US" dirty="0" smtClean="0"/>
              <a:t> specification framework document:</a:t>
            </a:r>
            <a:endParaRPr lang="en-US" dirty="0"/>
          </a:p>
          <a:p>
            <a:pPr lvl="1"/>
            <a:r>
              <a:rPr lang="en-US" dirty="0" err="1" smtClean="0"/>
              <a:t>x.y.z</a:t>
            </a:r>
            <a:r>
              <a:rPr lang="en-US" dirty="0" smtClean="0"/>
              <a:t> HE shall include mechanisms to keep the MAC/PHY padding overhead to be similar to VHT transmissions for the same payload size.</a:t>
            </a:r>
            <a:endParaRPr lang="en-US" dirty="0"/>
          </a:p>
          <a:p>
            <a:endParaRPr lang="en-US" altLang="ko-KR" dirty="0" smtClean="0"/>
          </a:p>
          <a:p>
            <a:endParaRPr lang="en-US" altLang="ko-KR" dirty="0"/>
          </a:p>
          <a:p>
            <a:endParaRPr lang="en-US" altLang="ko-KR" dirty="0" smtClean="0"/>
          </a:p>
          <a:p>
            <a:pPr lvl="1"/>
            <a:r>
              <a:rPr lang="en-US" altLang="ko-KR" b="1" dirty="0" smtClean="0"/>
              <a:t>Deferred.</a:t>
            </a:r>
            <a:endParaRPr lang="en-US" altLang="ko-KR" b="1" dirty="0" smtClean="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2015</a:t>
            </a:r>
            <a:endParaRPr lang="en-US" altLang="ko-KR" dirty="0"/>
          </a:p>
        </p:txBody>
      </p:sp>
      <p:sp>
        <p:nvSpPr>
          <p:cNvPr id="5" name="바닥글 개체 틀 4"/>
          <p:cNvSpPr>
            <a:spLocks noGrp="1"/>
          </p:cNvSpPr>
          <p:nvPr>
            <p:ph type="ftr" sz="quarter" idx="4294967295"/>
          </p:nvPr>
        </p:nvSpPr>
        <p:spPr>
          <a:xfrm>
            <a:off x="5754059" y="6475413"/>
            <a:ext cx="2789866" cy="184666"/>
          </a:xfrm>
          <a:prstGeom prst="rect">
            <a:avLst/>
          </a:prstGeom>
        </p:spPr>
        <p:txBody>
          <a:bodyPr/>
          <a:lstStyle/>
          <a:p>
            <a:pPr>
              <a:defRPr/>
            </a:pPr>
            <a:r>
              <a:rPr lang="en-US" altLang="ko-KR" smtClean="0"/>
              <a:t>Heejung Yu, Yeungnam Univ./NEWRACOM</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Tree>
    <p:extLst>
      <p:ext uri="{BB962C8B-B14F-4D97-AF65-F5344CB8AC3E}">
        <p14:creationId xmlns:p14="http://schemas.microsoft.com/office/powerpoint/2010/main" val="203251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15/0574 </a:t>
            </a:r>
            <a:r>
              <a:rPr lang="en-US" dirty="0" smtClean="0"/>
              <a:t>SP </a:t>
            </a:r>
            <a:r>
              <a:rPr lang="en-US" dirty="0" smtClean="0"/>
              <a:t>1</a:t>
            </a:r>
            <a:endParaRPr lang="en-US" dirty="0"/>
          </a:p>
        </p:txBody>
      </p:sp>
      <p:sp>
        <p:nvSpPr>
          <p:cNvPr id="3" name="Content Placeholder 2"/>
          <p:cNvSpPr>
            <a:spLocks noGrp="1"/>
          </p:cNvSpPr>
          <p:nvPr>
            <p:ph idx="1"/>
          </p:nvPr>
        </p:nvSpPr>
        <p:spPr/>
        <p:txBody>
          <a:bodyPr/>
          <a:lstStyle/>
          <a:p>
            <a:r>
              <a:rPr lang="en-US" dirty="0" smtClean="0"/>
              <a:t>Do you agree to add to the TG Specific Framework:</a:t>
            </a:r>
          </a:p>
          <a:p>
            <a:pPr lvl="1"/>
            <a:r>
              <a:rPr lang="en-US" dirty="0" smtClean="0"/>
              <a:t>3.y.z UL MU PPDU shall not include HE-SIG-B field if it is sent as an immediate response to a Trigger frame sent by an AP</a:t>
            </a:r>
            <a:r>
              <a:rPr lang="en-US" dirty="0" smtClean="0"/>
              <a:t>.</a:t>
            </a:r>
          </a:p>
          <a:p>
            <a:pPr lvl="1"/>
            <a:endParaRPr lang="en-US" dirty="0"/>
          </a:p>
          <a:p>
            <a:pPr lvl="1"/>
            <a:endParaRPr lang="en-US" dirty="0" smtClean="0"/>
          </a:p>
          <a:p>
            <a:pPr lvl="1"/>
            <a:endParaRPr lang="en-US" dirty="0"/>
          </a:p>
          <a:p>
            <a:pPr lvl="1"/>
            <a:r>
              <a:rPr lang="en-US" dirty="0" smtClean="0"/>
              <a:t>Y: 25</a:t>
            </a:r>
          </a:p>
          <a:p>
            <a:pPr lvl="1"/>
            <a:r>
              <a:rPr lang="en-US" dirty="0" smtClean="0"/>
              <a:t>N: 1</a:t>
            </a:r>
          </a:p>
          <a:p>
            <a:pPr lvl="1"/>
            <a:r>
              <a:rPr lang="en-US" dirty="0" smtClean="0"/>
              <a:t>A: 39</a:t>
            </a:r>
            <a:endParaRPr lang="en-US" dirty="0"/>
          </a:p>
        </p:txBody>
      </p:sp>
      <p:sp>
        <p:nvSpPr>
          <p:cNvPr id="4" name="Footer Placeholder 3"/>
          <p:cNvSpPr>
            <a:spLocks noGrp="1"/>
          </p:cNvSpPr>
          <p:nvPr>
            <p:ph type="ftr" sz="quarter" idx="4294967295"/>
          </p:nvPr>
        </p:nvSpPr>
        <p:spPr>
          <a:xfrm>
            <a:off x="6594032" y="6475413"/>
            <a:ext cx="1949893" cy="184666"/>
          </a:xfrm>
          <a:prstGeom prst="rect">
            <a:avLst/>
          </a:prstGeom>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6" name="Date Placeholder 5"/>
          <p:cNvSpPr>
            <a:spLocks noGrp="1"/>
          </p:cNvSpPr>
          <p:nvPr>
            <p:ph type="dt" sz="half" idx="4294967295"/>
          </p:nvPr>
        </p:nvSpPr>
        <p:spPr>
          <a:xfrm>
            <a:off x="696913" y="332601"/>
            <a:ext cx="968214" cy="276999"/>
          </a:xfrm>
          <a:prstGeom prst="rect">
            <a:avLst/>
          </a:prstGeom>
        </p:spPr>
        <p:txBody>
          <a:bodyPr/>
          <a:lstStyle/>
          <a:p>
            <a:pPr>
              <a:defRPr/>
            </a:pPr>
            <a:r>
              <a:rPr lang="en-US" smtClean="0"/>
              <a:t>May 2015</a:t>
            </a:r>
            <a:endParaRPr lang="en-US" dirty="0"/>
          </a:p>
        </p:txBody>
      </p:sp>
    </p:spTree>
    <p:extLst>
      <p:ext uri="{BB962C8B-B14F-4D97-AF65-F5344CB8AC3E}">
        <p14:creationId xmlns:p14="http://schemas.microsoft.com/office/powerpoint/2010/main" val="4073893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a:t>
            </a:r>
            <a:endParaRPr lang="en-US" dirty="0"/>
          </a:p>
        </p:txBody>
      </p:sp>
      <p:sp>
        <p:nvSpPr>
          <p:cNvPr id="3" name="Content Placeholder 2"/>
          <p:cNvSpPr>
            <a:spLocks noGrp="1"/>
          </p:cNvSpPr>
          <p:nvPr>
            <p:ph idx="1"/>
          </p:nvPr>
        </p:nvSpPr>
        <p:spPr/>
        <p:txBody>
          <a:bodyPr/>
          <a:lstStyle/>
          <a:p>
            <a:r>
              <a:rPr lang="en-US" dirty="0" smtClean="0"/>
              <a:t>Do you agree to add to the TG Specific Framework:</a:t>
            </a:r>
          </a:p>
          <a:p>
            <a:pPr lvl="1"/>
            <a:r>
              <a:rPr lang="en-US" dirty="0" smtClean="0"/>
              <a:t>3.y.z </a:t>
            </a:r>
            <a:r>
              <a:rPr lang="en-US" dirty="0"/>
              <a:t>UL </a:t>
            </a:r>
            <a:r>
              <a:rPr lang="en-US" dirty="0" smtClean="0"/>
              <a:t>SU </a:t>
            </a:r>
            <a:r>
              <a:rPr lang="en-US" dirty="0"/>
              <a:t>PPDU shall not include HE-SIG-B </a:t>
            </a:r>
            <a:r>
              <a:rPr lang="en-US" dirty="0" smtClean="0"/>
              <a:t>field</a:t>
            </a:r>
            <a:r>
              <a:rPr lang="en-US" dirty="0" smtClean="0"/>
              <a:t>.</a:t>
            </a:r>
          </a:p>
          <a:p>
            <a:pPr lvl="1"/>
            <a:endParaRPr lang="en-US" dirty="0"/>
          </a:p>
          <a:p>
            <a:pPr lvl="1"/>
            <a:endParaRPr lang="en-US" dirty="0" smtClean="0"/>
          </a:p>
          <a:p>
            <a:pPr lvl="1"/>
            <a:endParaRPr lang="en-US" dirty="0"/>
          </a:p>
          <a:p>
            <a:pPr lvl="1"/>
            <a:endParaRPr lang="en-US" dirty="0" smtClean="0"/>
          </a:p>
          <a:p>
            <a:pPr lvl="1"/>
            <a:endParaRPr lang="en-US" dirty="0"/>
          </a:p>
          <a:p>
            <a:pPr lvl="1"/>
            <a:r>
              <a:rPr lang="en-US" dirty="0" smtClean="0"/>
              <a:t>Skipped</a:t>
            </a:r>
            <a:endParaRPr lang="en-US" dirty="0"/>
          </a:p>
        </p:txBody>
      </p:sp>
      <p:sp>
        <p:nvSpPr>
          <p:cNvPr id="4" name="Footer Placeholder 3"/>
          <p:cNvSpPr>
            <a:spLocks noGrp="1"/>
          </p:cNvSpPr>
          <p:nvPr>
            <p:ph type="ftr" sz="quarter" idx="4294967295"/>
          </p:nvPr>
        </p:nvSpPr>
        <p:spPr>
          <a:xfrm>
            <a:off x="6594032" y="6475413"/>
            <a:ext cx="1949893" cy="184666"/>
          </a:xfrm>
          <a:prstGeom prst="rect">
            <a:avLst/>
          </a:prstGeom>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
        <p:nvSpPr>
          <p:cNvPr id="6" name="Date Placeholder 5"/>
          <p:cNvSpPr>
            <a:spLocks noGrp="1"/>
          </p:cNvSpPr>
          <p:nvPr>
            <p:ph type="dt" sz="half" idx="4294967295"/>
          </p:nvPr>
        </p:nvSpPr>
        <p:spPr>
          <a:xfrm>
            <a:off x="696913" y="332601"/>
            <a:ext cx="968214" cy="276999"/>
          </a:xfrm>
          <a:prstGeom prst="rect">
            <a:avLst/>
          </a:prstGeom>
        </p:spPr>
        <p:txBody>
          <a:bodyPr/>
          <a:lstStyle/>
          <a:p>
            <a:pPr>
              <a:defRPr/>
            </a:pPr>
            <a:r>
              <a:rPr lang="en-US" smtClean="0"/>
              <a:t>May 2015</a:t>
            </a:r>
            <a:endParaRPr lang="en-US" dirty="0"/>
          </a:p>
        </p:txBody>
      </p:sp>
    </p:spTree>
    <p:extLst>
      <p:ext uri="{BB962C8B-B14F-4D97-AF65-F5344CB8AC3E}">
        <p14:creationId xmlns:p14="http://schemas.microsoft.com/office/powerpoint/2010/main" val="3574918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a:latin typeface="Arial" pitchFamily="34" charset="0"/>
              </a:rPr>
              <a:t>Yakun Sun (Marvell)</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3</a:t>
            </a:r>
            <a:endParaRPr lang="en-US" dirty="0"/>
          </a:p>
        </p:txBody>
      </p:sp>
      <p:sp>
        <p:nvSpPr>
          <p:cNvPr id="3" name="Content Placeholder 2"/>
          <p:cNvSpPr>
            <a:spLocks noGrp="1"/>
          </p:cNvSpPr>
          <p:nvPr>
            <p:ph idx="1"/>
          </p:nvPr>
        </p:nvSpPr>
        <p:spPr>
          <a:xfrm>
            <a:off x="685800" y="1981200"/>
            <a:ext cx="8153400" cy="4343400"/>
          </a:xfrm>
        </p:spPr>
        <p:txBody>
          <a:bodyPr/>
          <a:lstStyle/>
          <a:p>
            <a:r>
              <a:rPr lang="en-US" dirty="0" smtClean="0"/>
              <a:t>Do you agree to add to the TG Specific Framework:</a:t>
            </a:r>
          </a:p>
          <a:p>
            <a:pPr lvl="1"/>
            <a:r>
              <a:rPr lang="en-US" dirty="0" smtClean="0"/>
              <a:t>3.y.z </a:t>
            </a:r>
            <a:r>
              <a:rPr lang="en-US" dirty="0"/>
              <a:t>UL </a:t>
            </a:r>
            <a:r>
              <a:rPr lang="en-US" dirty="0" smtClean="0"/>
              <a:t>MU PPDU may include </a:t>
            </a:r>
            <a:r>
              <a:rPr lang="en-US" dirty="0"/>
              <a:t>HE-SIG-B </a:t>
            </a:r>
            <a:r>
              <a:rPr lang="en-US" dirty="0" smtClean="0"/>
              <a:t>field if it is not an immediate response to a Trigger frame and sent by a single STA</a:t>
            </a:r>
            <a:r>
              <a:rPr lang="en-US" dirty="0" smtClean="0"/>
              <a:t>.</a:t>
            </a:r>
          </a:p>
          <a:p>
            <a:pPr lvl="1"/>
            <a:endParaRPr lang="en-US" dirty="0"/>
          </a:p>
          <a:p>
            <a:pPr lvl="1"/>
            <a:endParaRPr lang="en-US" dirty="0" smtClean="0"/>
          </a:p>
          <a:p>
            <a:pPr lvl="1"/>
            <a:endParaRPr lang="en-US" dirty="0"/>
          </a:p>
          <a:p>
            <a:pPr lvl="1"/>
            <a:endParaRPr lang="en-US" dirty="0" smtClean="0"/>
          </a:p>
          <a:p>
            <a:pPr lvl="1"/>
            <a:r>
              <a:rPr lang="en-US" dirty="0" smtClean="0"/>
              <a:t>Skipped</a:t>
            </a:r>
            <a:endParaRPr lang="en-US" dirty="0"/>
          </a:p>
        </p:txBody>
      </p:sp>
      <p:sp>
        <p:nvSpPr>
          <p:cNvPr id="4" name="Footer Placeholder 3"/>
          <p:cNvSpPr>
            <a:spLocks noGrp="1"/>
          </p:cNvSpPr>
          <p:nvPr>
            <p:ph type="ftr" sz="quarter" idx="4294967295"/>
          </p:nvPr>
        </p:nvSpPr>
        <p:spPr>
          <a:xfrm>
            <a:off x="6594032" y="6475413"/>
            <a:ext cx="1949893" cy="184666"/>
          </a:xfrm>
          <a:prstGeom prst="rect">
            <a:avLst/>
          </a:prstGeom>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
        <p:nvSpPr>
          <p:cNvPr id="6" name="Date Placeholder 5"/>
          <p:cNvSpPr>
            <a:spLocks noGrp="1"/>
          </p:cNvSpPr>
          <p:nvPr>
            <p:ph type="dt" sz="half" idx="4294967295"/>
          </p:nvPr>
        </p:nvSpPr>
        <p:spPr>
          <a:xfrm>
            <a:off x="696913" y="332601"/>
            <a:ext cx="968214" cy="276999"/>
          </a:xfrm>
          <a:prstGeom prst="rect">
            <a:avLst/>
          </a:prstGeom>
        </p:spPr>
        <p:txBody>
          <a:bodyPr/>
          <a:lstStyle/>
          <a:p>
            <a:pPr>
              <a:defRPr/>
            </a:pPr>
            <a:r>
              <a:rPr lang="en-US" smtClean="0"/>
              <a:t>May 2015</a:t>
            </a:r>
            <a:endParaRPr lang="en-US" dirty="0"/>
          </a:p>
        </p:txBody>
      </p:sp>
    </p:spTree>
    <p:extLst>
      <p:ext uri="{BB962C8B-B14F-4D97-AF65-F5344CB8AC3E}">
        <p14:creationId xmlns:p14="http://schemas.microsoft.com/office/powerpoint/2010/main" val="28349169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15/0575 SP </a:t>
            </a:r>
            <a:r>
              <a:rPr lang="en-US" dirty="0" smtClean="0"/>
              <a:t>1</a:t>
            </a:r>
            <a:endParaRPr lang="en-US" dirty="0"/>
          </a:p>
        </p:txBody>
      </p:sp>
      <p:sp>
        <p:nvSpPr>
          <p:cNvPr id="3" name="Content Placeholder 2"/>
          <p:cNvSpPr>
            <a:spLocks noGrp="1"/>
          </p:cNvSpPr>
          <p:nvPr>
            <p:ph idx="1"/>
          </p:nvPr>
        </p:nvSpPr>
        <p:spPr>
          <a:xfrm>
            <a:off x="381000" y="1676400"/>
            <a:ext cx="8305800" cy="4267200"/>
          </a:xfrm>
        </p:spPr>
        <p:txBody>
          <a:bodyPr/>
          <a:lstStyle/>
          <a:p>
            <a:r>
              <a:rPr lang="en-US" sz="2000" dirty="0"/>
              <a:t>Do you agree to </a:t>
            </a:r>
            <a:r>
              <a:rPr lang="en-US" sz="2000" dirty="0" smtClean="0"/>
              <a:t>add the following sentence to </a:t>
            </a:r>
            <a:r>
              <a:rPr lang="en-US" sz="2000" dirty="0"/>
              <a:t>the TG </a:t>
            </a:r>
            <a:r>
              <a:rPr lang="en-US" sz="2000" dirty="0" smtClean="0"/>
              <a:t>SFD:</a:t>
            </a:r>
            <a:endParaRPr lang="en-US" sz="2000" dirty="0"/>
          </a:p>
          <a:p>
            <a:pPr lvl="1"/>
            <a:r>
              <a:rPr lang="en-US" sz="1800" dirty="0"/>
              <a:t>3</a:t>
            </a:r>
            <a:r>
              <a:rPr lang="en-US" sz="1800" b="0" dirty="0" smtClean="0"/>
              <a:t>.y.x</a:t>
            </a:r>
            <a:r>
              <a:rPr lang="en-US" sz="1800" b="0" dirty="0"/>
              <a:t>. </a:t>
            </a:r>
            <a:r>
              <a:rPr lang="en-US" sz="1800" dirty="0" smtClean="0"/>
              <a:t>HE-SIG-A field in HE PPDU shall be fixed number of OFDM symbols, the number of OFDM symbols is TBD.</a:t>
            </a:r>
            <a:br>
              <a:rPr lang="en-US" sz="1800" dirty="0" smtClean="0"/>
            </a:br>
            <a:endParaRPr lang="en-US" sz="2000" b="0" dirty="0" smtClean="0"/>
          </a:p>
          <a:p>
            <a:pPr lvl="1"/>
            <a:r>
              <a:rPr lang="en-US" sz="1800" dirty="0" smtClean="0"/>
              <a:t>YES: 31</a:t>
            </a:r>
            <a:endParaRPr lang="en-US" sz="1800" dirty="0"/>
          </a:p>
          <a:p>
            <a:pPr lvl="1"/>
            <a:r>
              <a:rPr lang="en-US" sz="1800" dirty="0" smtClean="0"/>
              <a:t>NO: 21</a:t>
            </a:r>
            <a:endParaRPr lang="en-US" sz="1800" dirty="0"/>
          </a:p>
          <a:p>
            <a:pPr lvl="1"/>
            <a:r>
              <a:rPr lang="en-US" sz="1800" dirty="0" smtClean="0"/>
              <a:t>ABS:12</a:t>
            </a:r>
            <a:endParaRPr lang="en-US" sz="1800" dirty="0"/>
          </a:p>
          <a:p>
            <a:endParaRPr lang="en-US" sz="2000" b="0" dirty="0"/>
          </a:p>
        </p:txBody>
      </p:sp>
    </p:spTree>
    <p:extLst>
      <p:ext uri="{BB962C8B-B14F-4D97-AF65-F5344CB8AC3E}">
        <p14:creationId xmlns:p14="http://schemas.microsoft.com/office/powerpoint/2010/main" val="8603359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a:t>
            </a:r>
            <a:endParaRPr lang="en-US" dirty="0"/>
          </a:p>
        </p:txBody>
      </p:sp>
      <p:sp>
        <p:nvSpPr>
          <p:cNvPr id="3" name="Content Placeholder 2"/>
          <p:cNvSpPr>
            <a:spLocks noGrp="1"/>
          </p:cNvSpPr>
          <p:nvPr>
            <p:ph idx="1"/>
          </p:nvPr>
        </p:nvSpPr>
        <p:spPr>
          <a:xfrm>
            <a:off x="381000" y="1676400"/>
            <a:ext cx="8305800" cy="4267200"/>
          </a:xfrm>
        </p:spPr>
        <p:txBody>
          <a:bodyPr/>
          <a:lstStyle/>
          <a:p>
            <a:r>
              <a:rPr lang="en-US" sz="2000" dirty="0"/>
              <a:t>Do you agree to add the following sentence to the TG SFD:</a:t>
            </a:r>
          </a:p>
          <a:p>
            <a:pPr lvl="1"/>
            <a:r>
              <a:rPr lang="en-US" sz="1800" b="0" dirty="0" smtClean="0"/>
              <a:t>3.y.x</a:t>
            </a:r>
            <a:r>
              <a:rPr lang="en-US" sz="1800" b="0" dirty="0"/>
              <a:t>. </a:t>
            </a:r>
            <a:r>
              <a:rPr lang="en-US" sz="1800" dirty="0" smtClean="0"/>
              <a:t>HE-SIG-B field in DL HE PPDU is a single encoded information mapped to the entire bandwidth.</a:t>
            </a:r>
            <a:br>
              <a:rPr lang="en-US" sz="1800" dirty="0" smtClean="0"/>
            </a:br>
            <a:endParaRPr lang="en-US" sz="2000" b="0" dirty="0" smtClean="0"/>
          </a:p>
          <a:p>
            <a:pPr lvl="1"/>
            <a:r>
              <a:rPr lang="en-US" sz="1800" dirty="0" smtClean="0"/>
              <a:t>YES: 27</a:t>
            </a:r>
            <a:endParaRPr lang="en-US" sz="1800" dirty="0"/>
          </a:p>
          <a:p>
            <a:pPr lvl="1"/>
            <a:r>
              <a:rPr lang="en-US" sz="1800" dirty="0" smtClean="0"/>
              <a:t>NO: 16</a:t>
            </a:r>
            <a:endParaRPr lang="en-US" sz="1800" dirty="0"/>
          </a:p>
          <a:p>
            <a:pPr lvl="1"/>
            <a:r>
              <a:rPr lang="en-US" sz="1800" dirty="0" smtClean="0"/>
              <a:t>ABS: 28</a:t>
            </a:r>
            <a:endParaRPr lang="en-US" sz="1800" dirty="0"/>
          </a:p>
          <a:p>
            <a:endParaRPr lang="en-US" sz="2000" b="0" dirty="0"/>
          </a:p>
        </p:txBody>
      </p:sp>
    </p:spTree>
    <p:extLst>
      <p:ext uri="{BB962C8B-B14F-4D97-AF65-F5344CB8AC3E}">
        <p14:creationId xmlns:p14="http://schemas.microsoft.com/office/powerpoint/2010/main" val="11269900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3</a:t>
            </a:r>
            <a:endParaRPr lang="en-US" dirty="0"/>
          </a:p>
        </p:txBody>
      </p:sp>
      <p:sp>
        <p:nvSpPr>
          <p:cNvPr id="3" name="Content Placeholder 2"/>
          <p:cNvSpPr>
            <a:spLocks noGrp="1"/>
          </p:cNvSpPr>
          <p:nvPr>
            <p:ph idx="1"/>
          </p:nvPr>
        </p:nvSpPr>
        <p:spPr>
          <a:xfrm>
            <a:off x="381000" y="1676400"/>
            <a:ext cx="8305800" cy="4267200"/>
          </a:xfrm>
        </p:spPr>
        <p:txBody>
          <a:bodyPr/>
          <a:lstStyle/>
          <a:p>
            <a:r>
              <a:rPr lang="en-US" sz="2000" dirty="0"/>
              <a:t>Do you agree to add the following sentence to the TG SFD:</a:t>
            </a:r>
          </a:p>
          <a:p>
            <a:pPr lvl="1"/>
            <a:r>
              <a:rPr lang="en-US" sz="1800" b="0" dirty="0" smtClean="0"/>
              <a:t>3.y.x</a:t>
            </a:r>
            <a:r>
              <a:rPr lang="en-US" sz="1800" b="0" dirty="0"/>
              <a:t>. </a:t>
            </a:r>
            <a:r>
              <a:rPr lang="en-US" sz="1800" dirty="0" smtClean="0"/>
              <a:t>HE shall support only two types of HE-SIG, such as HE-SIG-A and HE-SIG-B. </a:t>
            </a:r>
          </a:p>
          <a:p>
            <a:endParaRPr lang="en-US" sz="2000" b="0" dirty="0" smtClean="0"/>
          </a:p>
          <a:p>
            <a:endParaRPr lang="en-US" sz="2000" b="0" dirty="0"/>
          </a:p>
          <a:p>
            <a:endParaRPr lang="en-US" sz="2000" b="0" dirty="0" smtClean="0"/>
          </a:p>
          <a:p>
            <a:endParaRPr lang="en-US" sz="2000" b="0" dirty="0" smtClean="0"/>
          </a:p>
          <a:p>
            <a:pPr lvl="1"/>
            <a:r>
              <a:rPr lang="en-US" sz="1800" dirty="0"/>
              <a:t>YES</a:t>
            </a:r>
          </a:p>
          <a:p>
            <a:pPr lvl="1"/>
            <a:r>
              <a:rPr lang="en-US" sz="1800" dirty="0"/>
              <a:t>NO</a:t>
            </a:r>
          </a:p>
          <a:p>
            <a:pPr lvl="1"/>
            <a:r>
              <a:rPr lang="en-US" sz="1800" dirty="0" smtClean="0"/>
              <a:t>ABS</a:t>
            </a:r>
          </a:p>
          <a:p>
            <a:pPr lvl="1"/>
            <a:endParaRPr lang="en-US" sz="1800" dirty="0"/>
          </a:p>
          <a:p>
            <a:pPr lvl="1"/>
            <a:r>
              <a:rPr lang="en-US" sz="1800" dirty="0" smtClean="0"/>
              <a:t>SP skipped</a:t>
            </a:r>
            <a:endParaRPr lang="en-US" sz="1800" dirty="0"/>
          </a:p>
          <a:p>
            <a:endParaRPr lang="en-US" sz="2000" b="0" dirty="0"/>
          </a:p>
        </p:txBody>
      </p:sp>
    </p:spTree>
    <p:extLst>
      <p:ext uri="{BB962C8B-B14F-4D97-AF65-F5344CB8AC3E}">
        <p14:creationId xmlns:p14="http://schemas.microsoft.com/office/powerpoint/2010/main" val="40900538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22092</TotalTime>
  <Words>1534</Words>
  <Application>Microsoft Office PowerPoint</Application>
  <PresentationFormat>On-screen Show (4:3)</PresentationFormat>
  <Paragraphs>341</Paragraphs>
  <Slides>23</Slides>
  <Notes>15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MS PGothic</vt:lpstr>
      <vt:lpstr>MS PGothic</vt:lpstr>
      <vt:lpstr>Arial</vt:lpstr>
      <vt:lpstr>Arial Black</vt:lpstr>
      <vt:lpstr>Helvetica</vt:lpstr>
      <vt:lpstr>Monotype Sorts</vt:lpstr>
      <vt:lpstr>Times New Roman</vt:lpstr>
      <vt:lpstr>802-11-Submission</vt:lpstr>
      <vt:lpstr>Document</vt:lpstr>
      <vt:lpstr>TGax PHY Ad Hoc May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Submissions (PHY)</vt:lpstr>
      <vt:lpstr>15/0550 Straw Poll (1)</vt:lpstr>
      <vt:lpstr>15/0550 Straw Poll (2)</vt:lpstr>
      <vt:lpstr>15/0550 Straw Poll (3)</vt:lpstr>
      <vt:lpstr>15/0569r1 Straw Poll #1</vt:lpstr>
      <vt:lpstr>15/0572 Straw Poll #1</vt:lpstr>
      <vt:lpstr>15/0574 SP 1</vt:lpstr>
      <vt:lpstr>SP 2</vt:lpstr>
      <vt:lpstr>SP 3</vt:lpstr>
      <vt:lpstr>15/0575 SP 1</vt:lpstr>
      <vt:lpstr>SP 2</vt:lpstr>
      <vt:lpstr>SP 3</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Yakun Sun</cp:lastModifiedBy>
  <cp:revision>1401</cp:revision>
  <cp:lastPrinted>1998-02-10T13:28:06Z</cp:lastPrinted>
  <dcterms:created xsi:type="dcterms:W3CDTF">2007-04-17T18:10:23Z</dcterms:created>
  <dcterms:modified xsi:type="dcterms:W3CDTF">2015-05-12T04:18:19Z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