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66" r:id="rId4"/>
    <p:sldId id="279" r:id="rId5"/>
    <p:sldId id="274" r:id="rId6"/>
    <p:sldId id="280" r:id="rId7"/>
    <p:sldId id="275" r:id="rId8"/>
    <p:sldId id="282" r:id="rId9"/>
    <p:sldId id="283" r:id="rId10"/>
    <p:sldId id="276" r:id="rId11"/>
    <p:sldId id="277" r:id="rId12"/>
    <p:sldId id="273" r:id="rId13"/>
    <p:sldId id="27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71" autoAdjust="0"/>
  </p:normalViewPr>
  <p:slideViewPr>
    <p:cSldViewPr>
      <p:cViewPr varScale="1">
        <p:scale>
          <a:sx n="80" d="100"/>
          <a:sy n="80" d="100"/>
        </p:scale>
        <p:origin x="1450" y="58"/>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ltLang="en-US" smtClean="0"/>
              <a:t>doc.: IEEE 802.11-15/0632r1</a:t>
            </a:r>
            <a:endParaRPr lang="en-US" alt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ltLang="en-US" smtClean="0"/>
              <a:t>May 2015</a:t>
            </a:r>
            <a:endParaRPr lang="en-US" alt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ltLang="en-US" smtClean="0"/>
              <a:t>Intel Corporation</a:t>
            </a:r>
            <a:endParaRPr lang="en-US" alt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ltLang="en-US"/>
              <a:t>Page </a:t>
            </a:r>
            <a:fld id="{F67515BE-ADEB-486D-8A72-007A572A4A14}" type="slidenum">
              <a:rPr lang="en-US" altLang="en-US"/>
              <a:pPr>
                <a:defRPr/>
              </a:pPr>
              <a:t>‹#›</a:t>
            </a:fld>
            <a:endParaRPr lang="en-US" altLang="en-US"/>
          </a:p>
        </p:txBody>
      </p:sp>
      <p:sp>
        <p:nvSpPr>
          <p:cNvPr id="1639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1639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7336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ltLang="en-US" smtClean="0"/>
              <a:t>doc.: IEEE 802.11-15/0632r1</a:t>
            </a:r>
            <a:endParaRPr lang="en-US" alt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ltLang="en-US" smtClean="0"/>
              <a:t>May 2015</a:t>
            </a:r>
            <a:endParaRPr lang="en-US" altLang="en-US"/>
          </a:p>
        </p:txBody>
      </p:sp>
      <p:sp>
        <p:nvSpPr>
          <p:cNvPr id="1126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smtClean="0"/>
              <a:t>Intel Corporation</a:t>
            </a:r>
            <a:endParaRPr lang="en-US" alt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14BF1A-17E6-415C-8649-3D541142B5C3}" type="slidenum">
              <a:rPr lang="en-US" altLang="en-US"/>
              <a:pPr>
                <a:defRPr/>
              </a:pPr>
              <a:t>‹#›</a:t>
            </a:fld>
            <a:endParaRPr lang="en-US" altLang="en-US"/>
          </a:p>
        </p:txBody>
      </p:sp>
      <p:sp>
        <p:nvSpPr>
          <p:cNvPr id="11272"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127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66381130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doc.: IEEE 802.11-15/0632r1</a:t>
            </a:r>
            <a:endParaRPr lang="en-US" altLang="en-US" sz="1400"/>
          </a:p>
        </p:txBody>
      </p:sp>
      <p:sp>
        <p:nvSpPr>
          <p:cNvPr id="1229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May 2015</a:t>
            </a:r>
            <a:endParaRPr lang="en-US" altLang="en-US" sz="1400"/>
          </a:p>
        </p:txBody>
      </p:sp>
      <p:sp>
        <p:nvSpPr>
          <p:cNvPr id="1229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smtClean="0"/>
              <a:t>Intel Corporation</a:t>
            </a:r>
            <a:endParaRPr lang="en-US" altLang="en-US"/>
          </a:p>
        </p:txBody>
      </p:sp>
      <p:sp>
        <p:nvSpPr>
          <p:cNvPr id="1229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D5391B29-8736-4B8B-9F51-9F0D5FFEB85E}" type="slidenum">
              <a:rPr lang="en-US" altLang="en-US"/>
              <a:pPr/>
              <a:t>1</a:t>
            </a:fld>
            <a:endParaRPr lang="en-US" altLang="en-US"/>
          </a:p>
        </p:txBody>
      </p:sp>
      <p:sp>
        <p:nvSpPr>
          <p:cNvPr id="12294" name="Rectangle 2"/>
          <p:cNvSpPr>
            <a:spLocks noGrp="1" noRot="1" noChangeAspect="1" noChangeArrowheads="1" noTextEdit="1"/>
          </p:cNvSpPr>
          <p:nvPr>
            <p:ph type="sldImg"/>
          </p:nvPr>
        </p:nvSpPr>
        <p:spPr>
          <a:xfrm>
            <a:off x="1154113" y="701675"/>
            <a:ext cx="4625975" cy="3468688"/>
          </a:xfrm>
          <a:ln/>
        </p:spPr>
      </p:sp>
      <p:sp>
        <p:nvSpPr>
          <p:cNvPr id="1229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126824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doc.: IEEE 802.11-15/0632r1</a:t>
            </a:r>
            <a:endParaRPr lang="en-US" altLang="en-US" sz="1400"/>
          </a:p>
        </p:txBody>
      </p:sp>
      <p:sp>
        <p:nvSpPr>
          <p:cNvPr id="1331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May 2015</a:t>
            </a:r>
            <a:endParaRPr lang="en-US" altLang="en-US" sz="1400"/>
          </a:p>
        </p:txBody>
      </p:sp>
      <p:sp>
        <p:nvSpPr>
          <p:cNvPr id="1331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smtClean="0"/>
              <a:t>Intel Corporation</a:t>
            </a:r>
            <a:endParaRPr lang="en-US" altLang="en-US"/>
          </a:p>
        </p:txBody>
      </p:sp>
      <p:sp>
        <p:nvSpPr>
          <p:cNvPr id="1331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FBC2DD91-1B78-466E-8EEA-FA837C48EC9A}" type="slidenum">
              <a:rPr lang="en-US" altLang="en-US"/>
              <a:pPr/>
              <a:t>2</a:t>
            </a:fld>
            <a:endParaRPr lang="en-US" altLang="en-US"/>
          </a:p>
        </p:txBody>
      </p:sp>
      <p:sp>
        <p:nvSpPr>
          <p:cNvPr id="13318" name="Rectangle 2"/>
          <p:cNvSpPr>
            <a:spLocks noGrp="1" noRot="1" noChangeAspect="1" noChangeArrowheads="1" noTextEdit="1"/>
          </p:cNvSpPr>
          <p:nvPr>
            <p:ph type="sldImg"/>
          </p:nvPr>
        </p:nvSpPr>
        <p:spPr>
          <a:xfrm>
            <a:off x="1154113" y="701675"/>
            <a:ext cx="4625975" cy="3468688"/>
          </a:xfrm>
          <a:ln cap="flat"/>
        </p:spPr>
      </p:sp>
      <p:sp>
        <p:nvSpPr>
          <p:cNvPr id="13319" name="Rectangle 3"/>
          <p:cNvSpPr>
            <a:spLocks noGrp="1" noChangeArrowheads="1"/>
          </p:cNvSpPr>
          <p:nvPr>
            <p:ph type="body" idx="1"/>
          </p:nvPr>
        </p:nvSpPr>
        <p:spPr>
          <a:noFill/>
        </p:spPr>
        <p:txBody>
          <a:bodyPr lIns="95250" rIns="95250"/>
          <a:lstStyle/>
          <a:p>
            <a:endParaRPr lang="en-US" altLang="en-US" smtClean="0"/>
          </a:p>
        </p:txBody>
      </p:sp>
    </p:spTree>
    <p:extLst>
      <p:ext uri="{BB962C8B-B14F-4D97-AF65-F5344CB8AC3E}">
        <p14:creationId xmlns:p14="http://schemas.microsoft.com/office/powerpoint/2010/main" val="3143307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May 2015</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373AC9AB-D178-4DB1-9350-BAED372AB69F}" type="slidenum">
              <a:rPr lang="en-US" altLang="en-US"/>
              <a:pPr>
                <a:defRPr/>
              </a:pPr>
              <a:t>‹#›</a:t>
            </a:fld>
            <a:endParaRPr lang="en-US" altLang="en-US"/>
          </a:p>
        </p:txBody>
      </p:sp>
    </p:spTree>
    <p:extLst>
      <p:ext uri="{BB962C8B-B14F-4D97-AF65-F5344CB8AC3E}">
        <p14:creationId xmlns:p14="http://schemas.microsoft.com/office/powerpoint/2010/main" val="24741199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May 2015</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E008AF4-F143-4320-B269-4A22E718CEAE}" type="slidenum">
              <a:rPr lang="en-US" altLang="en-US"/>
              <a:pPr>
                <a:defRPr/>
              </a:pPr>
              <a:t>‹#›</a:t>
            </a:fld>
            <a:endParaRPr lang="en-US" altLang="en-US"/>
          </a:p>
        </p:txBody>
      </p:sp>
    </p:spTree>
    <p:extLst>
      <p:ext uri="{BB962C8B-B14F-4D97-AF65-F5344CB8AC3E}">
        <p14:creationId xmlns:p14="http://schemas.microsoft.com/office/powerpoint/2010/main" val="71315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May 2015</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5C5BA12-32F1-473F-A067-B096636D033A}" type="slidenum">
              <a:rPr lang="en-US" altLang="en-US"/>
              <a:pPr>
                <a:defRPr/>
              </a:pPr>
              <a:t>‹#›</a:t>
            </a:fld>
            <a:endParaRPr lang="en-US" altLang="en-US"/>
          </a:p>
        </p:txBody>
      </p:sp>
    </p:spTree>
    <p:extLst>
      <p:ext uri="{BB962C8B-B14F-4D97-AF65-F5344CB8AC3E}">
        <p14:creationId xmlns:p14="http://schemas.microsoft.com/office/powerpoint/2010/main" val="54251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May 2015</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Intel Corporation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6FF7B20-AC7B-4C69-887B-76B927AD15BF}" type="slidenum">
              <a:rPr lang="en-US" altLang="en-US"/>
              <a:pPr>
                <a:defRPr/>
              </a:pPr>
              <a:t>‹#›</a:t>
            </a:fld>
            <a:endParaRPr lang="en-US" altLang="en-US"/>
          </a:p>
        </p:txBody>
      </p:sp>
    </p:spTree>
    <p:extLst>
      <p:ext uri="{BB962C8B-B14F-4D97-AF65-F5344CB8AC3E}">
        <p14:creationId xmlns:p14="http://schemas.microsoft.com/office/powerpoint/2010/main" val="18880246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May 2015</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E36F111-A5A9-44A9-91BD-2F7EFC35A1FB}" type="slidenum">
              <a:rPr lang="en-US" altLang="en-US"/>
              <a:pPr>
                <a:defRPr/>
              </a:pPr>
              <a:t>‹#›</a:t>
            </a:fld>
            <a:endParaRPr lang="en-US" altLang="en-US"/>
          </a:p>
        </p:txBody>
      </p:sp>
    </p:spTree>
    <p:extLst>
      <p:ext uri="{BB962C8B-B14F-4D97-AF65-F5344CB8AC3E}">
        <p14:creationId xmlns:p14="http://schemas.microsoft.com/office/powerpoint/2010/main" val="5906303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7"/>
          <p:cNvSpPr>
            <a:spLocks noGrp="1"/>
          </p:cNvSpPr>
          <p:nvPr>
            <p:ph type="dt" sz="half" idx="10"/>
          </p:nvPr>
        </p:nvSpPr>
        <p:spPr/>
        <p:txBody>
          <a:bodyPr/>
          <a:lstStyle/>
          <a:p>
            <a:pPr>
              <a:defRPr/>
            </a:pPr>
            <a:r>
              <a:rPr lang="en-US" altLang="en-US" smtClean="0"/>
              <a:t>May 2015</a:t>
            </a:r>
            <a:endParaRPr lang="en-US" altLang="en-US"/>
          </a:p>
        </p:txBody>
      </p:sp>
      <p:sp>
        <p:nvSpPr>
          <p:cNvPr id="9" name="Footer Placeholder 8"/>
          <p:cNvSpPr>
            <a:spLocks noGrp="1"/>
          </p:cNvSpPr>
          <p:nvPr>
            <p:ph type="ftr" sz="quarter" idx="11"/>
          </p:nvPr>
        </p:nvSpPr>
        <p:spPr/>
        <p:txBody>
          <a:bodyPr/>
          <a:lstStyle/>
          <a:p>
            <a:pPr>
              <a:defRPr/>
            </a:pPr>
            <a:r>
              <a:rPr lang="en-US" altLang="en-US" smtClean="0"/>
              <a:t>Intel Corporation</a:t>
            </a:r>
            <a:endParaRPr lang="en-US" altLang="en-US"/>
          </a:p>
        </p:txBody>
      </p:sp>
      <p:sp>
        <p:nvSpPr>
          <p:cNvPr id="10" name="Slide Number Placeholder 9"/>
          <p:cNvSpPr>
            <a:spLocks noGrp="1"/>
          </p:cNvSpPr>
          <p:nvPr>
            <p:ph type="sldNum" sz="quarter" idx="12"/>
          </p:nvPr>
        </p:nvSpPr>
        <p:spPr/>
        <p:txBody>
          <a:bodyPr/>
          <a:lstStyle/>
          <a:p>
            <a:pPr>
              <a:defRPr/>
            </a:pPr>
            <a:r>
              <a:rPr lang="en-US" altLang="en-US" smtClean="0"/>
              <a:t>Slide </a:t>
            </a:r>
            <a:fld id="{BF97B159-81D7-45C5-80A0-1E78E5AEC97B}" type="slidenum">
              <a:rPr lang="en-US" altLang="en-US" smtClean="0"/>
              <a:pPr>
                <a:defRPr/>
              </a:pPr>
              <a:t>‹#›</a:t>
            </a:fld>
            <a:endParaRPr lang="en-US" altLang="en-US"/>
          </a:p>
        </p:txBody>
      </p:sp>
      <p:sp>
        <p:nvSpPr>
          <p:cNvPr id="11" name="Title 10"/>
          <p:cNvSpPr>
            <a:spLocks noGrp="1"/>
          </p:cNvSpPr>
          <p:nvPr>
            <p:ph type="title"/>
          </p:nvPr>
        </p:nvSpPr>
        <p:spPr/>
        <p:txBody>
          <a:bodyPr/>
          <a:lstStyle/>
          <a:p>
            <a:r>
              <a:rPr lang="en-US" smtClean="0"/>
              <a:t>Click to edit Master title style</a:t>
            </a:r>
            <a:endParaRPr lang="ru-RU"/>
          </a:p>
        </p:txBody>
      </p:sp>
    </p:spTree>
    <p:extLst>
      <p:ext uri="{BB962C8B-B14F-4D97-AF65-F5344CB8AC3E}">
        <p14:creationId xmlns:p14="http://schemas.microsoft.com/office/powerpoint/2010/main" val="169954097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mtClean="0"/>
              <a:t>May 2015</a:t>
            </a: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F4CB0E21-B11C-481E-9C6A-7B5AEFAF09B8}" type="slidenum">
              <a:rPr lang="en-US" altLang="en-US"/>
              <a:pPr>
                <a:defRPr/>
              </a:pPr>
              <a:t>‹#›</a:t>
            </a:fld>
            <a:endParaRPr lang="en-US" altLang="en-US"/>
          </a:p>
        </p:txBody>
      </p:sp>
    </p:spTree>
    <p:extLst>
      <p:ext uri="{BB962C8B-B14F-4D97-AF65-F5344CB8AC3E}">
        <p14:creationId xmlns:p14="http://schemas.microsoft.com/office/powerpoint/2010/main" val="552304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mtClean="0"/>
              <a:t>May 2015</a:t>
            </a: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C6CD41E5-0CFE-46B4-9A87-A69A3DD023FA}" type="slidenum">
              <a:rPr lang="en-US" altLang="en-US"/>
              <a:pPr>
                <a:defRPr/>
              </a:pPr>
              <a:t>‹#›</a:t>
            </a:fld>
            <a:endParaRPr lang="en-US" altLang="en-US"/>
          </a:p>
        </p:txBody>
      </p:sp>
    </p:spTree>
    <p:extLst>
      <p:ext uri="{BB962C8B-B14F-4D97-AF65-F5344CB8AC3E}">
        <p14:creationId xmlns:p14="http://schemas.microsoft.com/office/powerpoint/2010/main" val="248913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mtClean="0"/>
              <a:t>May 2015</a:t>
            </a: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DD34514E-4CD8-4B8C-BDCE-C6B624CD289D}" type="slidenum">
              <a:rPr lang="en-US" altLang="en-US"/>
              <a:pPr>
                <a:defRPr/>
              </a:pPr>
              <a:t>‹#›</a:t>
            </a:fld>
            <a:endParaRPr lang="en-US" altLang="en-US"/>
          </a:p>
        </p:txBody>
      </p:sp>
    </p:spTree>
    <p:extLst>
      <p:ext uri="{BB962C8B-B14F-4D97-AF65-F5344CB8AC3E}">
        <p14:creationId xmlns:p14="http://schemas.microsoft.com/office/powerpoint/2010/main" val="4018192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May 2015</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D0832B6-DD04-4C86-8094-860DF1564D1E}" type="slidenum">
              <a:rPr lang="en-US" altLang="en-US"/>
              <a:pPr>
                <a:defRPr/>
              </a:pPr>
              <a:t>‹#›</a:t>
            </a:fld>
            <a:endParaRPr lang="en-US" altLang="en-US"/>
          </a:p>
        </p:txBody>
      </p:sp>
    </p:spTree>
    <p:extLst>
      <p:ext uri="{BB962C8B-B14F-4D97-AF65-F5344CB8AC3E}">
        <p14:creationId xmlns:p14="http://schemas.microsoft.com/office/powerpoint/2010/main" val="1275865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May 2015</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Intel Corporation</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568C3D4-7F7C-48C2-8209-187B4587BCE5}" type="slidenum">
              <a:rPr lang="en-US" altLang="en-US"/>
              <a:pPr>
                <a:defRPr/>
              </a:pPr>
              <a:t>‹#›</a:t>
            </a:fld>
            <a:endParaRPr lang="en-US" altLang="en-US"/>
          </a:p>
        </p:txBody>
      </p:sp>
    </p:spTree>
    <p:extLst>
      <p:ext uri="{BB962C8B-B14F-4D97-AF65-F5344CB8AC3E}">
        <p14:creationId xmlns:p14="http://schemas.microsoft.com/office/powerpoint/2010/main" val="567647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smtClean="0"/>
            </a:lvl1pPr>
          </a:lstStyle>
          <a:p>
            <a:pPr>
              <a:defRPr/>
            </a:pPr>
            <a:r>
              <a:rPr lang="en-US" altLang="en-US" smtClean="0"/>
              <a:t>May 2015</a:t>
            </a:r>
            <a:endParaRPr lang="en-US" alt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smtClean="0"/>
            </a:lvl1pPr>
          </a:lstStyle>
          <a:p>
            <a:pPr>
              <a:defRPr/>
            </a:pPr>
            <a:r>
              <a:rPr lang="en-US" altLang="en-US" smtClean="0"/>
              <a:t>Intel Corporation</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BF97B159-81D7-45C5-80A0-1E78E5AEC97B}" type="slidenum">
              <a:rPr lang="en-US" altLang="en-US"/>
              <a:pPr>
                <a:defRPr/>
              </a:pPr>
              <a:t>‹#›</a:t>
            </a:fld>
            <a:endParaRPr lang="en-US" altLang="en-US"/>
          </a:p>
        </p:txBody>
      </p:sp>
      <p:sp>
        <p:nvSpPr>
          <p:cNvPr id="1031" name="Rectangle 7"/>
          <p:cNvSpPr>
            <a:spLocks noChangeArrowheads="1"/>
          </p:cNvSpPr>
          <p:nvPr/>
        </p:nvSpPr>
        <p:spPr bwMode="auto">
          <a:xfrm>
            <a:off x="5047069"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itchFamily="18" charset="0"/>
              </a:defRPr>
            </a:lvl1pPr>
            <a:lvl2pPr marL="114300">
              <a:defRPr sz="2400">
                <a:solidFill>
                  <a:schemeClr val="tx1"/>
                </a:solidFill>
                <a:latin typeface="Times New Roman" pitchFamily="18" charset="0"/>
              </a:defRPr>
            </a:lvl2pPr>
            <a:lvl3pPr marL="228600">
              <a:defRPr sz="2400">
                <a:solidFill>
                  <a:schemeClr val="tx1"/>
                </a:solidFill>
                <a:latin typeface="Times New Roman" pitchFamily="18" charset="0"/>
              </a:defRPr>
            </a:lvl3pPr>
            <a:lvl4pPr marL="342900">
              <a:defRPr sz="2400">
                <a:solidFill>
                  <a:schemeClr val="tx1"/>
                </a:solidFill>
                <a:latin typeface="Times New Roman" pitchFamily="18" charset="0"/>
              </a:defRPr>
            </a:lvl4pPr>
            <a:lvl5pPr marL="457200">
              <a:defRPr sz="2400">
                <a:solidFill>
                  <a:schemeClr val="tx1"/>
                </a:solidFill>
                <a:latin typeface="Times New Roman" pitchFamily="18" charset="0"/>
              </a:defRPr>
            </a:lvl5pPr>
            <a:lvl6pPr marL="914400" eaLnBrk="0" fontAlgn="base" hangingPunct="0">
              <a:spcBef>
                <a:spcPct val="0"/>
              </a:spcBef>
              <a:spcAft>
                <a:spcPct val="0"/>
              </a:spcAft>
              <a:defRPr sz="2400">
                <a:solidFill>
                  <a:schemeClr val="tx1"/>
                </a:solidFill>
                <a:latin typeface="Times New Roman" pitchFamily="18" charset="0"/>
              </a:defRPr>
            </a:lvl6pPr>
            <a:lvl7pPr marL="1371600" eaLnBrk="0" fontAlgn="base" hangingPunct="0">
              <a:spcBef>
                <a:spcPct val="0"/>
              </a:spcBef>
              <a:spcAft>
                <a:spcPct val="0"/>
              </a:spcAft>
              <a:defRPr sz="2400">
                <a:solidFill>
                  <a:schemeClr val="tx1"/>
                </a:solidFill>
                <a:latin typeface="Times New Roman" pitchFamily="18" charset="0"/>
              </a:defRPr>
            </a:lvl7pPr>
            <a:lvl8pPr marL="1828800" eaLnBrk="0" fontAlgn="base" hangingPunct="0">
              <a:spcBef>
                <a:spcPct val="0"/>
              </a:spcBef>
              <a:spcAft>
                <a:spcPct val="0"/>
              </a:spcAft>
              <a:defRPr sz="2400">
                <a:solidFill>
                  <a:schemeClr val="tx1"/>
                </a:solidFill>
                <a:latin typeface="Times New Roman" pitchFamily="18" charset="0"/>
              </a:defRPr>
            </a:lvl8pPr>
            <a:lvl9pPr marL="2286000" eaLnBrk="0" fontAlgn="base" hangingPunct="0">
              <a:spcBef>
                <a:spcPct val="0"/>
              </a:spcBef>
              <a:spcAft>
                <a:spcPct val="0"/>
              </a:spcAft>
              <a:defRPr sz="2400">
                <a:solidFill>
                  <a:schemeClr val="tx1"/>
                </a:solidFill>
                <a:latin typeface="Times New Roman" pitchFamily="18" charset="0"/>
              </a:defRPr>
            </a:lvl9pPr>
          </a:lstStyle>
          <a:p>
            <a:pPr lvl="4" algn="r">
              <a:defRPr/>
            </a:pPr>
            <a:r>
              <a:rPr lang="en-US" altLang="en-US" sz="1800" b="1" dirty="0" smtClean="0"/>
              <a:t>doc.: IEEE 802.11-15/0632r1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9.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2.wmf"/><Relationship Id="rId5" Type="http://schemas.openxmlformats.org/officeDocument/2006/relationships/oleObject" Target="../embeddings/oleObject3.bin"/><Relationship Id="rId4"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800" smtClean="0"/>
              <a:t>May 2015</a:t>
            </a:r>
            <a:endParaRPr lang="en-US" altLang="en-US" sz="1800"/>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Intel Corporation</a:t>
            </a:r>
            <a:endParaRPr lang="en-US" altLang="en-US"/>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45C82F2E-16BA-41DF-B8A0-B3100E971AE7}" type="slidenum">
              <a:rPr lang="en-US" altLang="en-US"/>
              <a:pPr/>
              <a:t>1</a:t>
            </a:fld>
            <a:endParaRPr lang="en-US" altLang="en-US"/>
          </a:p>
        </p:txBody>
      </p:sp>
      <p:sp>
        <p:nvSpPr>
          <p:cNvPr id="2053" name="Rectangle 2"/>
          <p:cNvSpPr>
            <a:spLocks noGrp="1" noChangeArrowheads="1"/>
          </p:cNvSpPr>
          <p:nvPr>
            <p:ph type="title"/>
          </p:nvPr>
        </p:nvSpPr>
        <p:spPr>
          <a:xfrm>
            <a:off x="685800" y="1138064"/>
            <a:ext cx="7772400" cy="1066800"/>
          </a:xfrm>
          <a:noFill/>
        </p:spPr>
        <p:txBody>
          <a:bodyPr/>
          <a:lstStyle/>
          <a:p>
            <a:r>
              <a:rPr lang="en-US" altLang="en-US" dirty="0" smtClean="0"/>
              <a:t>Experimental Measurements for Short Range LOS SU-MIMO</a:t>
            </a:r>
          </a:p>
        </p:txBody>
      </p:sp>
      <p:sp>
        <p:nvSpPr>
          <p:cNvPr id="2054" name="Rectangle 6"/>
          <p:cNvSpPr>
            <a:spLocks noGrp="1" noChangeArrowheads="1"/>
          </p:cNvSpPr>
          <p:nvPr>
            <p:ph type="body" idx="1"/>
          </p:nvPr>
        </p:nvSpPr>
        <p:spPr>
          <a:xfrm>
            <a:off x="685800" y="2694905"/>
            <a:ext cx="7772400" cy="381000"/>
          </a:xfrm>
          <a:noFill/>
        </p:spPr>
        <p:txBody>
          <a:bodyPr/>
          <a:lstStyle/>
          <a:p>
            <a:pPr algn="ctr">
              <a:buFontTx/>
              <a:buNone/>
            </a:pPr>
            <a:r>
              <a:rPr lang="en-US" altLang="en-US" sz="2000" dirty="0" smtClean="0"/>
              <a:t>Date:</a:t>
            </a:r>
            <a:r>
              <a:rPr lang="en-US" altLang="en-US" sz="2000" b="0" dirty="0" smtClean="0"/>
              <a:t> 2015-05-11</a:t>
            </a:r>
          </a:p>
        </p:txBody>
      </p:sp>
      <p:graphicFrame>
        <p:nvGraphicFramePr>
          <p:cNvPr id="2055" name="Object 11"/>
          <p:cNvGraphicFramePr>
            <a:graphicFrameLocks noChangeAspect="1"/>
          </p:cNvGraphicFramePr>
          <p:nvPr>
            <p:extLst>
              <p:ext uri="{D42A27DB-BD31-4B8C-83A1-F6EECF244321}">
                <p14:modId xmlns:p14="http://schemas.microsoft.com/office/powerpoint/2010/main" val="2682790580"/>
              </p:ext>
            </p:extLst>
          </p:nvPr>
        </p:nvGraphicFramePr>
        <p:xfrm>
          <a:off x="512763" y="3573016"/>
          <a:ext cx="8080375" cy="2481262"/>
        </p:xfrm>
        <a:graphic>
          <a:graphicData uri="http://schemas.openxmlformats.org/presentationml/2006/ole">
            <mc:AlternateContent xmlns:mc="http://schemas.openxmlformats.org/markup-compatibility/2006">
              <mc:Choice xmlns:v="urn:schemas-microsoft-com:vml" Requires="v">
                <p:oleObj spid="_x0000_s3069" name="Document" r:id="rId4" imgW="8267030" imgH="2534496" progId="Word.Document.8">
                  <p:embed/>
                </p:oleObj>
              </mc:Choice>
              <mc:Fallback>
                <p:oleObj name="Document" r:id="rId4" imgW="8267030" imgH="2534496" progId="Word.Document.8">
                  <p:embed/>
                  <p:pic>
                    <p:nvPicPr>
                      <p:cNvPr id="0" name="Object 11"/>
                      <p:cNvPicPr>
                        <a:picLocks noChangeAspect="1" noChangeArrowheads="1"/>
                      </p:cNvPicPr>
                      <p:nvPr/>
                    </p:nvPicPr>
                    <p:blipFill>
                      <a:blip r:embed="rId5"/>
                      <a:srcRect/>
                      <a:stretch>
                        <a:fillRect/>
                      </a:stretch>
                    </p:blipFill>
                    <p:spPr bwMode="auto">
                      <a:xfrm>
                        <a:off x="512763" y="3573016"/>
                        <a:ext cx="8080375" cy="2481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311083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Antennas Spatial </a:t>
            </a:r>
            <a:r>
              <a:rPr lang="en-US" dirty="0"/>
              <a:t>Separation (Cont’d)</a:t>
            </a:r>
          </a:p>
        </p:txBody>
      </p:sp>
      <p:sp>
        <p:nvSpPr>
          <p:cNvPr id="4" name="Date Placeholder 3"/>
          <p:cNvSpPr>
            <a:spLocks noGrp="1"/>
          </p:cNvSpPr>
          <p:nvPr>
            <p:ph type="dt" sz="half" idx="10"/>
          </p:nvPr>
        </p:nvSpPr>
        <p:spPr/>
        <p:txBody>
          <a:bodyPr/>
          <a:lstStyle/>
          <a:p>
            <a:pPr>
              <a:defRPr/>
            </a:pPr>
            <a:r>
              <a:rPr lang="en-US" altLang="en-US" smtClean="0"/>
              <a:t>May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6FF7B20-AC7B-4C69-887B-76B927AD15BF}" type="slidenum">
              <a:rPr lang="en-US" altLang="en-US" smtClean="0"/>
              <a:pPr>
                <a:defRPr/>
              </a:pPr>
              <a:t>10</a:t>
            </a:fld>
            <a:endParaRPr lang="en-US" altLang="en-US"/>
          </a:p>
        </p:txBody>
      </p:sp>
      <p:sp>
        <p:nvSpPr>
          <p:cNvPr id="3" name="Content Placeholder 2"/>
          <p:cNvSpPr>
            <a:spLocks noGrp="1"/>
          </p:cNvSpPr>
          <p:nvPr>
            <p:ph idx="1"/>
          </p:nvPr>
        </p:nvSpPr>
        <p:spPr>
          <a:xfrm>
            <a:off x="5076056" y="2204864"/>
            <a:ext cx="3960440" cy="3891136"/>
          </a:xfrm>
        </p:spPr>
        <p:txBody>
          <a:bodyPr/>
          <a:lstStyle/>
          <a:p>
            <a:pPr algn="just"/>
            <a:r>
              <a:rPr lang="en-US" sz="1400" dirty="0" smtClean="0"/>
              <a:t>Figure shows dependence of measured mean RSSI vs. distance D (solid lines) for direct link H</a:t>
            </a:r>
            <a:r>
              <a:rPr lang="en-US" sz="1400" baseline="-25000" dirty="0" smtClean="0"/>
              <a:t>11</a:t>
            </a:r>
            <a:r>
              <a:rPr lang="en-US" sz="1400" dirty="0" smtClean="0"/>
              <a:t> and interfered link H</a:t>
            </a:r>
            <a:r>
              <a:rPr lang="en-US" sz="1400" baseline="-25000" dirty="0" smtClean="0"/>
              <a:t>21</a:t>
            </a:r>
            <a:r>
              <a:rPr lang="en-US" sz="1400" dirty="0" smtClean="0"/>
              <a:t> for different antennas spatial separation equal to 10, 20, and 30 cm.</a:t>
            </a:r>
          </a:p>
          <a:p>
            <a:pPr algn="just"/>
            <a:r>
              <a:rPr lang="en-US" sz="1400" dirty="0" smtClean="0"/>
              <a:t>RSSI is plotted in dB scale relatively to the point with maximum power corresponding to the direct link and D = 20 cm. This reference level is applied to be equal to 0 </a:t>
            </a:r>
            <a:r>
              <a:rPr lang="en-US" sz="1400" dirty="0" err="1" smtClean="0"/>
              <a:t>dB.</a:t>
            </a:r>
            <a:endParaRPr lang="en-US" sz="1400" dirty="0" smtClean="0"/>
          </a:p>
          <a:p>
            <a:pPr algn="just"/>
            <a:r>
              <a:rPr lang="en-US" sz="1400" dirty="0" smtClean="0"/>
              <a:t>As it can be seen from the graph, antennas separation by d = 30 cm (pink curve) creates the power difference for direct H</a:t>
            </a:r>
            <a:r>
              <a:rPr lang="en-US" sz="1400" baseline="-25000" dirty="0" smtClean="0"/>
              <a:t>11</a:t>
            </a:r>
            <a:r>
              <a:rPr lang="en-US" sz="1400" dirty="0" smtClean="0"/>
              <a:t> and interfered link H</a:t>
            </a:r>
            <a:r>
              <a:rPr lang="en-US" sz="1400" baseline="-25000" dirty="0" smtClean="0"/>
              <a:t>21</a:t>
            </a:r>
            <a:r>
              <a:rPr lang="en-US" sz="1400" dirty="0" smtClean="0"/>
              <a:t> ≥ 15.0 dB for the distances up to 2 m.</a:t>
            </a:r>
          </a:p>
          <a:p>
            <a:pPr algn="just"/>
            <a:r>
              <a:rPr lang="en-US" sz="1400" dirty="0" smtClean="0"/>
              <a:t>Dashed lines correspond to the theoretical dependences P</a:t>
            </a:r>
            <a:r>
              <a:rPr lang="en-US" sz="1400" baseline="-25000" dirty="0" smtClean="0"/>
              <a:t>11</a:t>
            </a:r>
            <a:r>
              <a:rPr lang="en-US" sz="1400" dirty="0" smtClean="0"/>
              <a:t>(D) and P</a:t>
            </a:r>
            <a:r>
              <a:rPr lang="en-US" sz="1400" baseline="-25000" dirty="0" smtClean="0"/>
              <a:t>21</a:t>
            </a:r>
            <a:r>
              <a:rPr lang="en-US" sz="1400" dirty="0" smtClean="0"/>
              <a:t>(</a:t>
            </a:r>
            <a:r>
              <a:rPr lang="en-US" sz="1400" dirty="0" err="1" smtClean="0"/>
              <a:t>D,d</a:t>
            </a:r>
            <a:r>
              <a:rPr lang="en-US" sz="1400" dirty="0" smtClean="0"/>
              <a:t>) introduced at the previous slides.</a:t>
            </a:r>
            <a:endParaRPr lang="en-US" sz="1400" dirty="0"/>
          </a:p>
        </p:txBody>
      </p:sp>
      <p:sp>
        <p:nvSpPr>
          <p:cNvPr id="10" name="Content Placeholder 2"/>
          <p:cNvSpPr txBox="1">
            <a:spLocks/>
          </p:cNvSpPr>
          <p:nvPr/>
        </p:nvSpPr>
        <p:spPr bwMode="auto">
          <a:xfrm>
            <a:off x="665973" y="1520267"/>
            <a:ext cx="4209239" cy="468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600" kern="0" dirty="0" smtClean="0"/>
              <a:t>RSSI Measurements</a:t>
            </a:r>
            <a:endParaRPr lang="en-US" sz="1600" kern="0" dirty="0"/>
          </a:p>
        </p:txBody>
      </p:sp>
      <p:pic>
        <p:nvPicPr>
          <p:cNvPr id="8" name="Picture 7"/>
          <p:cNvPicPr>
            <a:picLocks noChangeAspect="1"/>
          </p:cNvPicPr>
          <p:nvPr/>
        </p:nvPicPr>
        <p:blipFill>
          <a:blip r:embed="rId2"/>
          <a:stretch>
            <a:fillRect/>
          </a:stretch>
        </p:blipFill>
        <p:spPr>
          <a:xfrm>
            <a:off x="0" y="1856294"/>
            <a:ext cx="5393251" cy="4525034"/>
          </a:xfrm>
          <a:prstGeom prst="rect">
            <a:avLst/>
          </a:prstGeom>
        </p:spPr>
      </p:pic>
    </p:spTree>
    <p:extLst>
      <p:ext uri="{BB962C8B-B14F-4D97-AF65-F5344CB8AC3E}">
        <p14:creationId xmlns:p14="http://schemas.microsoft.com/office/powerpoint/2010/main" val="6064354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Antennas Cross Polarization</a:t>
            </a:r>
            <a:endParaRPr lang="en-US" dirty="0"/>
          </a:p>
        </p:txBody>
      </p:sp>
      <p:sp>
        <p:nvSpPr>
          <p:cNvPr id="4" name="Date Placeholder 3"/>
          <p:cNvSpPr>
            <a:spLocks noGrp="1"/>
          </p:cNvSpPr>
          <p:nvPr>
            <p:ph type="dt" sz="half" idx="10"/>
          </p:nvPr>
        </p:nvSpPr>
        <p:spPr/>
        <p:txBody>
          <a:bodyPr/>
          <a:lstStyle/>
          <a:p>
            <a:pPr>
              <a:defRPr/>
            </a:pPr>
            <a:r>
              <a:rPr lang="en-US" altLang="en-US" smtClean="0"/>
              <a:t>May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6FF7B20-AC7B-4C69-887B-76B927AD15BF}" type="slidenum">
              <a:rPr lang="en-US" altLang="en-US" smtClean="0"/>
              <a:pPr>
                <a:defRPr/>
              </a:pPr>
              <a:t>11</a:t>
            </a:fld>
            <a:endParaRPr lang="en-US" altLang="en-US"/>
          </a:p>
        </p:txBody>
      </p:sp>
      <p:pic>
        <p:nvPicPr>
          <p:cNvPr id="9" name="Picture 8"/>
          <p:cNvPicPr>
            <a:picLocks noChangeAspect="1"/>
          </p:cNvPicPr>
          <p:nvPr/>
        </p:nvPicPr>
        <p:blipFill>
          <a:blip r:embed="rId2"/>
          <a:stretch>
            <a:fillRect/>
          </a:stretch>
        </p:blipFill>
        <p:spPr>
          <a:xfrm>
            <a:off x="9087" y="2060848"/>
            <a:ext cx="5355001" cy="4018000"/>
          </a:xfrm>
          <a:prstGeom prst="rect">
            <a:avLst/>
          </a:prstGeom>
        </p:spPr>
      </p:pic>
      <p:sp>
        <p:nvSpPr>
          <p:cNvPr id="11" name="Content Placeholder 2"/>
          <p:cNvSpPr>
            <a:spLocks noGrp="1"/>
          </p:cNvSpPr>
          <p:nvPr>
            <p:ph idx="1"/>
          </p:nvPr>
        </p:nvSpPr>
        <p:spPr>
          <a:xfrm>
            <a:off x="5076056" y="2204864"/>
            <a:ext cx="3960440" cy="3891136"/>
          </a:xfrm>
        </p:spPr>
        <p:txBody>
          <a:bodyPr/>
          <a:lstStyle/>
          <a:p>
            <a:pPr algn="just"/>
            <a:r>
              <a:rPr lang="en-US" sz="1400" dirty="0" smtClean="0"/>
              <a:t>Figure shows measured dependence of mean RSSI vs. distance D for TX V – RX V and TX V – RX H polarization configurations.</a:t>
            </a:r>
          </a:p>
          <a:p>
            <a:pPr algn="just"/>
            <a:r>
              <a:rPr lang="en-US" sz="1400" dirty="0"/>
              <a:t>RSSI is plotted in dB scale relatively to the </a:t>
            </a:r>
            <a:r>
              <a:rPr lang="en-US" sz="1400" dirty="0" smtClean="0"/>
              <a:t>reference point (assigned to 0 dB) </a:t>
            </a:r>
            <a:r>
              <a:rPr lang="en-US" sz="1400" dirty="0"/>
              <a:t>with maximum power corresponding to the direct link and D = 20 cm</a:t>
            </a:r>
            <a:r>
              <a:rPr lang="en-US" sz="1400" dirty="0" smtClean="0"/>
              <a:t>.</a:t>
            </a:r>
          </a:p>
          <a:p>
            <a:pPr algn="just"/>
            <a:r>
              <a:rPr lang="en-US" sz="1400" dirty="0" smtClean="0"/>
              <a:t>The cross polarization factor (X-pol) does not depend on the distance and is equal to 23.0 – 24.0 </a:t>
            </a:r>
            <a:r>
              <a:rPr lang="en-US" sz="1400" dirty="0" err="1" smtClean="0"/>
              <a:t>dB.</a:t>
            </a:r>
            <a:endParaRPr lang="en-US" sz="1400" dirty="0"/>
          </a:p>
        </p:txBody>
      </p:sp>
      <p:sp>
        <p:nvSpPr>
          <p:cNvPr id="12" name="Content Placeholder 2"/>
          <p:cNvSpPr txBox="1">
            <a:spLocks/>
          </p:cNvSpPr>
          <p:nvPr/>
        </p:nvSpPr>
        <p:spPr bwMode="auto">
          <a:xfrm>
            <a:off x="665973" y="1808299"/>
            <a:ext cx="4209239" cy="468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600" kern="0" dirty="0" smtClean="0"/>
              <a:t>RSSI Measurements</a:t>
            </a:r>
            <a:endParaRPr lang="en-US" sz="1600" kern="0" dirty="0"/>
          </a:p>
        </p:txBody>
      </p:sp>
    </p:spTree>
    <p:extLst>
      <p:ext uri="{BB962C8B-B14F-4D97-AF65-F5344CB8AC3E}">
        <p14:creationId xmlns:p14="http://schemas.microsoft.com/office/powerpoint/2010/main" val="1780189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pPr algn="just"/>
            <a:r>
              <a:rPr lang="en-US" sz="1600" dirty="0" smtClean="0"/>
              <a:t>This work presents the results of non-coherent channel measurements for </a:t>
            </a:r>
            <a:r>
              <a:rPr lang="en-US" sz="1600" dirty="0"/>
              <a:t>the </a:t>
            </a:r>
            <a:r>
              <a:rPr lang="en-US" altLang="en-US" sz="1600" dirty="0"/>
              <a:t>LOS short range </a:t>
            </a:r>
            <a:r>
              <a:rPr lang="en-US" altLang="en-US" sz="1600" dirty="0" smtClean="0"/>
              <a:t>SU-MIMO system.</a:t>
            </a:r>
          </a:p>
          <a:p>
            <a:pPr algn="just"/>
            <a:r>
              <a:rPr lang="en-US" altLang="en-US" sz="1600" dirty="0" smtClean="0"/>
              <a:t>Two practical configurations for 2x2 MIMO scheme exploiting antennas spatial separation and polarization discrimination were experimentally investigated.</a:t>
            </a:r>
          </a:p>
          <a:p>
            <a:pPr algn="just"/>
            <a:r>
              <a:rPr lang="en-US" sz="1600" dirty="0" smtClean="0"/>
              <a:t>It was shown that antennas spatial separation by 30 cm creates the difference in the direct and interfered links more than 15.0 </a:t>
            </a:r>
            <a:r>
              <a:rPr lang="en-US" sz="1600" dirty="0"/>
              <a:t>dB for the distances up to 2 m.</a:t>
            </a:r>
          </a:p>
          <a:p>
            <a:pPr algn="just"/>
            <a:r>
              <a:rPr lang="en-US" sz="1600" dirty="0" smtClean="0"/>
              <a:t>Cross polarization factor and therefore links separation for the perfect matching of the TX and RX antennas can achieve ~23.0 – 24.0 </a:t>
            </a:r>
            <a:r>
              <a:rPr lang="en-US" sz="1600" dirty="0" err="1" smtClean="0"/>
              <a:t>dB.</a:t>
            </a:r>
            <a:r>
              <a:rPr lang="en-US" sz="1600" dirty="0" smtClean="0"/>
              <a:t> </a:t>
            </a:r>
          </a:p>
          <a:p>
            <a:pPr algn="just"/>
            <a:r>
              <a:rPr lang="en-US" sz="1600" dirty="0" smtClean="0"/>
              <a:t>Channel impulse responses measured @ 2.64 GHz sample rate for both direct and interfered links in the LOS conference room environment include one main tap and do not contain any significant reflection taps.</a:t>
            </a:r>
            <a:endParaRPr lang="en-US" sz="1600" dirty="0"/>
          </a:p>
        </p:txBody>
      </p:sp>
      <p:sp>
        <p:nvSpPr>
          <p:cNvPr id="4" name="Date Placeholder 3"/>
          <p:cNvSpPr>
            <a:spLocks noGrp="1"/>
          </p:cNvSpPr>
          <p:nvPr>
            <p:ph type="dt" sz="half" idx="10"/>
          </p:nvPr>
        </p:nvSpPr>
        <p:spPr/>
        <p:txBody>
          <a:bodyPr/>
          <a:lstStyle/>
          <a:p>
            <a:pPr>
              <a:defRPr/>
            </a:pPr>
            <a:r>
              <a:rPr lang="en-US" altLang="en-US" smtClean="0"/>
              <a:t>May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6FF7B20-AC7B-4C69-887B-76B927AD15BF}" type="slidenum">
              <a:rPr lang="en-US" altLang="en-US" smtClean="0"/>
              <a:pPr>
                <a:defRPr/>
              </a:pPr>
              <a:t>12</a:t>
            </a:fld>
            <a:endParaRPr lang="en-US" altLang="en-US"/>
          </a:p>
        </p:txBody>
      </p:sp>
    </p:spTree>
    <p:extLst>
      <p:ext uri="{BB962C8B-B14F-4D97-AF65-F5344CB8AC3E}">
        <p14:creationId xmlns:p14="http://schemas.microsoft.com/office/powerpoint/2010/main" val="8700808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800" smtClean="0"/>
              <a:t>May 2015</a:t>
            </a:r>
            <a:endParaRPr lang="en-US" altLang="en-US" sz="1800"/>
          </a:p>
        </p:txBody>
      </p:sp>
      <p:sp>
        <p:nvSpPr>
          <p:cNvPr id="1024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Intel Corporation</a:t>
            </a:r>
            <a:endParaRPr lang="en-US" altLang="en-US"/>
          </a:p>
        </p:txBody>
      </p:sp>
      <p:sp>
        <p:nvSpPr>
          <p:cNvPr id="1024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DA3BDA75-6959-4E32-9D08-B91EFC5B8C13}" type="slidenum">
              <a:rPr lang="en-US" altLang="en-US"/>
              <a:pPr/>
              <a:t>13</a:t>
            </a:fld>
            <a:endParaRPr lang="en-US" altLang="en-US"/>
          </a:p>
        </p:txBody>
      </p:sp>
      <p:sp>
        <p:nvSpPr>
          <p:cNvPr id="10245" name="Rectangle 2"/>
          <p:cNvSpPr>
            <a:spLocks noGrp="1" noChangeArrowheads="1"/>
          </p:cNvSpPr>
          <p:nvPr>
            <p:ph type="title"/>
          </p:nvPr>
        </p:nvSpPr>
        <p:spPr/>
        <p:txBody>
          <a:bodyPr/>
          <a:lstStyle/>
          <a:p>
            <a:r>
              <a:rPr lang="en-GB" altLang="en-US" smtClean="0"/>
              <a:t>References</a:t>
            </a:r>
          </a:p>
        </p:txBody>
      </p:sp>
      <p:sp>
        <p:nvSpPr>
          <p:cNvPr id="10246" name="Rectangle 3"/>
          <p:cNvSpPr>
            <a:spLocks noGrp="1" noChangeArrowheads="1"/>
          </p:cNvSpPr>
          <p:nvPr>
            <p:ph type="body" idx="1"/>
          </p:nvPr>
        </p:nvSpPr>
        <p:spPr/>
        <p:txBody>
          <a:bodyPr/>
          <a:lstStyle/>
          <a:p>
            <a:pPr marL="457200" indent="-457200" algn="just">
              <a:buFont typeface="+mj-lt"/>
              <a:buAutoNum type="arabicPeriod"/>
            </a:pPr>
            <a:r>
              <a:rPr lang="en-US" altLang="en-US" sz="1800" dirty="0" smtClean="0"/>
              <a:t>A. Maltsev </a:t>
            </a:r>
            <a:r>
              <a:rPr lang="en-US" altLang="en-US" sz="1800" i="1" dirty="0" smtClean="0"/>
              <a:t>et al.</a:t>
            </a:r>
            <a:r>
              <a:rPr lang="en-US" altLang="en-US" sz="1800" dirty="0" smtClean="0"/>
              <a:t>, </a:t>
            </a:r>
            <a:r>
              <a:rPr lang="en-US" altLang="en-US" sz="1800" dirty="0"/>
              <a:t>“mmWave MIMO Link Budget</a:t>
            </a:r>
            <a:br>
              <a:rPr lang="en-US" altLang="en-US" sz="1800" dirty="0"/>
            </a:br>
            <a:r>
              <a:rPr lang="en-US" altLang="en-US" sz="1800" dirty="0"/>
              <a:t>Estimation for Indoor </a:t>
            </a:r>
            <a:r>
              <a:rPr lang="en-US" altLang="en-US" sz="1800" dirty="0" smtClean="0"/>
              <a:t>Environment,” </a:t>
            </a:r>
            <a:r>
              <a:rPr lang="en-US" altLang="en-US" sz="1800" dirty="0"/>
              <a:t>IEEE doc. </a:t>
            </a:r>
            <a:r>
              <a:rPr lang="en-US" altLang="en-US" sz="1800" dirty="0" smtClean="0"/>
              <a:t>11-15/0113r1.</a:t>
            </a:r>
          </a:p>
          <a:p>
            <a:pPr marL="457200" indent="-457200" algn="just">
              <a:buFont typeface="+mj-lt"/>
              <a:buAutoNum type="arabicPeriod"/>
            </a:pPr>
            <a:r>
              <a:rPr lang="en-US" altLang="en-US" sz="1800" dirty="0" smtClean="0"/>
              <a:t>A. </a:t>
            </a:r>
            <a:r>
              <a:rPr lang="en-US" altLang="en-US" sz="1800" dirty="0" err="1" smtClean="0"/>
              <a:t>Tarighat</a:t>
            </a:r>
            <a:r>
              <a:rPr lang="en-US" altLang="en-US" sz="1800" dirty="0" smtClean="0"/>
              <a:t> </a:t>
            </a:r>
            <a:r>
              <a:rPr lang="en-US" altLang="en-US" sz="1800" i="1" dirty="0" smtClean="0"/>
              <a:t>et al.</a:t>
            </a:r>
            <a:r>
              <a:rPr lang="en-US" altLang="en-US" sz="1800" dirty="0" smtClean="0"/>
              <a:t>, </a:t>
            </a:r>
            <a:r>
              <a:rPr lang="en-US" altLang="en-US" sz="1800" dirty="0"/>
              <a:t>“A Framework for MIMO Operation over mmWave </a:t>
            </a:r>
            <a:r>
              <a:rPr lang="en-US" altLang="en-US" sz="1800" dirty="0" smtClean="0"/>
              <a:t>Links,” IEEE doc. 11-15/0334r0.</a:t>
            </a:r>
          </a:p>
          <a:p>
            <a:pPr marL="457200" indent="-457200" algn="just">
              <a:buFont typeface="+mj-lt"/>
              <a:buAutoNum type="arabicPeriod"/>
            </a:pPr>
            <a:r>
              <a:rPr lang="en-US" altLang="en-US" sz="1800" dirty="0" smtClean="0"/>
              <a:t>A. Maltsev </a:t>
            </a:r>
            <a:r>
              <a:rPr lang="en-US" altLang="en-US" sz="1800" i="1" dirty="0" smtClean="0"/>
              <a:t>et al.</a:t>
            </a:r>
            <a:r>
              <a:rPr lang="en-US" altLang="en-US" sz="1800" dirty="0" smtClean="0"/>
              <a:t>, “Experimental Investigation of 60 GHz WLAN Systems in Office Environment,” Journal on Selected Areas in Communications, vol. 27, pp. 1488 - 1499, 2009.</a:t>
            </a:r>
          </a:p>
          <a:p>
            <a:pPr marL="457200" indent="-457200" algn="just">
              <a:buFont typeface="+mj-lt"/>
              <a:buAutoNum type="arabicPeriod"/>
            </a:pPr>
            <a:r>
              <a:rPr lang="en-US" altLang="en-US" sz="1800" dirty="0" smtClean="0"/>
              <a:t>A. Maltsev </a:t>
            </a:r>
            <a:r>
              <a:rPr lang="en-US" altLang="en-US" sz="1800" i="1" dirty="0" smtClean="0"/>
              <a:t>et al.</a:t>
            </a:r>
            <a:r>
              <a:rPr lang="en-US" altLang="en-US" sz="1800" dirty="0" smtClean="0"/>
              <a:t>, “Impact of Polarization Characteristics on 60 GHz Indoor Radio Communication Systems,” Antennas and Wireless Propagation Letters, vol. 9, pp. 413 - 416, 2010.</a:t>
            </a:r>
          </a:p>
          <a:p>
            <a:pPr marL="457200" indent="-457200" algn="just">
              <a:buFont typeface="+mj-lt"/>
              <a:buAutoNum type="arabicPeriod"/>
            </a:pPr>
            <a:r>
              <a:rPr lang="en-US" sz="1800" dirty="0" smtClean="0"/>
              <a:t>C. Cordeiro </a:t>
            </a:r>
            <a:r>
              <a:rPr lang="en-US" sz="1800" i="1" dirty="0" smtClean="0"/>
              <a:t>et al.</a:t>
            </a:r>
            <a:r>
              <a:rPr lang="en-US" sz="1800" dirty="0"/>
              <a:t>, “Next Generation 802.11ad:</a:t>
            </a:r>
            <a:br>
              <a:rPr lang="en-US" sz="1800" dirty="0"/>
            </a:br>
            <a:r>
              <a:rPr lang="en-US" sz="1800" dirty="0"/>
              <a:t>30+ Gbps </a:t>
            </a:r>
            <a:r>
              <a:rPr lang="en-US" sz="1800" dirty="0" smtClean="0"/>
              <a:t>WLAN,” IEEE doc. 11-14/0606r0.</a:t>
            </a:r>
          </a:p>
          <a:p>
            <a:pPr marL="457200" indent="-457200" algn="just">
              <a:buFont typeface="+mj-lt"/>
              <a:buAutoNum type="arabicPeriod"/>
            </a:pPr>
            <a:r>
              <a:rPr lang="en-US" sz="1800" dirty="0" smtClean="0"/>
              <a:t>R. Sun</a:t>
            </a:r>
            <a:r>
              <a:rPr lang="en-US" sz="1800" dirty="0"/>
              <a:t> </a:t>
            </a:r>
            <a:r>
              <a:rPr lang="en-US" sz="1800" i="1" dirty="0"/>
              <a:t>et al.</a:t>
            </a:r>
            <a:r>
              <a:rPr lang="en-US" sz="1800" dirty="0" smtClean="0"/>
              <a:t>, “</a:t>
            </a:r>
            <a:r>
              <a:rPr lang="en-US" sz="1800" dirty="0">
                <a:solidFill>
                  <a:schemeClr val="dk2"/>
                </a:solidFill>
                <a:ea typeface="Times New Roman"/>
                <a:cs typeface="Times New Roman"/>
                <a:sym typeface="Times New Roman"/>
              </a:rPr>
              <a:t>NG 60 Use </a:t>
            </a:r>
            <a:r>
              <a:rPr lang="en-US" sz="1800" dirty="0" smtClean="0">
                <a:solidFill>
                  <a:schemeClr val="dk2"/>
                </a:solidFill>
                <a:ea typeface="Times New Roman"/>
                <a:cs typeface="Times New Roman"/>
                <a:sym typeface="Times New Roman"/>
              </a:rPr>
              <a:t>Cases,</a:t>
            </a:r>
            <a:r>
              <a:rPr lang="en-US" sz="1800" dirty="0" smtClean="0"/>
              <a:t>” IEEE doc. 11-15/0328r4.</a:t>
            </a:r>
            <a:endParaRPr lang="en-US" sz="1800" dirty="0"/>
          </a:p>
          <a:p>
            <a:pPr marL="457200" indent="-457200" algn="just">
              <a:buFont typeface="+mj-lt"/>
              <a:buAutoNum type="arabicPeriod"/>
            </a:pPr>
            <a:endParaRPr lang="en-US" altLang="en-US" dirty="0"/>
          </a:p>
          <a:p>
            <a:pPr marL="457200" indent="-457200" algn="just">
              <a:buFont typeface="+mj-lt"/>
              <a:buAutoNum type="arabicPeriod"/>
            </a:pPr>
            <a:endParaRPr lang="en-US"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800" smtClean="0"/>
              <a:t>May 2015</a:t>
            </a:r>
            <a:endParaRPr lang="en-US" altLang="en-US" sz="1800"/>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Intel Corporation</a:t>
            </a:r>
            <a:endParaRPr lang="en-US" altLang="en-US"/>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463749C7-663C-4790-B78F-914A919C83A6}" type="slidenum">
              <a:rPr lang="en-US" altLang="en-US"/>
              <a:pPr/>
              <a:t>2</a:t>
            </a:fld>
            <a:endParaRPr lang="en-US" altLang="en-US"/>
          </a:p>
        </p:txBody>
      </p:sp>
      <p:sp>
        <p:nvSpPr>
          <p:cNvPr id="3077" name="Rectangle 2"/>
          <p:cNvSpPr>
            <a:spLocks noGrp="1" noChangeArrowheads="1"/>
          </p:cNvSpPr>
          <p:nvPr>
            <p:ph type="title"/>
          </p:nvPr>
        </p:nvSpPr>
        <p:spPr>
          <a:noFill/>
        </p:spPr>
        <p:txBody>
          <a:bodyPr/>
          <a:lstStyle/>
          <a:p>
            <a:r>
              <a:rPr lang="en-US" altLang="en-US" smtClean="0"/>
              <a:t>Abstract</a:t>
            </a:r>
          </a:p>
        </p:txBody>
      </p:sp>
      <p:sp>
        <p:nvSpPr>
          <p:cNvPr id="3078" name="Rectangle 3"/>
          <p:cNvSpPr>
            <a:spLocks noGrp="1" noChangeArrowheads="1"/>
          </p:cNvSpPr>
          <p:nvPr>
            <p:ph type="body" idx="1"/>
          </p:nvPr>
        </p:nvSpPr>
        <p:spPr>
          <a:noFill/>
        </p:spPr>
        <p:txBody>
          <a:bodyPr/>
          <a:lstStyle/>
          <a:p>
            <a:pPr algn="just"/>
            <a:r>
              <a:rPr lang="en-US" altLang="en-US" sz="1800" dirty="0" smtClean="0"/>
              <a:t>This contribution presents the results of experimental measurements for the LOS short range 2x2 SU-MIMO system, [1].</a:t>
            </a:r>
          </a:p>
          <a:p>
            <a:pPr algn="just"/>
            <a:r>
              <a:rPr lang="en-US" altLang="en-US" sz="1800" dirty="0" smtClean="0"/>
              <a:t>As it was shown in [2] for particular example of 2x2 LOS MIMO configuration the Shannon capacity depends on the phase difference between channel coefficients and attenuation factor of the cross links.</a:t>
            </a:r>
          </a:p>
          <a:p>
            <a:pPr algn="just"/>
            <a:r>
              <a:rPr lang="en-US" altLang="en-US" sz="1800" dirty="0" smtClean="0"/>
              <a:t>However it was shown that the dependence on phase difference is not prominent if the power of cross links is small enough comparing to the power of the direct links.</a:t>
            </a:r>
          </a:p>
          <a:p>
            <a:pPr algn="just"/>
            <a:r>
              <a:rPr lang="en-US" altLang="en-US" sz="1800" dirty="0" smtClean="0"/>
              <a:t>In this work the results of non-coherent channel measurements are provided. In particular the power of the </a:t>
            </a:r>
            <a:r>
              <a:rPr lang="en-US" altLang="en-US" sz="1800" dirty="0"/>
              <a:t>direct and </a:t>
            </a:r>
            <a:r>
              <a:rPr lang="en-US" altLang="en-US" sz="1800" dirty="0" smtClean="0"/>
              <a:t>cross links is measured and the impact of spatial antennas separation and antennas cross polarization is </a:t>
            </a:r>
            <a:r>
              <a:rPr lang="en-US" altLang="en-US" sz="1800" dirty="0" smtClean="0"/>
              <a:t>investigated.</a:t>
            </a:r>
          </a:p>
          <a:p>
            <a:pPr algn="just"/>
            <a:r>
              <a:rPr lang="en-US" altLang="en-US" sz="1800" dirty="0" smtClean="0"/>
              <a:t>The previous channel measurement results (IEEE 802.11ad) obtained for the larger distances and reflected paths can be found in references </a:t>
            </a:r>
            <a:r>
              <a:rPr lang="en-US" altLang="en-US" sz="1800" dirty="0" smtClean="0"/>
              <a:t>[</a:t>
            </a:r>
            <a:r>
              <a:rPr lang="en-US" altLang="en-US" sz="1800" dirty="0" smtClean="0"/>
              <a:t>3], [4].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800" smtClean="0"/>
              <a:t>May 2015</a:t>
            </a:r>
            <a:endParaRPr lang="en-US" altLang="en-US" sz="1800"/>
          </a:p>
        </p:txBody>
      </p:sp>
      <p:sp>
        <p:nvSpPr>
          <p:cNvPr id="921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Intel Corporation</a:t>
            </a:r>
            <a:endParaRPr lang="en-US" altLang="en-US"/>
          </a:p>
        </p:txBody>
      </p:sp>
      <p:sp>
        <p:nvSpPr>
          <p:cNvPr id="922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59CCA62-B111-4C38-8FCF-B63951EE118D}" type="slidenum">
              <a:rPr lang="en-US" altLang="en-US"/>
              <a:pPr/>
              <a:t>3</a:t>
            </a:fld>
            <a:endParaRPr lang="en-US" altLang="en-US"/>
          </a:p>
        </p:txBody>
      </p:sp>
      <p:sp>
        <p:nvSpPr>
          <p:cNvPr id="9221" name="Rectangle 2"/>
          <p:cNvSpPr>
            <a:spLocks noGrp="1" noChangeArrowheads="1"/>
          </p:cNvSpPr>
          <p:nvPr>
            <p:ph type="title"/>
          </p:nvPr>
        </p:nvSpPr>
        <p:spPr/>
        <p:txBody>
          <a:bodyPr/>
          <a:lstStyle/>
          <a:p>
            <a:r>
              <a:rPr lang="en-GB" altLang="en-US" dirty="0" smtClean="0"/>
              <a:t>Usage Models Description</a:t>
            </a:r>
          </a:p>
        </p:txBody>
      </p:sp>
      <p:sp>
        <p:nvSpPr>
          <p:cNvPr id="9222" name="Rectangle 3"/>
          <p:cNvSpPr>
            <a:spLocks noGrp="1" noChangeArrowheads="1"/>
          </p:cNvSpPr>
          <p:nvPr>
            <p:ph type="body" idx="1"/>
          </p:nvPr>
        </p:nvSpPr>
        <p:spPr>
          <a:xfrm>
            <a:off x="685800" y="1981200"/>
            <a:ext cx="7772400" cy="2226136"/>
          </a:xfrm>
        </p:spPr>
        <p:txBody>
          <a:bodyPr/>
          <a:lstStyle/>
          <a:p>
            <a:pPr algn="just"/>
            <a:r>
              <a:rPr lang="en-US" altLang="en-US" sz="1800" dirty="0" smtClean="0"/>
              <a:t>The LOS SU-MIMO is proposed to be used for different usage models scenarios, [5], [6]:</a:t>
            </a:r>
          </a:p>
          <a:p>
            <a:pPr lvl="1" algn="just"/>
            <a:r>
              <a:rPr lang="en-US" altLang="en-US" sz="1400" dirty="0" smtClean="0"/>
              <a:t>Sync-and-go kiosk, digital content downloading;</a:t>
            </a:r>
          </a:p>
          <a:p>
            <a:pPr lvl="1" algn="just"/>
            <a:r>
              <a:rPr lang="en-US" altLang="en-US" sz="1400" dirty="0" smtClean="0"/>
              <a:t>Device-to-device (D2D) short range communication</a:t>
            </a:r>
            <a:r>
              <a:rPr lang="en-US" altLang="en-US" sz="1400" dirty="0"/>
              <a:t>, </a:t>
            </a:r>
            <a:r>
              <a:rPr lang="en-US" altLang="en-US" sz="1400" dirty="0" smtClean="0"/>
              <a:t>tablet to laptop, handheld </a:t>
            </a:r>
            <a:r>
              <a:rPr lang="en-US" altLang="en-US" sz="1400" dirty="0"/>
              <a:t>to </a:t>
            </a:r>
            <a:r>
              <a:rPr lang="en-US" altLang="en-US" sz="1400" dirty="0" smtClean="0"/>
              <a:t>laptop, </a:t>
            </a:r>
            <a:r>
              <a:rPr lang="en-US" altLang="en-US" sz="1400" dirty="0"/>
              <a:t>laptop to </a:t>
            </a:r>
            <a:r>
              <a:rPr lang="en-US" altLang="en-US" sz="1400" dirty="0" smtClean="0"/>
              <a:t>laptop;</a:t>
            </a:r>
          </a:p>
          <a:p>
            <a:pPr lvl="1" algn="just"/>
            <a:r>
              <a:rPr lang="en-US" altLang="en-US" sz="1400" dirty="0" smtClean="0"/>
              <a:t>Wireless docking, connection of the laptop to external monitor and other peripherals.</a:t>
            </a:r>
          </a:p>
          <a:p>
            <a:pPr algn="just"/>
            <a:r>
              <a:rPr lang="en-US" altLang="en-US" sz="1800" dirty="0" smtClean="0"/>
              <a:t>The distance of interest can be from ~10 - 20 cm and up to ~2 m;</a:t>
            </a:r>
          </a:p>
        </p:txBody>
      </p:sp>
      <p:pic>
        <p:nvPicPr>
          <p:cNvPr id="4" name="Picture 3"/>
          <p:cNvPicPr>
            <a:picLocks noChangeAspect="1"/>
          </p:cNvPicPr>
          <p:nvPr/>
        </p:nvPicPr>
        <p:blipFill>
          <a:blip r:embed="rId2"/>
          <a:stretch>
            <a:fillRect/>
          </a:stretch>
        </p:blipFill>
        <p:spPr>
          <a:xfrm>
            <a:off x="2483768" y="4990111"/>
            <a:ext cx="3355482" cy="1031287"/>
          </a:xfrm>
          <a:prstGeom prst="rect">
            <a:avLst/>
          </a:prstGeom>
        </p:spPr>
      </p:pic>
      <p:pic>
        <p:nvPicPr>
          <p:cNvPr id="5" name="Picture 4"/>
          <p:cNvPicPr>
            <a:picLocks noChangeAspect="1"/>
          </p:cNvPicPr>
          <p:nvPr/>
        </p:nvPicPr>
        <p:blipFill>
          <a:blip r:embed="rId3"/>
          <a:stretch>
            <a:fillRect/>
          </a:stretch>
        </p:blipFill>
        <p:spPr>
          <a:xfrm>
            <a:off x="6084168" y="5034834"/>
            <a:ext cx="2450869" cy="941839"/>
          </a:xfrm>
          <a:prstGeom prst="rect">
            <a:avLst/>
          </a:prstGeom>
        </p:spPr>
      </p:pic>
      <p:sp>
        <p:nvSpPr>
          <p:cNvPr id="20" name="Content Placeholder 2"/>
          <p:cNvSpPr txBox="1">
            <a:spLocks/>
          </p:cNvSpPr>
          <p:nvPr/>
        </p:nvSpPr>
        <p:spPr bwMode="auto">
          <a:xfrm>
            <a:off x="107504" y="4521538"/>
            <a:ext cx="2218904" cy="468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altLang="en-US" sz="1600" dirty="0"/>
              <a:t>Sync-and-go kiosk</a:t>
            </a:r>
            <a:endParaRPr lang="en-US" sz="1600" kern="0" dirty="0"/>
          </a:p>
        </p:txBody>
      </p:sp>
      <p:sp>
        <p:nvSpPr>
          <p:cNvPr id="21" name="Content Placeholder 2"/>
          <p:cNvSpPr txBox="1">
            <a:spLocks/>
          </p:cNvSpPr>
          <p:nvPr/>
        </p:nvSpPr>
        <p:spPr bwMode="auto">
          <a:xfrm>
            <a:off x="2495010" y="4523380"/>
            <a:ext cx="3344240" cy="468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600" kern="0" dirty="0" smtClean="0"/>
              <a:t>D2D communication</a:t>
            </a:r>
            <a:endParaRPr lang="en-US" sz="1600" kern="0" dirty="0"/>
          </a:p>
        </p:txBody>
      </p:sp>
      <p:sp>
        <p:nvSpPr>
          <p:cNvPr id="22" name="Content Placeholder 2"/>
          <p:cNvSpPr txBox="1">
            <a:spLocks/>
          </p:cNvSpPr>
          <p:nvPr/>
        </p:nvSpPr>
        <p:spPr bwMode="auto">
          <a:xfrm>
            <a:off x="5941449" y="4521538"/>
            <a:ext cx="2736305" cy="468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600" kern="0" dirty="0" smtClean="0"/>
              <a:t>Wireless docking</a:t>
            </a:r>
            <a:endParaRPr lang="en-US" sz="1600" kern="0" dirty="0"/>
          </a:p>
        </p:txBody>
      </p:sp>
      <p:pic>
        <p:nvPicPr>
          <p:cNvPr id="2" name="Picture 1"/>
          <p:cNvPicPr>
            <a:picLocks noChangeAspect="1"/>
          </p:cNvPicPr>
          <p:nvPr/>
        </p:nvPicPr>
        <p:blipFill>
          <a:blip r:embed="rId4"/>
          <a:stretch>
            <a:fillRect/>
          </a:stretch>
        </p:blipFill>
        <p:spPr>
          <a:xfrm>
            <a:off x="179512" y="4941168"/>
            <a:ext cx="1876950" cy="1421767"/>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LOS MIMO Configurations</a:t>
            </a:r>
            <a:endParaRPr lang="en-US" dirty="0"/>
          </a:p>
        </p:txBody>
      </p:sp>
      <p:sp>
        <p:nvSpPr>
          <p:cNvPr id="4" name="Date Placeholder 3"/>
          <p:cNvSpPr>
            <a:spLocks noGrp="1"/>
          </p:cNvSpPr>
          <p:nvPr>
            <p:ph type="dt" sz="half" idx="10"/>
          </p:nvPr>
        </p:nvSpPr>
        <p:spPr/>
        <p:txBody>
          <a:bodyPr/>
          <a:lstStyle/>
          <a:p>
            <a:pPr>
              <a:defRPr/>
            </a:pPr>
            <a:r>
              <a:rPr lang="en-US" altLang="en-US" smtClean="0"/>
              <a:t>May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6FF7B20-AC7B-4C69-887B-76B927AD15BF}" type="slidenum">
              <a:rPr lang="en-US" altLang="en-US" smtClean="0"/>
              <a:pPr>
                <a:defRPr/>
              </a:pPr>
              <a:t>4</a:t>
            </a:fld>
            <a:endParaRPr lang="en-US" altLang="en-US"/>
          </a:p>
        </p:txBody>
      </p:sp>
      <p:sp>
        <p:nvSpPr>
          <p:cNvPr id="9" name="Rectangle 3"/>
          <p:cNvSpPr txBox="1">
            <a:spLocks noChangeArrowheads="1"/>
          </p:cNvSpPr>
          <p:nvPr/>
        </p:nvSpPr>
        <p:spPr bwMode="auto">
          <a:xfrm>
            <a:off x="685800" y="1700808"/>
            <a:ext cx="7772400" cy="26380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lgn="just"/>
            <a:r>
              <a:rPr lang="en-US" altLang="en-US" sz="1600" kern="0" dirty="0" smtClean="0"/>
              <a:t>Figure below shows two LOS MIMO configurations investigated in the experiment.</a:t>
            </a:r>
          </a:p>
          <a:p>
            <a:pPr algn="just"/>
            <a:r>
              <a:rPr lang="en-US" altLang="en-US" sz="1600" kern="0" dirty="0" smtClean="0"/>
              <a:t>Configuration #1:</a:t>
            </a:r>
          </a:p>
          <a:p>
            <a:pPr lvl="1" algn="just"/>
            <a:r>
              <a:rPr lang="en-US" altLang="en-US" sz="1200" kern="0" dirty="0"/>
              <a:t>B</a:t>
            </a:r>
            <a:r>
              <a:rPr lang="en-US" altLang="en-US" sz="1200" kern="0" dirty="0" smtClean="0"/>
              <a:t>oth devices have </a:t>
            </a:r>
            <a:r>
              <a:rPr lang="en-US" altLang="en-US" sz="1200" kern="0" dirty="0"/>
              <a:t>two Phased Antenna Array (</a:t>
            </a:r>
            <a:r>
              <a:rPr lang="en-US" altLang="en-US" sz="1200" kern="0" dirty="0" smtClean="0"/>
              <a:t>PAAs), </a:t>
            </a:r>
            <a:r>
              <a:rPr lang="en-US" altLang="en-US" sz="1200" kern="0" dirty="0"/>
              <a:t>which </a:t>
            </a:r>
            <a:r>
              <a:rPr lang="en-US" altLang="en-US" sz="1200" kern="0" dirty="0" smtClean="0"/>
              <a:t>can be separated by d = 10 – 30 cm and have vertical polarizations (V). It is assumed that antennas are mounted in the corners of the laptop’s lid or in the corners of the tablet device.</a:t>
            </a:r>
            <a:endParaRPr lang="en-US" altLang="en-US" sz="1200" kern="0" dirty="0"/>
          </a:p>
          <a:p>
            <a:pPr algn="just"/>
            <a:r>
              <a:rPr lang="en-US" altLang="en-US" sz="1600" kern="0" dirty="0"/>
              <a:t>Configuration </a:t>
            </a:r>
            <a:r>
              <a:rPr lang="en-US" altLang="en-US" sz="1600" kern="0" dirty="0" smtClean="0"/>
              <a:t>#2:</a:t>
            </a:r>
          </a:p>
          <a:p>
            <a:pPr lvl="1" algn="just"/>
            <a:r>
              <a:rPr lang="en-US" altLang="en-US" sz="1200" kern="0" dirty="0"/>
              <a:t>B</a:t>
            </a:r>
            <a:r>
              <a:rPr lang="en-US" altLang="en-US" sz="1200" kern="0" dirty="0" smtClean="0"/>
              <a:t>oth devices have single PAA, but it is divided into two subarrays whose elements have different polarization types, i.e. vertical (V) or horizontal (H). This configuration may be viable for small factor handheld devices where spatial separation of antennas is not possible.</a:t>
            </a:r>
          </a:p>
        </p:txBody>
      </p:sp>
      <p:pic>
        <p:nvPicPr>
          <p:cNvPr id="7" name="Picture 6"/>
          <p:cNvPicPr>
            <a:picLocks noChangeAspect="1"/>
          </p:cNvPicPr>
          <p:nvPr/>
        </p:nvPicPr>
        <p:blipFill>
          <a:blip r:embed="rId2"/>
          <a:stretch>
            <a:fillRect/>
          </a:stretch>
        </p:blipFill>
        <p:spPr>
          <a:xfrm>
            <a:off x="1336856" y="3789040"/>
            <a:ext cx="6546488" cy="2665274"/>
          </a:xfrm>
          <a:prstGeom prst="rect">
            <a:avLst/>
          </a:prstGeom>
        </p:spPr>
      </p:pic>
    </p:spTree>
    <p:extLst>
      <p:ext uri="{BB962C8B-B14F-4D97-AF65-F5344CB8AC3E}">
        <p14:creationId xmlns:p14="http://schemas.microsoft.com/office/powerpoint/2010/main" val="1377956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Measurement Setup Description</a:t>
            </a:r>
          </a:p>
        </p:txBody>
      </p:sp>
      <p:sp>
        <p:nvSpPr>
          <p:cNvPr id="3" name="Content Placeholder 2"/>
          <p:cNvSpPr>
            <a:spLocks noGrp="1"/>
          </p:cNvSpPr>
          <p:nvPr>
            <p:ph idx="1"/>
          </p:nvPr>
        </p:nvSpPr>
        <p:spPr>
          <a:xfrm>
            <a:off x="685800" y="1628800"/>
            <a:ext cx="7772400" cy="2635915"/>
          </a:xfrm>
        </p:spPr>
        <p:txBody>
          <a:bodyPr/>
          <a:lstStyle/>
          <a:p>
            <a:pPr algn="just"/>
            <a:r>
              <a:rPr lang="en-US" sz="1800" dirty="0" smtClean="0"/>
              <a:t>Configuration #1 – antennas spatial separation:</a:t>
            </a:r>
          </a:p>
          <a:p>
            <a:pPr lvl="1" algn="just"/>
            <a:r>
              <a:rPr lang="en-US" sz="1400" dirty="0" smtClean="0"/>
              <a:t>Measurements were done in the conference room, TX and RX devices are placed on the table.</a:t>
            </a:r>
          </a:p>
          <a:p>
            <a:pPr lvl="1" algn="just"/>
            <a:r>
              <a:rPr lang="en-US" sz="1400" dirty="0" smtClean="0"/>
              <a:t>Both TX Phased Antenna Arrays (PAAs) and RX PAAs have vertical polarization and the same geometry of 2 x 8 elements. PAAs are placed at the height of 18 cm above the table.</a:t>
            </a:r>
          </a:p>
          <a:p>
            <a:pPr lvl="1" algn="just"/>
            <a:r>
              <a:rPr lang="en-US" sz="1400" dirty="0" smtClean="0"/>
              <a:t>Distance between the geometrical centers of TX/RX PAAs: d = 10, 20, and 30 cm.</a:t>
            </a:r>
          </a:p>
          <a:p>
            <a:pPr lvl="1" algn="just"/>
            <a:r>
              <a:rPr lang="en-US" sz="1400" dirty="0" smtClean="0"/>
              <a:t>Distance between TX and RX devices: D = 20 – 200 cm, with discrete step = 20 cm.</a:t>
            </a:r>
          </a:p>
          <a:p>
            <a:pPr lvl="1" algn="just"/>
            <a:r>
              <a:rPr lang="en-US" sz="1400" dirty="0" smtClean="0"/>
              <a:t>Measurements were done after application of TXSS beamforming, assuming that TX PAA 1 makes beamforming with RX PAA 1 and TX PAA 2 makes beamforming with RX PAA 2.</a:t>
            </a:r>
          </a:p>
          <a:p>
            <a:pPr lvl="1" algn="just"/>
            <a:r>
              <a:rPr lang="en-US" sz="1400" i="1" dirty="0" smtClean="0"/>
              <a:t>Both links are trained independently.</a:t>
            </a:r>
            <a:endParaRPr lang="en-US" sz="1400" i="1" dirty="0"/>
          </a:p>
        </p:txBody>
      </p:sp>
      <p:sp>
        <p:nvSpPr>
          <p:cNvPr id="4" name="Date Placeholder 3"/>
          <p:cNvSpPr>
            <a:spLocks noGrp="1"/>
          </p:cNvSpPr>
          <p:nvPr>
            <p:ph type="dt" sz="half" idx="10"/>
          </p:nvPr>
        </p:nvSpPr>
        <p:spPr/>
        <p:txBody>
          <a:bodyPr/>
          <a:lstStyle/>
          <a:p>
            <a:pPr>
              <a:defRPr/>
            </a:pPr>
            <a:r>
              <a:rPr lang="en-US" altLang="en-US" smtClean="0"/>
              <a:t>May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6FF7B20-AC7B-4C69-887B-76B927AD15BF}" type="slidenum">
              <a:rPr lang="en-US" altLang="en-US" smtClean="0"/>
              <a:pPr>
                <a:defRPr/>
              </a:pPr>
              <a:t>5</a:t>
            </a:fld>
            <a:endParaRPr lang="en-US" altLang="en-US"/>
          </a:p>
        </p:txBody>
      </p:sp>
      <p:pic>
        <p:nvPicPr>
          <p:cNvPr id="9" name="Picture 8"/>
          <p:cNvPicPr>
            <a:picLocks noChangeAspect="1"/>
          </p:cNvPicPr>
          <p:nvPr/>
        </p:nvPicPr>
        <p:blipFill>
          <a:blip r:embed="rId2"/>
          <a:stretch>
            <a:fillRect/>
          </a:stretch>
        </p:blipFill>
        <p:spPr>
          <a:xfrm>
            <a:off x="1547664" y="4149080"/>
            <a:ext cx="2539800" cy="2211814"/>
          </a:xfrm>
          <a:prstGeom prst="rect">
            <a:avLst/>
          </a:prstGeom>
        </p:spPr>
      </p:pic>
      <p:pic>
        <p:nvPicPr>
          <p:cNvPr id="7" name="Picture 6"/>
          <p:cNvPicPr>
            <a:picLocks noChangeAspect="1"/>
          </p:cNvPicPr>
          <p:nvPr/>
        </p:nvPicPr>
        <p:blipFill>
          <a:blip r:embed="rId3"/>
          <a:stretch>
            <a:fillRect/>
          </a:stretch>
        </p:blipFill>
        <p:spPr>
          <a:xfrm>
            <a:off x="4211960" y="3936368"/>
            <a:ext cx="4008600" cy="2472027"/>
          </a:xfrm>
          <a:prstGeom prst="rect">
            <a:avLst/>
          </a:prstGeom>
        </p:spPr>
      </p:pic>
    </p:spTree>
    <p:extLst>
      <p:ext uri="{BB962C8B-B14F-4D97-AF65-F5344CB8AC3E}">
        <p14:creationId xmlns:p14="http://schemas.microsoft.com/office/powerpoint/2010/main" val="1084393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Measurement Setup </a:t>
            </a:r>
            <a:r>
              <a:rPr lang="en-US" dirty="0" smtClean="0"/>
              <a:t>Description (Cont’d)</a:t>
            </a:r>
            <a:endParaRPr lang="en-US" dirty="0"/>
          </a:p>
        </p:txBody>
      </p:sp>
      <p:sp>
        <p:nvSpPr>
          <p:cNvPr id="3" name="Content Placeholder 2"/>
          <p:cNvSpPr>
            <a:spLocks noGrp="1"/>
          </p:cNvSpPr>
          <p:nvPr>
            <p:ph idx="1"/>
          </p:nvPr>
        </p:nvSpPr>
        <p:spPr>
          <a:xfrm>
            <a:off x="685800" y="2204864"/>
            <a:ext cx="7772400" cy="2144503"/>
          </a:xfrm>
        </p:spPr>
        <p:txBody>
          <a:bodyPr/>
          <a:lstStyle/>
          <a:p>
            <a:pPr algn="just"/>
            <a:r>
              <a:rPr lang="en-US" sz="1800" dirty="0" smtClean="0"/>
              <a:t>Configuration #2 – cross polarization:</a:t>
            </a:r>
          </a:p>
          <a:p>
            <a:pPr lvl="1" algn="just"/>
            <a:r>
              <a:rPr lang="en-US" sz="1400" dirty="0" smtClean="0"/>
              <a:t>The TX PAA uses for transmission subarray of 4 elements and RX PAA uses for reception only 1 omni element of the array</a:t>
            </a:r>
            <a:r>
              <a:rPr lang="en-US" sz="1400" dirty="0"/>
              <a:t>. PAAs are placed at the height of 18 cm above the table</a:t>
            </a:r>
            <a:r>
              <a:rPr lang="en-US" sz="1400" dirty="0" smtClean="0"/>
              <a:t>.</a:t>
            </a:r>
          </a:p>
          <a:p>
            <a:pPr lvl="1" algn="just"/>
            <a:r>
              <a:rPr lang="en-US" sz="1400" dirty="0" smtClean="0"/>
              <a:t>The TX PAA has vertical (V) polarization and RX PAA omni element can have vertical (V) or horizontal (H) polarization</a:t>
            </a:r>
            <a:r>
              <a:rPr lang="en-US" sz="1400" dirty="0"/>
              <a:t>, d</a:t>
            </a:r>
            <a:r>
              <a:rPr lang="en-US" sz="1400" dirty="0" smtClean="0"/>
              <a:t>istance </a:t>
            </a:r>
            <a:r>
              <a:rPr lang="en-US" sz="1400" dirty="0"/>
              <a:t>between TX and RX devices </a:t>
            </a:r>
            <a:r>
              <a:rPr lang="en-US" sz="1400" dirty="0" smtClean="0"/>
              <a:t>can be D </a:t>
            </a:r>
            <a:r>
              <a:rPr lang="en-US" sz="1400" dirty="0"/>
              <a:t>= 20 </a:t>
            </a:r>
            <a:r>
              <a:rPr lang="en-US" sz="1400" dirty="0" smtClean="0"/>
              <a:t> </a:t>
            </a:r>
            <a:r>
              <a:rPr lang="en-US" sz="1400" dirty="0"/>
              <a:t>– 200 cm, with step = 20 cm</a:t>
            </a:r>
            <a:r>
              <a:rPr lang="en-US" sz="1400" dirty="0" smtClean="0"/>
              <a:t>;</a:t>
            </a:r>
            <a:endParaRPr lang="en-US" sz="1400" dirty="0"/>
          </a:p>
        </p:txBody>
      </p:sp>
      <p:sp>
        <p:nvSpPr>
          <p:cNvPr id="4" name="Date Placeholder 3"/>
          <p:cNvSpPr>
            <a:spLocks noGrp="1"/>
          </p:cNvSpPr>
          <p:nvPr>
            <p:ph type="dt" sz="half" idx="10"/>
          </p:nvPr>
        </p:nvSpPr>
        <p:spPr/>
        <p:txBody>
          <a:bodyPr/>
          <a:lstStyle/>
          <a:p>
            <a:pPr>
              <a:defRPr/>
            </a:pPr>
            <a:r>
              <a:rPr lang="en-US" altLang="en-US" smtClean="0"/>
              <a:t>May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6FF7B20-AC7B-4C69-887B-76B927AD15BF}" type="slidenum">
              <a:rPr lang="en-US" altLang="en-US" smtClean="0"/>
              <a:pPr>
                <a:defRPr/>
              </a:pPr>
              <a:t>6</a:t>
            </a:fld>
            <a:endParaRPr lang="en-US" altLang="en-US"/>
          </a:p>
        </p:txBody>
      </p:sp>
      <p:pic>
        <p:nvPicPr>
          <p:cNvPr id="11" name="Picture 10"/>
          <p:cNvPicPr>
            <a:picLocks noChangeAspect="1"/>
          </p:cNvPicPr>
          <p:nvPr/>
        </p:nvPicPr>
        <p:blipFill>
          <a:blip r:embed="rId2"/>
          <a:stretch>
            <a:fillRect/>
          </a:stretch>
        </p:blipFill>
        <p:spPr>
          <a:xfrm>
            <a:off x="2497893" y="4005064"/>
            <a:ext cx="4148213" cy="2143890"/>
          </a:xfrm>
          <a:prstGeom prst="rect">
            <a:avLst/>
          </a:prstGeom>
        </p:spPr>
      </p:pic>
    </p:spTree>
    <p:extLst>
      <p:ext uri="{BB962C8B-B14F-4D97-AF65-F5344CB8AC3E}">
        <p14:creationId xmlns:p14="http://schemas.microsoft.com/office/powerpoint/2010/main" val="523731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Measured Signal Characteristics</a:t>
            </a:r>
            <a:endParaRPr lang="en-US" dirty="0"/>
          </a:p>
        </p:txBody>
      </p:sp>
      <p:sp>
        <p:nvSpPr>
          <p:cNvPr id="3" name="Content Placeholder 2"/>
          <p:cNvSpPr>
            <a:spLocks noGrp="1"/>
          </p:cNvSpPr>
          <p:nvPr>
            <p:ph idx="1"/>
          </p:nvPr>
        </p:nvSpPr>
        <p:spPr/>
        <p:txBody>
          <a:bodyPr/>
          <a:lstStyle/>
          <a:p>
            <a:pPr algn="just"/>
            <a:r>
              <a:rPr lang="en-US" sz="1800" dirty="0" smtClean="0"/>
              <a:t>To set up directional link </a:t>
            </a:r>
            <a:r>
              <a:rPr lang="en-US" sz="1800" dirty="0"/>
              <a:t>Transmit Sector Sweep (TXSS) beamforming </a:t>
            </a:r>
            <a:r>
              <a:rPr lang="en-US" sz="1800" dirty="0" smtClean="0"/>
              <a:t>protocol was applied.</a:t>
            </a:r>
          </a:p>
          <a:p>
            <a:pPr algn="just"/>
            <a:r>
              <a:rPr lang="en-US" sz="1800" dirty="0" smtClean="0"/>
              <a:t>The following signal characteristics were measured:</a:t>
            </a:r>
          </a:p>
          <a:p>
            <a:pPr lvl="1" algn="just"/>
            <a:r>
              <a:rPr lang="en-US" sz="1400" dirty="0" smtClean="0"/>
              <a:t>Received </a:t>
            </a:r>
            <a:r>
              <a:rPr lang="en-US" sz="1400" dirty="0"/>
              <a:t>Signal Strength Indicator (RSSI</a:t>
            </a:r>
            <a:r>
              <a:rPr lang="en-US" sz="1400" dirty="0" smtClean="0"/>
              <a:t>), which is actually a received power in the 2.16 GHz signal bandwidth, mean RSSI was estimated over 10</a:t>
            </a:r>
            <a:r>
              <a:rPr lang="en-US" sz="1400" baseline="30000" dirty="0" smtClean="0"/>
              <a:t>5</a:t>
            </a:r>
            <a:r>
              <a:rPr lang="en-US" sz="1400" dirty="0" smtClean="0"/>
              <a:t> packet transmissions.</a:t>
            </a:r>
            <a:endParaRPr lang="en-US" sz="1400" dirty="0"/>
          </a:p>
          <a:p>
            <a:pPr lvl="1" algn="just"/>
            <a:r>
              <a:rPr lang="en-US" sz="1400" dirty="0" smtClean="0"/>
              <a:t>Channel </a:t>
            </a:r>
            <a:r>
              <a:rPr lang="en-US" sz="1400" dirty="0"/>
              <a:t>impulse response @ 2.64 GHz sample </a:t>
            </a:r>
            <a:r>
              <a:rPr lang="en-US" sz="1400" dirty="0" smtClean="0"/>
              <a:t>rate for channel coefficients in the direct H</a:t>
            </a:r>
            <a:r>
              <a:rPr lang="en-US" sz="1400" baseline="-25000" dirty="0" smtClean="0"/>
              <a:t>11</a:t>
            </a:r>
            <a:r>
              <a:rPr lang="en-US" sz="1400" dirty="0" smtClean="0"/>
              <a:t> and interfered link H</a:t>
            </a:r>
            <a:r>
              <a:rPr lang="en-US" sz="1400" baseline="-25000" dirty="0" smtClean="0"/>
              <a:t>21</a:t>
            </a:r>
            <a:r>
              <a:rPr lang="en-US" sz="1400" dirty="0" smtClean="0"/>
              <a:t>.</a:t>
            </a:r>
          </a:p>
          <a:p>
            <a:pPr algn="just"/>
            <a:r>
              <a:rPr lang="en-US" sz="1800" dirty="0" smtClean="0"/>
              <a:t>Channel measurements were done non-coherently, i.e. first channel impulse response was measured for link H</a:t>
            </a:r>
            <a:r>
              <a:rPr lang="en-US" sz="1800" baseline="-25000" dirty="0" smtClean="0"/>
              <a:t>11</a:t>
            </a:r>
            <a:r>
              <a:rPr lang="en-US" sz="1800" dirty="0" smtClean="0"/>
              <a:t> and then for H</a:t>
            </a:r>
            <a:r>
              <a:rPr lang="en-US" sz="1800" baseline="-25000" dirty="0" smtClean="0"/>
              <a:t>21</a:t>
            </a:r>
            <a:r>
              <a:rPr lang="en-US" sz="1800" dirty="0" smtClean="0"/>
              <a:t> (not simultaneously).</a:t>
            </a:r>
          </a:p>
        </p:txBody>
      </p:sp>
      <p:sp>
        <p:nvSpPr>
          <p:cNvPr id="4" name="Date Placeholder 3"/>
          <p:cNvSpPr>
            <a:spLocks noGrp="1"/>
          </p:cNvSpPr>
          <p:nvPr>
            <p:ph type="dt" sz="half" idx="10"/>
          </p:nvPr>
        </p:nvSpPr>
        <p:spPr/>
        <p:txBody>
          <a:bodyPr/>
          <a:lstStyle/>
          <a:p>
            <a:pPr>
              <a:defRPr/>
            </a:pPr>
            <a:r>
              <a:rPr lang="en-US" altLang="en-US" smtClean="0"/>
              <a:t>May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6FF7B20-AC7B-4C69-887B-76B927AD15BF}" type="slidenum">
              <a:rPr lang="en-US" altLang="en-US" smtClean="0"/>
              <a:pPr>
                <a:defRPr/>
              </a:pPr>
              <a:t>7</a:t>
            </a:fld>
            <a:endParaRPr lang="en-US" altLang="en-US"/>
          </a:p>
        </p:txBody>
      </p:sp>
    </p:spTree>
    <p:extLst>
      <p:ext uri="{BB962C8B-B14F-4D97-AF65-F5344CB8AC3E}">
        <p14:creationId xmlns:p14="http://schemas.microsoft.com/office/powerpoint/2010/main" val="3995583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Antennas Spatial Separation</a:t>
            </a:r>
            <a:endParaRPr lang="en-US" dirty="0"/>
          </a:p>
        </p:txBody>
      </p:sp>
      <p:sp>
        <p:nvSpPr>
          <p:cNvPr id="4" name="Date Placeholder 3"/>
          <p:cNvSpPr>
            <a:spLocks noGrp="1"/>
          </p:cNvSpPr>
          <p:nvPr>
            <p:ph type="dt" sz="half" idx="10"/>
          </p:nvPr>
        </p:nvSpPr>
        <p:spPr/>
        <p:txBody>
          <a:bodyPr/>
          <a:lstStyle/>
          <a:p>
            <a:pPr>
              <a:defRPr/>
            </a:pPr>
            <a:r>
              <a:rPr lang="en-US" altLang="en-US" smtClean="0"/>
              <a:t>May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6FF7B20-AC7B-4C69-887B-76B927AD15BF}" type="slidenum">
              <a:rPr lang="en-US" altLang="en-US" smtClean="0"/>
              <a:pPr>
                <a:defRPr/>
              </a:pPr>
              <a:t>8</a:t>
            </a:fld>
            <a:endParaRPr lang="en-US" altLang="en-US"/>
          </a:p>
        </p:txBody>
      </p:sp>
      <p:sp>
        <p:nvSpPr>
          <p:cNvPr id="3" name="Content Placeholder 2"/>
          <p:cNvSpPr>
            <a:spLocks noGrp="1"/>
          </p:cNvSpPr>
          <p:nvPr>
            <p:ph idx="1"/>
          </p:nvPr>
        </p:nvSpPr>
        <p:spPr>
          <a:xfrm>
            <a:off x="5076056" y="1700808"/>
            <a:ext cx="3960440" cy="3096344"/>
          </a:xfrm>
        </p:spPr>
        <p:txBody>
          <a:bodyPr/>
          <a:lstStyle/>
          <a:p>
            <a:pPr algn="just"/>
            <a:r>
              <a:rPr lang="en-US" sz="1400" dirty="0" smtClean="0"/>
              <a:t>Figure shows measured Radiation Pattern (RP) for broadside direction </a:t>
            </a:r>
            <a:r>
              <a:rPr lang="en-US" sz="1400" dirty="0"/>
              <a:t>(blue line) for </a:t>
            </a:r>
            <a:r>
              <a:rPr lang="en-US" sz="1400" dirty="0" smtClean="0"/>
              <a:t>2x8 array and its comparison to the theoretical one (red line) calculated for array with </a:t>
            </a:r>
            <a:r>
              <a:rPr lang="el-GR" sz="1400" dirty="0" smtClean="0"/>
              <a:t>λ</a:t>
            </a:r>
            <a:r>
              <a:rPr lang="en-US" sz="1400" dirty="0" smtClean="0"/>
              <a:t>/2 elements spacing.</a:t>
            </a:r>
          </a:p>
          <a:p>
            <a:pPr algn="just"/>
            <a:r>
              <a:rPr lang="en-US" sz="1400" dirty="0" smtClean="0"/>
              <a:t>Both curves are plotted for elevation angle equal to 0</a:t>
            </a:r>
            <a:r>
              <a:rPr lang="en-US" sz="1400" baseline="30000" dirty="0" smtClean="0"/>
              <a:t>0</a:t>
            </a:r>
            <a:r>
              <a:rPr lang="en-US" sz="1400" dirty="0" smtClean="0"/>
              <a:t>.</a:t>
            </a:r>
          </a:p>
          <a:p>
            <a:pPr algn="just"/>
            <a:r>
              <a:rPr lang="en-US" sz="1400" dirty="0" smtClean="0"/>
              <a:t>Half Power Beamwidth (HPBW) is equal to ~ 14.0</a:t>
            </a:r>
            <a:r>
              <a:rPr lang="en-US" sz="1400" baseline="30000" dirty="0" smtClean="0"/>
              <a:t>0</a:t>
            </a:r>
            <a:r>
              <a:rPr lang="en-US" sz="1400" dirty="0" smtClean="0"/>
              <a:t>.</a:t>
            </a:r>
          </a:p>
          <a:p>
            <a:pPr algn="just"/>
            <a:r>
              <a:rPr lang="en-US" sz="1400" dirty="0" smtClean="0"/>
              <a:t>First null corresponds to the ~0.25 rad or ~14.3</a:t>
            </a:r>
            <a:r>
              <a:rPr lang="en-US" sz="1400" baseline="30000" dirty="0" smtClean="0"/>
              <a:t>0</a:t>
            </a:r>
            <a:r>
              <a:rPr lang="en-US" sz="1400" dirty="0" smtClean="0"/>
              <a:t>.</a:t>
            </a:r>
          </a:p>
          <a:p>
            <a:pPr algn="just"/>
            <a:r>
              <a:rPr lang="en-US" sz="1400" dirty="0" smtClean="0"/>
              <a:t>Theoretical RP is defined by the following equation:</a:t>
            </a:r>
            <a:endParaRPr lang="en-US" sz="1400" dirty="0"/>
          </a:p>
        </p:txBody>
      </p:sp>
      <p:sp>
        <p:nvSpPr>
          <p:cNvPr id="10" name="Content Placeholder 2"/>
          <p:cNvSpPr txBox="1">
            <a:spLocks/>
          </p:cNvSpPr>
          <p:nvPr/>
        </p:nvSpPr>
        <p:spPr bwMode="auto">
          <a:xfrm>
            <a:off x="650793" y="1736291"/>
            <a:ext cx="4209239" cy="468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gn="ctr">
              <a:buNone/>
            </a:pPr>
            <a:r>
              <a:rPr lang="en-US" sz="1600" kern="0" dirty="0" smtClean="0"/>
              <a:t>Comparison of measured and theoretical radiation patterns for 2x8 </a:t>
            </a:r>
            <a:r>
              <a:rPr lang="el-GR" sz="1600" kern="0" dirty="0" smtClean="0"/>
              <a:t>λ</a:t>
            </a:r>
            <a:r>
              <a:rPr lang="en-US" sz="1600" kern="0" dirty="0" smtClean="0"/>
              <a:t>/2 array</a:t>
            </a:r>
            <a:endParaRPr lang="en-US" sz="1600" kern="0" dirty="0"/>
          </a:p>
        </p:txBody>
      </p:sp>
      <p:pic>
        <p:nvPicPr>
          <p:cNvPr id="11" name="Picture 10"/>
          <p:cNvPicPr>
            <a:picLocks noChangeAspect="1"/>
          </p:cNvPicPr>
          <p:nvPr/>
        </p:nvPicPr>
        <p:blipFill>
          <a:blip r:embed="rId3"/>
          <a:stretch>
            <a:fillRect/>
          </a:stretch>
        </p:blipFill>
        <p:spPr>
          <a:xfrm>
            <a:off x="0" y="2184385"/>
            <a:ext cx="5402813" cy="4056267"/>
          </a:xfrm>
          <a:prstGeom prst="rect">
            <a:avLst/>
          </a:prstGeom>
        </p:spPr>
      </p:pic>
      <p:graphicFrame>
        <p:nvGraphicFramePr>
          <p:cNvPr id="9" name="Object 8"/>
          <p:cNvGraphicFramePr>
            <a:graphicFrameLocks noChangeAspect="1"/>
          </p:cNvGraphicFramePr>
          <p:nvPr>
            <p:extLst>
              <p:ext uri="{D42A27DB-BD31-4B8C-83A1-F6EECF244321}">
                <p14:modId xmlns:p14="http://schemas.microsoft.com/office/powerpoint/2010/main" val="2433914325"/>
              </p:ext>
            </p:extLst>
          </p:nvPr>
        </p:nvGraphicFramePr>
        <p:xfrm>
          <a:off x="5858228" y="4711111"/>
          <a:ext cx="2469381" cy="1101049"/>
        </p:xfrm>
        <a:graphic>
          <a:graphicData uri="http://schemas.openxmlformats.org/presentationml/2006/ole">
            <mc:AlternateContent xmlns:mc="http://schemas.openxmlformats.org/markup-compatibility/2006">
              <mc:Choice xmlns:v="urn:schemas-microsoft-com:vml" Requires="v">
                <p:oleObj spid="_x0000_s4170" name="Equation" r:id="rId4" imgW="1968500" imgH="863600" progId="Equation.3">
                  <p:embed/>
                </p:oleObj>
              </mc:Choice>
              <mc:Fallback>
                <p:oleObj name="Equation" r:id="rId4" imgW="1968500" imgH="863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58228" y="4711111"/>
                        <a:ext cx="2469381" cy="1101049"/>
                      </a:xfrm>
                      <a:prstGeom prst="rect">
                        <a:avLst/>
                      </a:prstGeom>
                      <a:noFill/>
                    </p:spPr>
                  </p:pic>
                </p:oleObj>
              </mc:Fallback>
            </mc:AlternateContent>
          </a:graphicData>
        </a:graphic>
      </p:graphicFrame>
      <p:sp>
        <p:nvSpPr>
          <p:cNvPr id="13" name="Content Placeholder 2"/>
          <p:cNvSpPr txBox="1">
            <a:spLocks/>
          </p:cNvSpPr>
          <p:nvPr/>
        </p:nvSpPr>
        <p:spPr bwMode="auto">
          <a:xfrm>
            <a:off x="5076056" y="5877272"/>
            <a:ext cx="3960440" cy="36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lgn="just"/>
            <a:r>
              <a:rPr lang="en-US" sz="1400" kern="0" dirty="0" smtClean="0"/>
              <a:t>where </a:t>
            </a:r>
            <a:r>
              <a:rPr lang="en-US" sz="1400" kern="0" dirty="0" err="1" smtClean="0"/>
              <a:t>N</a:t>
            </a:r>
            <a:r>
              <a:rPr lang="en-US" sz="1400" kern="0" baseline="-25000" dirty="0" err="1" smtClean="0"/>
              <a:t>x</a:t>
            </a:r>
            <a:r>
              <a:rPr lang="en-US" sz="1400" kern="0" dirty="0" smtClean="0"/>
              <a:t> = 8, d</a:t>
            </a:r>
            <a:r>
              <a:rPr lang="en-US" sz="1400" kern="0" baseline="-25000" dirty="0" smtClean="0"/>
              <a:t>x</a:t>
            </a:r>
            <a:r>
              <a:rPr lang="en-US" sz="1400" kern="0" dirty="0" smtClean="0"/>
              <a:t> = </a:t>
            </a:r>
            <a:r>
              <a:rPr lang="el-GR" sz="1400" kern="0" dirty="0" smtClean="0"/>
              <a:t>λ</a:t>
            </a:r>
            <a:r>
              <a:rPr lang="en-US" sz="1400" kern="0" dirty="0" smtClean="0"/>
              <a:t>/2, </a:t>
            </a:r>
            <a:r>
              <a:rPr lang="el-GR" sz="1400" kern="0" dirty="0" smtClean="0"/>
              <a:t>φ</a:t>
            </a:r>
            <a:r>
              <a:rPr lang="en-US" sz="1400" kern="0" dirty="0" smtClean="0"/>
              <a:t> – azimuth angle.</a:t>
            </a:r>
            <a:endParaRPr lang="en-US" sz="1400" kern="0" dirty="0"/>
          </a:p>
        </p:txBody>
      </p:sp>
    </p:spTree>
    <p:extLst>
      <p:ext uri="{BB962C8B-B14F-4D97-AF65-F5344CB8AC3E}">
        <p14:creationId xmlns:p14="http://schemas.microsoft.com/office/powerpoint/2010/main" val="2820176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Antennas Spatial Separation (Cont’d)</a:t>
            </a:r>
            <a:endParaRPr lang="ru-RU" dirty="0"/>
          </a:p>
        </p:txBody>
      </p:sp>
      <p:sp>
        <p:nvSpPr>
          <p:cNvPr id="3" name="Content Placeholder 2"/>
          <p:cNvSpPr>
            <a:spLocks noGrp="1"/>
          </p:cNvSpPr>
          <p:nvPr>
            <p:ph idx="1"/>
          </p:nvPr>
        </p:nvSpPr>
        <p:spPr>
          <a:xfrm>
            <a:off x="685800" y="2089450"/>
            <a:ext cx="7772400" cy="691478"/>
          </a:xfrm>
        </p:spPr>
        <p:txBody>
          <a:bodyPr/>
          <a:lstStyle/>
          <a:p>
            <a:pPr algn="just"/>
            <a:r>
              <a:rPr lang="en-US" sz="1800" dirty="0" smtClean="0"/>
              <a:t>The received power for the direct link H</a:t>
            </a:r>
            <a:r>
              <a:rPr lang="en-US" sz="1800" baseline="-25000" dirty="0" smtClean="0"/>
              <a:t>11</a:t>
            </a:r>
            <a:r>
              <a:rPr lang="en-US" sz="1800" dirty="0" smtClean="0"/>
              <a:t> can be theoretically predicted applying </a:t>
            </a:r>
            <a:r>
              <a:rPr lang="en-US" sz="1800" dirty="0" err="1" smtClean="0"/>
              <a:t>Friis</a:t>
            </a:r>
            <a:r>
              <a:rPr lang="en-US" sz="1800" dirty="0" smtClean="0"/>
              <a:t> equation:</a:t>
            </a:r>
            <a:endParaRPr lang="ru-RU" sz="1800" dirty="0"/>
          </a:p>
        </p:txBody>
      </p:sp>
      <p:sp>
        <p:nvSpPr>
          <p:cNvPr id="4" name="Date Placeholder 3"/>
          <p:cNvSpPr>
            <a:spLocks noGrp="1"/>
          </p:cNvSpPr>
          <p:nvPr>
            <p:ph type="dt" sz="half" idx="10"/>
          </p:nvPr>
        </p:nvSpPr>
        <p:spPr/>
        <p:txBody>
          <a:bodyPr/>
          <a:lstStyle/>
          <a:p>
            <a:pPr>
              <a:defRPr/>
            </a:pPr>
            <a:r>
              <a:rPr lang="en-US" altLang="en-US" smtClean="0"/>
              <a:t>May 2015</a:t>
            </a:r>
            <a:endParaRPr lang="en-US" altLang="en-US"/>
          </a:p>
        </p:txBody>
      </p:sp>
      <p:sp>
        <p:nvSpPr>
          <p:cNvPr id="5" name="Footer Placeholder 4"/>
          <p:cNvSpPr>
            <a:spLocks noGrp="1"/>
          </p:cNvSpPr>
          <p:nvPr>
            <p:ph type="ftr" sz="quarter" idx="11"/>
          </p:nvPr>
        </p:nvSpPr>
        <p:spPr/>
        <p:txBody>
          <a:bodyPr/>
          <a:lstStyle/>
          <a:p>
            <a:pPr>
              <a:defRPr/>
            </a:pPr>
            <a:r>
              <a:rPr lang="en-US" altLang="en-US" smtClean="0"/>
              <a:t>Intel Corporation</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6FF7B20-AC7B-4C69-887B-76B927AD15BF}" type="slidenum">
              <a:rPr lang="en-US" altLang="en-US" smtClean="0"/>
              <a:pPr>
                <a:defRPr/>
              </a:pPr>
              <a:t>9</a:t>
            </a:fld>
            <a:endParaRPr lang="en-US" altLang="en-US"/>
          </a:p>
        </p:txBody>
      </p:sp>
      <p:sp>
        <p:nvSpPr>
          <p:cNvPr id="7" name="Rectangle 2"/>
          <p:cNvSpPr>
            <a:spLocks noChangeArrowheads="1"/>
          </p:cNvSpPr>
          <p:nvPr/>
        </p:nvSpPr>
        <p:spPr bwMode="auto">
          <a:xfrm flipV="1">
            <a:off x="1002660" y="2933668"/>
            <a:ext cx="1148920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9" name="Rectangle 5"/>
          <p:cNvSpPr>
            <a:spLocks noChangeArrowheads="1"/>
          </p:cNvSpPr>
          <p:nvPr/>
        </p:nvSpPr>
        <p:spPr bwMode="auto">
          <a:xfrm>
            <a:off x="2915816" y="293366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0" name="Object 9"/>
          <p:cNvGraphicFramePr>
            <a:graphicFrameLocks noChangeAspect="1"/>
          </p:cNvGraphicFramePr>
          <p:nvPr>
            <p:extLst>
              <p:ext uri="{D42A27DB-BD31-4B8C-83A1-F6EECF244321}">
                <p14:modId xmlns:p14="http://schemas.microsoft.com/office/powerpoint/2010/main" val="1548667434"/>
              </p:ext>
            </p:extLst>
          </p:nvPr>
        </p:nvGraphicFramePr>
        <p:xfrm>
          <a:off x="2363788" y="4086225"/>
          <a:ext cx="4165600" cy="638175"/>
        </p:xfrm>
        <a:graphic>
          <a:graphicData uri="http://schemas.openxmlformats.org/presentationml/2006/ole">
            <mc:AlternateContent xmlns:mc="http://schemas.openxmlformats.org/markup-compatibility/2006">
              <mc:Choice xmlns:v="urn:schemas-microsoft-com:vml" Requires="v">
                <p:oleObj spid="_x0000_s3210" name="Equation" r:id="rId3" imgW="2882880" imgH="431640" progId="Equation.3">
                  <p:embed/>
                </p:oleObj>
              </mc:Choice>
              <mc:Fallback>
                <p:oleObj name="Equation" r:id="rId3" imgW="2882880" imgH="431640" progId="Equation.3">
                  <p:embed/>
                  <p:pic>
                    <p:nvPicPr>
                      <p:cNvPr id="0" name="Object 4"/>
                      <p:cNvPicPr>
                        <a:picLocks noChangeAspect="1" noChangeArrowheads="1"/>
                      </p:cNvPicPr>
                      <p:nvPr/>
                    </p:nvPicPr>
                    <p:blipFill>
                      <a:blip r:embed="rId4"/>
                      <a:srcRect/>
                      <a:stretch>
                        <a:fillRect/>
                      </a:stretch>
                    </p:blipFill>
                    <p:spPr bwMode="auto">
                      <a:xfrm>
                        <a:off x="2363788" y="4086225"/>
                        <a:ext cx="4165600" cy="638175"/>
                      </a:xfrm>
                      <a:prstGeom prst="rect">
                        <a:avLst/>
                      </a:prstGeom>
                      <a:noFill/>
                    </p:spPr>
                  </p:pic>
                </p:oleObj>
              </mc:Fallback>
            </mc:AlternateContent>
          </a:graphicData>
        </a:graphic>
      </p:graphicFrame>
      <p:sp>
        <p:nvSpPr>
          <p:cNvPr id="11" name="Content Placeholder 2"/>
          <p:cNvSpPr txBox="1">
            <a:spLocks/>
          </p:cNvSpPr>
          <p:nvPr/>
        </p:nvSpPr>
        <p:spPr bwMode="auto">
          <a:xfrm>
            <a:off x="683568" y="4836678"/>
            <a:ext cx="7772400" cy="1184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lgn="just"/>
            <a:r>
              <a:rPr lang="en-US" sz="1800" kern="0" dirty="0" smtClean="0"/>
              <a:t>where G(</a:t>
            </a:r>
            <a:r>
              <a:rPr lang="el-GR" sz="1800" kern="0" dirty="0" smtClean="0"/>
              <a:t>φ</a:t>
            </a:r>
            <a:r>
              <a:rPr lang="en-US" sz="1800" kern="0" dirty="0" smtClean="0"/>
              <a:t>) is PAA gain introduced at the previous slide, d is the PAAs separation distance, D is the distance between devices.</a:t>
            </a:r>
            <a:endParaRPr lang="ru-RU" sz="1800" kern="0" dirty="0"/>
          </a:p>
        </p:txBody>
      </p:sp>
      <p:sp>
        <p:nvSpPr>
          <p:cNvPr id="12" name="Content Placeholder 2"/>
          <p:cNvSpPr txBox="1">
            <a:spLocks/>
          </p:cNvSpPr>
          <p:nvPr/>
        </p:nvSpPr>
        <p:spPr bwMode="auto">
          <a:xfrm>
            <a:off x="683568" y="3284984"/>
            <a:ext cx="7772400" cy="673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lgn="just"/>
            <a:r>
              <a:rPr lang="en-US" sz="1800" kern="0" dirty="0" smtClean="0"/>
              <a:t>The received power of the interfered link H</a:t>
            </a:r>
            <a:r>
              <a:rPr lang="en-US" sz="1800" kern="0" baseline="-25000" dirty="0" smtClean="0"/>
              <a:t>21</a:t>
            </a:r>
            <a:r>
              <a:rPr lang="en-US" sz="1800" kern="0" dirty="0" smtClean="0"/>
              <a:t> can be theoretically calculated as follows:</a:t>
            </a:r>
            <a:endParaRPr lang="ru-RU" sz="1800" kern="0" dirty="0"/>
          </a:p>
        </p:txBody>
      </p:sp>
      <p:sp>
        <p:nvSpPr>
          <p:cNvPr id="13"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4" name="Object 13"/>
          <p:cNvGraphicFramePr>
            <a:graphicFrameLocks noChangeAspect="1"/>
          </p:cNvGraphicFramePr>
          <p:nvPr>
            <p:extLst>
              <p:ext uri="{D42A27DB-BD31-4B8C-83A1-F6EECF244321}">
                <p14:modId xmlns:p14="http://schemas.microsoft.com/office/powerpoint/2010/main" val="627713976"/>
              </p:ext>
            </p:extLst>
          </p:nvPr>
        </p:nvGraphicFramePr>
        <p:xfrm>
          <a:off x="3317875" y="2855913"/>
          <a:ext cx="2095500" cy="357187"/>
        </p:xfrm>
        <a:graphic>
          <a:graphicData uri="http://schemas.openxmlformats.org/presentationml/2006/ole">
            <mc:AlternateContent xmlns:mc="http://schemas.openxmlformats.org/markup-compatibility/2006">
              <mc:Choice xmlns:v="urn:schemas-microsoft-com:vml" Requires="v">
                <p:oleObj spid="_x0000_s3211" name="Equation" r:id="rId5" imgW="1346040" imgH="228600" progId="Equation.3">
                  <p:embed/>
                </p:oleObj>
              </mc:Choice>
              <mc:Fallback>
                <p:oleObj name="Equation" r:id="rId5" imgW="1346040" imgH="228600" progId="Equation.3">
                  <p:embed/>
                  <p:pic>
                    <p:nvPicPr>
                      <p:cNvPr id="0" name="Object 10"/>
                      <p:cNvPicPr>
                        <a:picLocks noChangeAspect="1" noChangeArrowheads="1"/>
                      </p:cNvPicPr>
                      <p:nvPr/>
                    </p:nvPicPr>
                    <p:blipFill>
                      <a:blip r:embed="rId6"/>
                      <a:srcRect/>
                      <a:stretch>
                        <a:fillRect/>
                      </a:stretch>
                    </p:blipFill>
                    <p:spPr bwMode="auto">
                      <a:xfrm>
                        <a:off x="3317875" y="2855913"/>
                        <a:ext cx="2095500" cy="357187"/>
                      </a:xfrm>
                      <a:prstGeom prst="rect">
                        <a:avLst/>
                      </a:prstGeom>
                      <a:noFill/>
                    </p:spPr>
                  </p:pic>
                </p:oleObj>
              </mc:Fallback>
            </mc:AlternateContent>
          </a:graphicData>
        </a:graphic>
      </p:graphicFrame>
    </p:spTree>
    <p:extLst>
      <p:ext uri="{BB962C8B-B14F-4D97-AF65-F5344CB8AC3E}">
        <p14:creationId xmlns:p14="http://schemas.microsoft.com/office/powerpoint/2010/main" val="9049423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1684</TotalTime>
  <Words>1357</Words>
  <Application>Microsoft Office PowerPoint</Application>
  <PresentationFormat>On-screen Show (4:3)</PresentationFormat>
  <Paragraphs>125</Paragraphs>
  <Slides>13</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7" baseType="lpstr">
      <vt:lpstr>Times New Roman</vt:lpstr>
      <vt:lpstr>802-11-Submission</vt:lpstr>
      <vt:lpstr>Document</vt:lpstr>
      <vt:lpstr>Equation</vt:lpstr>
      <vt:lpstr>Experimental Measurements for Short Range LOS SU-MIMO</vt:lpstr>
      <vt:lpstr>Abstract</vt:lpstr>
      <vt:lpstr>Usage Models Description</vt:lpstr>
      <vt:lpstr>LOS MIMO Configurations</vt:lpstr>
      <vt:lpstr>Measurement Setup Description</vt:lpstr>
      <vt:lpstr>Measurement Setup Description (Cont’d)</vt:lpstr>
      <vt:lpstr>Measured Signal Characteristics</vt:lpstr>
      <vt:lpstr>Antennas Spatial Separation</vt:lpstr>
      <vt:lpstr>Antennas Spatial Separation (Cont’d)</vt:lpstr>
      <vt:lpstr>Antennas Spatial Separation (Cont’d)</vt:lpstr>
      <vt:lpstr>Antennas Cross Polarization</vt:lpstr>
      <vt:lpstr>Conclusions</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Experimental Measurements for Short Range LOS MIMO</dc:title>
  <dc:creator>Lomayev, Artyom</dc:creator>
  <cp:lastModifiedBy>Lomayev, Artyom</cp:lastModifiedBy>
  <cp:revision>719</cp:revision>
  <cp:lastPrinted>1998-02-10T13:28:06Z</cp:lastPrinted>
  <dcterms:created xsi:type="dcterms:W3CDTF">2015-03-26T08:25:32Z</dcterms:created>
  <dcterms:modified xsi:type="dcterms:W3CDTF">2015-05-12T16:16:16Z</dcterms:modified>
</cp:coreProperties>
</file>