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notesSlides/notesSlide8.xml" ContentType="application/vnd.openxmlformats-officedocument.presentationml.notesSlide+xml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0" r:id="rId2"/>
    <p:sldId id="311" r:id="rId3"/>
    <p:sldId id="312" r:id="rId4"/>
    <p:sldId id="313" r:id="rId5"/>
    <p:sldId id="336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34" r:id="rId15"/>
    <p:sldId id="339" r:id="rId16"/>
    <p:sldId id="340" r:id="rId17"/>
    <p:sldId id="276" r:id="rId18"/>
  </p:sldIdLst>
  <p:sldSz cx="9144000" cy="6858000" type="screen4x3"/>
  <p:notesSz cx="6797675" cy="99282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81">
          <p15:clr>
            <a:srgbClr val="A4A3A4"/>
          </p15:clr>
        </p15:guide>
        <p15:guide id="4" pos="211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>
      <p:cViewPr>
        <p:scale>
          <a:sx n="70" d="100"/>
          <a:sy n="70" d="100"/>
        </p:scale>
        <p:origin x="-1278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04" y="-84"/>
      </p:cViewPr>
      <p:guideLst>
        <p:guide orient="horz" pos="2880"/>
        <p:guide orient="horz" pos="3081"/>
        <p:guide pos="2160"/>
        <p:guide pos="211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48" y="0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October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625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48" y="9430625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29336" y="103597"/>
            <a:ext cx="627166" cy="22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1173" y="103597"/>
            <a:ext cx="809247" cy="22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ru-RU" smtClean="0"/>
              <a:t>October 2014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41888" cy="37084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5735" y="4716163"/>
            <a:ext cx="4984651" cy="4466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52326" y="9612343"/>
            <a:ext cx="904177" cy="1936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John Doe, Some Company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59176" y="9612342"/>
            <a:ext cx="501111" cy="3889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8092" y="961234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9648" y="9610645"/>
            <a:ext cx="53783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4948" y="317582"/>
            <a:ext cx="55277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 smtClean="0"/>
              <a:t>October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31390" y="750646"/>
            <a:ext cx="4534896" cy="37107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77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 smtClean="0"/>
              <a:t>October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31390" y="750646"/>
            <a:ext cx="4534896" cy="37107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9999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zh-TW" altLang="en-US" sz="1300" smtClean="0"/>
              <a:t>doc.: IEEE 802.11-yy/xxxxr0</a:t>
            </a:r>
            <a:endParaRPr lang="en-US" altLang="zh-TW" sz="13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zh-TW" altLang="en-US" sz="1300" smtClean="0"/>
              <a:t>Month Year</a:t>
            </a:r>
            <a:endParaRPr lang="en-US" altLang="zh-TW" sz="1300" smtClean="0"/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5613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28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00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72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44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zh-TW" altLang="en-US" smtClean="0"/>
              <a:t>John Doe, Some Company</a:t>
            </a:r>
            <a:endParaRPr lang="en-US" altLang="zh-TW" smtClean="0"/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525838" y="9294813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/>
              <a:t>Page </a:t>
            </a:r>
            <a:fld id="{03162C5F-2B1B-48F0-97A7-F64711736A15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3775" cy="3602037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491518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 smtClean="0"/>
              <a:t>5G systems at mm-wave require SNR optimisation</a:t>
            </a:r>
            <a:r>
              <a:rPr lang="de-DE" sz="1200" kern="1200" baseline="0" dirty="0" smtClean="0"/>
              <a:t> 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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and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this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will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be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only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done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with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dual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polarisation</a:t>
            </a:r>
            <a:endParaRPr lang="en-GB" sz="2400" kern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A1A9E8-B5BE-4B89-A2F8-79968B7AA1F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0658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905735" y="4716162"/>
            <a:ext cx="4986206" cy="446820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50888"/>
            <a:ext cx="4946650" cy="3709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Multi–link </a:t>
            </a:r>
            <a:r>
              <a:rPr lang="de-DE" dirty="0" err="1" smtClean="0"/>
              <a:t>channel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57C6E-B2B8-4DA1-B533-3545FE5C5AAB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42747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D2AB943-091C-4362-8644-4A8AFE000F18}" type="slidenum">
              <a:rPr lang="de-DE" altLang="en-US" sz="1200"/>
              <a:pPr/>
              <a:t>15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xmlns="" val="1281718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 smtClean="0"/>
              <a:t>5G systems at mm-wave require SNR optimisation</a:t>
            </a:r>
            <a:r>
              <a:rPr lang="de-DE" sz="1200" kern="1200" baseline="0" dirty="0" smtClean="0"/>
              <a:t> 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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and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this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will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be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only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done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with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dual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polarisation</a:t>
            </a:r>
            <a:endParaRPr lang="en-GB" sz="2400" kern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A1A9E8-B5BE-4B89-A2F8-79968B7AA1F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9953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March.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March.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March.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March. 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755576" y="286736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dirty="0" smtClean="0"/>
              <a:t>March.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March.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March.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March.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March.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May 2015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802.11-15/0631r0</a:t>
            </a:r>
          </a:p>
        </p:txBody>
      </p:sp>
      <p:sp>
        <p:nvSpPr>
          <p:cNvPr id="11" name="Footer Placeholder 4"/>
          <p:cNvSpPr>
            <a:spLocks noGrp="1"/>
          </p:cNvSpPr>
          <p:nvPr userDrawn="1">
            <p:ph type="ftr" idx="3"/>
          </p:nvPr>
        </p:nvSpPr>
        <p:spPr>
          <a:xfrm>
            <a:off x="5500694" y="6475413"/>
            <a:ext cx="3041644" cy="382587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Jian Luo, Huawei Technologies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Channel Sounding for 802.11ay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2015-05-12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74528872"/>
              </p:ext>
            </p:extLst>
          </p:nvPr>
        </p:nvGraphicFramePr>
        <p:xfrm>
          <a:off x="477838" y="2224088"/>
          <a:ext cx="7669212" cy="3440112"/>
        </p:xfrm>
        <a:graphic>
          <a:graphicData uri="http://schemas.openxmlformats.org/presentationml/2006/ole">
            <p:oleObj spid="_x0000_s47346" name="Document" r:id="rId4" imgW="8253286" imgH="3716483" progId="Word.Document.8">
              <p:embed/>
            </p:oleObj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844824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83753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870992"/>
          </a:xfrm>
        </p:spPr>
        <p:txBody>
          <a:bodyPr/>
          <a:lstStyle/>
          <a:p>
            <a:r>
              <a:rPr lang="en-US" dirty="0" smtClean="0"/>
              <a:t>Entrance Hall</a:t>
            </a:r>
            <a:endParaRPr lang="en-US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556792"/>
            <a:ext cx="3137172" cy="4705758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599593" y="1484784"/>
            <a:ext cx="4032448" cy="45690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GB" kern="0" dirty="0" smtClean="0"/>
              <a:t>Dimensions: </a:t>
            </a:r>
          </a:p>
          <a:p>
            <a:r>
              <a:rPr lang="en-GB" kern="0" dirty="0" smtClean="0"/>
              <a:t>7 x 25m x 9m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kern="0" dirty="0" smtClean="0"/>
              <a:t>Glass and metal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kern="0" dirty="0" smtClean="0"/>
              <a:t>3 different floors</a:t>
            </a:r>
          </a:p>
          <a:p>
            <a:endParaRPr lang="en-GB" kern="0" dirty="0" smtClean="0"/>
          </a:p>
          <a:p>
            <a:r>
              <a:rPr lang="en-GB" kern="0" dirty="0" err="1" smtClean="0"/>
              <a:t>Charatersitics</a:t>
            </a:r>
            <a:r>
              <a:rPr lang="en-GB" kern="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Provide access to a large number users</a:t>
            </a:r>
          </a:p>
          <a:p>
            <a:pPr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Modern buildings full of metal and glass</a:t>
            </a:r>
          </a:p>
          <a:p>
            <a:endParaRPr lang="en-GB" kern="0" dirty="0" smtClean="0"/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xmlns="" val="37301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3899" y="620689"/>
            <a:ext cx="7770813" cy="720080"/>
          </a:xfrm>
        </p:spPr>
        <p:txBody>
          <a:bodyPr/>
          <a:lstStyle/>
          <a:p>
            <a:r>
              <a:rPr lang="en-GB" dirty="0" smtClean="0"/>
              <a:t>Lecture Hall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36096" y="1435585"/>
            <a:ext cx="3572840" cy="4513696"/>
          </a:xfrm>
        </p:spPr>
        <p:txBody>
          <a:bodyPr/>
          <a:lstStyle/>
          <a:p>
            <a:r>
              <a:rPr lang="en-GB" dirty="0" smtClean="0"/>
              <a:t>Dimensions: </a:t>
            </a:r>
          </a:p>
          <a:p>
            <a:r>
              <a:rPr lang="en-GB" dirty="0" smtClean="0"/>
              <a:t>22m x 36m x 7m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Chamfered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Part </a:t>
            </a:r>
            <a:r>
              <a:rPr lang="en-GB" dirty="0"/>
              <a:t>d</a:t>
            </a:r>
            <a:r>
              <a:rPr lang="en-GB" dirty="0" smtClean="0"/>
              <a:t>isguised wood</a:t>
            </a:r>
          </a:p>
          <a:p>
            <a:r>
              <a:rPr lang="en-GB" dirty="0" err="1" smtClean="0"/>
              <a:t>Charateristics</a:t>
            </a:r>
            <a:r>
              <a:rPr lang="en-GB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Provide access to a large number users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Provide access to users with tablets, notebooks, electronic devices, etc.</a:t>
            </a:r>
            <a:endParaRPr lang="en-GB" b="0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1556792"/>
            <a:ext cx="4968552" cy="331236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440764" y="4488229"/>
            <a:ext cx="1711304" cy="204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781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Street Canyon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>
          <a:xfrm>
            <a:off x="6379242" y="6570542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1628800"/>
            <a:ext cx="3134430" cy="2350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861048"/>
            <a:ext cx="3339412" cy="250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556792"/>
            <a:ext cx="3024336" cy="2268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4499992" y="4293096"/>
            <a:ext cx="4464496" cy="187743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000" b="1" dirty="0" err="1" smtClean="0">
                <a:solidFill>
                  <a:schemeClr val="tx1"/>
                </a:solidFill>
              </a:rPr>
              <a:t>Charateristics</a:t>
            </a:r>
            <a:r>
              <a:rPr lang="en-US" sz="2000" b="1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height of the building is </a:t>
            </a:r>
            <a:r>
              <a:rPr lang="en-US" sz="2000" dirty="0" smtClean="0">
                <a:solidFill>
                  <a:schemeClr val="tx1"/>
                </a:solidFill>
              </a:rPr>
              <a:t>13m-15m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Distances of more than 50 m possible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Transmissions are mostly LOS. Distance between </a:t>
            </a:r>
            <a:r>
              <a:rPr lang="en-US" sz="2000" dirty="0" smtClean="0"/>
              <a:t>far corners </a:t>
            </a:r>
            <a:r>
              <a:rPr lang="en-US" sz="1600" dirty="0" smtClean="0"/>
              <a:t>of the room are &lt;100m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1025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xfrm>
            <a:off x="683568" y="548680"/>
            <a:ext cx="7772400" cy="72697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dirty="0" smtClean="0">
                <a:solidFill>
                  <a:schemeClr val="dk2"/>
                </a:solidFill>
                <a:ea typeface="Times New Roman"/>
                <a:cs typeface="Times New Roman"/>
                <a:sym typeface="Times New Roman"/>
              </a:rPr>
              <a:t>Mapping Use Cases and Scenarios</a:t>
            </a:r>
            <a:endParaRPr lang="en-US" sz="32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92" name="Shape 392"/>
          <p:cNvGraphicFramePr/>
          <p:nvPr>
            <p:extLst>
              <p:ext uri="{D42A27DB-BD31-4B8C-83A1-F6EECF244321}">
                <p14:modId xmlns="" xmlns:p14="http://schemas.microsoft.com/office/powerpoint/2010/main" val="2484724683"/>
              </p:ext>
            </p:extLst>
          </p:nvPr>
        </p:nvGraphicFramePr>
        <p:xfrm>
          <a:off x="179512" y="1196752"/>
          <a:ext cx="8748463" cy="527292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75907"/>
                <a:gridCol w="869119"/>
                <a:gridCol w="1192257"/>
                <a:gridCol w="1774185"/>
                <a:gridCol w="2836995"/>
              </a:tblGrid>
              <a:tr h="331071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/>
                        <a:t> </a:t>
                      </a:r>
                      <a:r>
                        <a:rPr lang="en-US" sz="1100" u="none" strike="noStrike" cap="none" baseline="0" dirty="0" smtClean="0"/>
                        <a:t>UC</a:t>
                      </a:r>
                      <a:endParaRPr lang="en-US" sz="1100" u="none" strike="noStrike" cap="none" baseline="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/>
                        <a:t>#</a:t>
                      </a: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/>
                        <a:t>Indoor (I)/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/>
                        <a:t>Outdoor (O)</a:t>
                      </a: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err="1" smtClean="0"/>
                        <a:t>bne</a:t>
                      </a:r>
                      <a:endParaRPr lang="en-US" sz="1100" u="none" strike="noStrike" cap="none" baseline="0" dirty="0"/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Topology</a:t>
                      </a: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Proposed Scenario's</a:t>
                      </a:r>
                      <a:endParaRPr lang="en-US" sz="1100" u="none" strike="noStrike" cap="none" baseline="0" dirty="0"/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</a:tr>
              <a:tr h="3615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1100" u="none" strike="noStrike" cap="none" baseline="0" dirty="0" smtClean="0"/>
                        <a:t>LOS/       NLOS</a:t>
                      </a:r>
                      <a:endParaRPr sz="1100" u="none" strike="noStrike" cap="none" baseline="0" dirty="0"/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35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b="0" u="none" strike="noStrike" cap="none" baseline="0" dirty="0" smtClean="0"/>
                        <a:t>1 </a:t>
                      </a:r>
                      <a:r>
                        <a:rPr lang="en-US" altLang="zh-CN" sz="1100" b="0" dirty="0" smtClean="0">
                          <a:ea typeface="宋体" pitchFamily="2" charset="-122"/>
                        </a:rPr>
                        <a:t>Ultra Short Range (USR) Communications</a:t>
                      </a:r>
                      <a:endParaRPr lang="en-US" sz="1100" b="0" u="none" strike="noStrike" cap="none" baseline="0" dirty="0"/>
                    </a:p>
                  </a:txBody>
                  <a:tcPr marL="91450" marR="91450" marT="45725" marB="45725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/>
                        <a:t>  </a:t>
                      </a:r>
                      <a:r>
                        <a:rPr lang="en-US" sz="1100" u="none" strike="noStrike" cap="none" baseline="0" dirty="0" smtClean="0"/>
                        <a:t>I</a:t>
                      </a:r>
                      <a:endParaRPr lang="en-US" sz="1100" u="none" strike="noStrike" cap="none" baseline="0" dirty="0"/>
                    </a:p>
                  </a:txBody>
                  <a:tcPr marL="91450" marR="91450" marT="45725" marB="45725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 </a:t>
                      </a:r>
                      <a:r>
                        <a:rPr lang="en-US" sz="1100" u="none" strike="noStrike" cap="none" baseline="0" dirty="0"/>
                        <a:t>&lt;</a:t>
                      </a:r>
                      <a:r>
                        <a:rPr lang="en-US" sz="1100" u="none" strike="noStrike" cap="none" baseline="0" dirty="0" smtClean="0"/>
                        <a:t>10cm</a:t>
                      </a:r>
                      <a:endParaRPr lang="en-US" sz="1100" u="none" strike="noStrike" cap="none" baseline="0" dirty="0"/>
                    </a:p>
                  </a:txBody>
                  <a:tcPr marL="91450" marR="91450" marT="45725" marB="45725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 P2P</a:t>
                      </a:r>
                      <a:endParaRPr lang="en-US" sz="1100" u="none" strike="noStrike" cap="none" baseline="0" dirty="0"/>
                    </a:p>
                  </a:txBody>
                  <a:tcPr marL="91450" marR="91450" marT="45725" marB="45725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100" u="none" strike="noStrike" cap="none" baseline="0" dirty="0" smtClean="0"/>
                    </a:p>
                  </a:txBody>
                  <a:tcPr marL="91450" marR="91450" marT="45725" marB="45725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</a:tr>
              <a:tr h="5035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b="0" u="none" strike="noStrike" cap="none" baseline="0" dirty="0" smtClean="0"/>
                        <a:t>2 </a:t>
                      </a:r>
                      <a:r>
                        <a:rPr lang="en-US" altLang="zh-CN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8K UHD Wireless Transfer at Smart Home</a:t>
                      </a:r>
                      <a:endParaRPr lang="en-US" sz="1100" b="0" u="none" strike="noStrike" cap="none" baseline="0" dirty="0"/>
                    </a:p>
                  </a:txBody>
                  <a:tcPr marL="91450" marR="91450" marT="45725" marB="45725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I </a:t>
                      </a:r>
                      <a:endParaRPr lang="en-US" sz="1100" u="none" strike="noStrike" cap="none" baseline="0" dirty="0"/>
                    </a:p>
                  </a:txBody>
                  <a:tcPr marL="91450" marR="91450" marT="45725" marB="45725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&lt;5m</a:t>
                      </a:r>
                      <a:endParaRPr lang="en-US" sz="1100" u="none" strike="noStrike" cap="none" baseline="0" dirty="0"/>
                    </a:p>
                  </a:txBody>
                  <a:tcPr marL="91450" marR="91450" marT="45725" marB="45725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P2P</a:t>
                      </a:r>
                      <a:endParaRPr lang="en-US" sz="1100" u="none" strike="noStrike" cap="none" baseline="0" dirty="0"/>
                    </a:p>
                  </a:txBody>
                  <a:tcPr marL="91450" marR="91450" marT="45725" marB="45725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100" u="none" strike="noStrike" cap="none" baseline="0" dirty="0"/>
                    </a:p>
                  </a:txBody>
                  <a:tcPr marL="91450" marR="91450" marT="45725" marB="45725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</a:tr>
              <a:tr h="46113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b="0" u="none" strike="noStrike" cap="none" baseline="0" dirty="0" smtClean="0"/>
                        <a:t>3 </a:t>
                      </a:r>
                      <a:r>
                        <a:rPr lang="en-US" sz="1100" b="0" i="0" u="none" strike="noStrike" cap="none" baseline="0" dirty="0" smtClean="0">
                          <a:solidFill>
                            <a:schemeClr val="dk2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Augmented Reality and Virtual Reality</a:t>
                      </a:r>
                      <a:endParaRPr lang="en-US" sz="1100" b="0" u="none" strike="noStrike" cap="none" baseline="0" dirty="0"/>
                    </a:p>
                  </a:txBody>
                  <a:tcPr marL="91450" marR="91450" marT="45725" marB="45725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 I</a:t>
                      </a:r>
                      <a:endParaRPr lang="en-US" sz="1100" u="none" strike="noStrike" cap="none" baseline="0" dirty="0"/>
                    </a:p>
                  </a:txBody>
                  <a:tcPr marL="91450" marR="91450" marT="45725" marB="45725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&lt;10m</a:t>
                      </a:r>
                      <a:endParaRPr lang="en-US" sz="1100" u="none" strike="noStrike" cap="none" baseline="0" dirty="0"/>
                    </a:p>
                  </a:txBody>
                  <a:tcPr marL="91450" marR="91450" marT="45725" marB="45725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 P2P</a:t>
                      </a:r>
                      <a:endParaRPr lang="en-US" sz="1100" u="none" strike="noStrike" cap="none" baseline="0" dirty="0"/>
                    </a:p>
                  </a:txBody>
                  <a:tcPr marL="91450" marR="91450" marT="45725" marB="45725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cap="none" baseline="0" dirty="0" smtClean="0"/>
                        <a:t>Living room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100" u="none" strike="noStrike" cap="none" baseline="0" dirty="0"/>
                    </a:p>
                  </a:txBody>
                  <a:tcPr marL="91450" marR="91450" marT="45725" marB="45725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</a:tr>
              <a:tr h="5035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b="0" u="none" strike="noStrike" cap="none" baseline="0" dirty="0" smtClean="0"/>
                        <a:t>4 </a:t>
                      </a:r>
                      <a:r>
                        <a:rPr lang="en-US" sz="1100" b="0" i="0" u="none" strike="noStrike" cap="none" baseline="0" dirty="0" smtClean="0">
                          <a:solidFill>
                            <a:schemeClr val="dk2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Data Center NG60 Inter-Rack Connectivity</a:t>
                      </a:r>
                      <a:endParaRPr lang="en-US" sz="1100" b="0" u="none" strike="noStrike" cap="none" baseline="0" dirty="0"/>
                    </a:p>
                  </a:txBody>
                  <a:tcPr marL="91450" marR="91450" marT="45725" marB="45725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I</a:t>
                      </a:r>
                      <a:endParaRPr lang="en-US" sz="1100" u="none" strike="noStrike" cap="none" baseline="0" dirty="0"/>
                    </a:p>
                  </a:txBody>
                  <a:tcPr marL="91450" marR="91450" marT="45725" marB="45725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 &lt;10m</a:t>
                      </a:r>
                      <a:endParaRPr lang="en-US" sz="1100" u="none" strike="noStrike" cap="none" baseline="0" dirty="0"/>
                    </a:p>
                  </a:txBody>
                  <a:tcPr marL="91450" marR="91450" marT="45725" marB="45725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P2P/P2MP</a:t>
                      </a:r>
                      <a:endParaRPr lang="en-US" sz="1100" u="none" strike="noStrike" cap="none" baseline="0" dirty="0"/>
                    </a:p>
                  </a:txBody>
                  <a:tcPr marL="91450" marR="91450" marT="45725" marB="45725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100" u="none" strike="noStrike" cap="none" baseline="0" dirty="0"/>
                    </a:p>
                  </a:txBody>
                  <a:tcPr marL="91450" marR="91450" marT="45725" marB="45725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</a:tr>
              <a:tr h="57803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b="0" u="none" strike="noStrike" cap="none" baseline="0" dirty="0" smtClean="0"/>
                        <a:t>5 </a:t>
                      </a:r>
                      <a:r>
                        <a:rPr lang="en-US" sz="1100" b="0" i="0" u="none" strike="noStrike" cap="none" baseline="0" dirty="0" smtClean="0">
                          <a:solidFill>
                            <a:schemeClr val="dk2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Video/Mass-Data Distribution/Video on Demand System</a:t>
                      </a:r>
                      <a:endParaRPr lang="en-US" sz="1100" b="0" u="none" strike="noStrike" cap="none" baseline="0" dirty="0"/>
                    </a:p>
                  </a:txBody>
                  <a:tcPr marL="91450" marR="91450" marT="45725" marB="45725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/>
                        <a:t>I</a:t>
                      </a:r>
                    </a:p>
                  </a:txBody>
                  <a:tcPr marL="91450" marR="91450" marT="45725" marB="45725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 &lt;100m</a:t>
                      </a:r>
                      <a:endParaRPr lang="en-US" sz="1100" u="none" strike="noStrike" cap="none" baseline="0" dirty="0"/>
                    </a:p>
                  </a:txBody>
                  <a:tcPr marL="91450" marR="91450" marT="45725" marB="45725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P2P/P2MP</a:t>
                      </a:r>
                      <a:endParaRPr lang="en-US" sz="1100" u="none" strike="noStrike" cap="none" baseline="0" dirty="0"/>
                    </a:p>
                  </a:txBody>
                  <a:tcPr marL="91450" marR="91450" marT="45725" marB="45725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Class room/ Meeting room; Dinning Hall;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Lecture Hall;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Entrance Hall;</a:t>
                      </a:r>
                    </a:p>
                  </a:txBody>
                  <a:tcPr marL="91450" marR="91450" marT="45725" marB="45725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</a:tr>
              <a:tr h="64557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b="0" u="none" strike="noStrike" cap="none" baseline="0" dirty="0" smtClean="0"/>
                        <a:t>6 </a:t>
                      </a:r>
                      <a:r>
                        <a:rPr lang="en-US" sz="1100" b="0" i="0" u="none" strike="noStrike" cap="none" baseline="0" dirty="0" smtClean="0">
                          <a:solidFill>
                            <a:schemeClr val="dk2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Mobile Offloading and Multi-Band</a:t>
                      </a:r>
                      <a:r>
                        <a:rPr lang="en-US" sz="1100" b="0" i="0" u="none" strike="noStrike" cap="none" dirty="0" smtClean="0">
                          <a:solidFill>
                            <a:schemeClr val="dk2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Operation (MBO)</a:t>
                      </a:r>
                      <a:endParaRPr lang="en-US" sz="1100" b="0" u="none" strike="noStrike" cap="none" baseline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I/O</a:t>
                      </a:r>
                      <a:endParaRPr lang="en-US" sz="1100" u="none" strike="noStrike" cap="none" baseline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 &lt;100m</a:t>
                      </a:r>
                      <a:endParaRPr lang="en-US" sz="1100" u="none" strike="noStrike" cap="none" baseline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P2P/P2MP</a:t>
                      </a:r>
                      <a:endParaRPr lang="en-US" sz="1100" u="none" strike="noStrike" cap="none" baseline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cap="none" baseline="0" dirty="0" smtClean="0"/>
                        <a:t>Street Canyon</a:t>
                      </a:r>
                    </a:p>
                  </a:txBody>
                  <a:tcPr marL="91450" marR="91450" marT="45725" marB="45725"/>
                </a:tc>
              </a:tr>
              <a:tr h="36152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b="0" u="none" strike="noStrike" cap="none" baseline="0" dirty="0" smtClean="0"/>
                        <a:t>7 </a:t>
                      </a:r>
                      <a:r>
                        <a:rPr lang="en-US" sz="1100" b="0" i="0" u="none" strike="noStrike" cap="none" baseline="0" dirty="0" smtClean="0">
                          <a:solidFill>
                            <a:schemeClr val="dk2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Mobile </a:t>
                      </a:r>
                      <a:r>
                        <a:rPr lang="en-US" sz="1100" b="0" i="0" u="none" strike="noStrike" cap="none" baseline="0" dirty="0" err="1" smtClean="0">
                          <a:solidFill>
                            <a:schemeClr val="dk2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Fronthauling</a:t>
                      </a:r>
                      <a:endParaRPr lang="en-US" sz="1100" b="0" u="none" strike="noStrike" cap="none" baseline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O</a:t>
                      </a:r>
                      <a:endParaRPr lang="en-US" sz="1100" u="none" strike="noStrike" cap="none" baseline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&lt;200m</a:t>
                      </a:r>
                      <a:endParaRPr lang="en-US" sz="1100" u="none" strike="noStrike" cap="none" baseline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P2P/P2MP</a:t>
                      </a:r>
                      <a:endParaRPr lang="en-US" sz="1100" u="none" strike="noStrike" cap="none" baseline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cap="none" baseline="0" dirty="0" smtClean="0"/>
                        <a:t>Street Canyon</a:t>
                      </a:r>
                    </a:p>
                  </a:txBody>
                  <a:tcPr marL="91450" marR="91450" marT="45725" marB="45725"/>
                </a:tc>
              </a:tr>
              <a:tr h="5035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b="0" u="none" strike="noStrike" cap="none" baseline="0" dirty="0" smtClean="0"/>
                        <a:t>8 </a:t>
                      </a:r>
                      <a:r>
                        <a:rPr lang="en-US" sz="1100" b="0" i="0" u="none" strike="noStrike" cap="none" baseline="0" dirty="0" smtClean="0">
                          <a:solidFill>
                            <a:schemeClr val="dk2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Wireless</a:t>
                      </a:r>
                      <a:r>
                        <a:rPr lang="en-US" sz="1100" b="0" i="0" u="none" strike="noStrike" cap="none" dirty="0" smtClean="0">
                          <a:solidFill>
                            <a:schemeClr val="dk2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Backhauling with Single Hop</a:t>
                      </a:r>
                      <a:endParaRPr lang="en-US" sz="1100" b="0" u="none" strike="noStrike" cap="none" baseline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O</a:t>
                      </a:r>
                      <a:endParaRPr lang="en-US" sz="1100" u="none" strike="noStrike" cap="none" baseline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 &lt;1km</a:t>
                      </a:r>
                      <a:endParaRPr lang="en-US" sz="1100" u="none" strike="noStrike" cap="none" baseline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P2P/P2MP</a:t>
                      </a:r>
                      <a:endParaRPr lang="en-US" sz="1100" u="none" strike="noStrike" cap="none" baseline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cap="none" baseline="0" dirty="0" smtClean="0"/>
                        <a:t>Street Canyon</a:t>
                      </a:r>
                    </a:p>
                  </a:txBody>
                  <a:tcPr marL="91450" marR="91450" marT="45725" marB="45725"/>
                </a:tc>
              </a:tr>
              <a:tr h="5035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b="0" u="none" strike="noStrike" cap="none" baseline="0" dirty="0" smtClean="0"/>
                        <a:t>9 </a:t>
                      </a:r>
                      <a:r>
                        <a:rPr lang="en-US" sz="1100" b="0" i="0" u="none" strike="noStrike" cap="none" baseline="0" dirty="0" smtClean="0">
                          <a:solidFill>
                            <a:schemeClr val="dk2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Wireless</a:t>
                      </a:r>
                      <a:r>
                        <a:rPr lang="en-US" sz="1100" b="0" i="0" u="none" strike="noStrike" cap="none" dirty="0" smtClean="0">
                          <a:solidFill>
                            <a:schemeClr val="dk2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Backhauling  with </a:t>
                      </a:r>
                      <a:r>
                        <a:rPr lang="en-US" sz="1100" b="0" dirty="0" smtClean="0">
                          <a:solidFill>
                            <a:schemeClr val="dk2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Multi-hop</a:t>
                      </a:r>
                      <a:endParaRPr lang="en-US" sz="1100" b="0" u="none" strike="noStrike" cap="none" baseline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O</a:t>
                      </a:r>
                      <a:endParaRPr lang="en-US" sz="1100" u="none" strike="noStrike" cap="none" baseline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 &lt;150m</a:t>
                      </a:r>
                      <a:endParaRPr lang="en-US" sz="1100" u="none" strike="noStrike" cap="none" baseline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P2P/P2MP</a:t>
                      </a:r>
                      <a:endParaRPr lang="en-US" sz="1100" u="none" strike="noStrike" cap="none" baseline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cap="none" baseline="0" dirty="0" smtClean="0"/>
                        <a:t>Street Canyon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03648" y="6581001"/>
            <a:ext cx="5763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*: Multi-hop will build up on the scope of the DMG Relay defined in IEEE 802.11ad</a:t>
            </a:r>
            <a:endParaRPr lang="zh-CN" altLang="en-US" sz="1200" dirty="0"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020" y="547229"/>
            <a:ext cx="8615300" cy="864096"/>
          </a:xfrm>
        </p:spPr>
        <p:txBody>
          <a:bodyPr/>
          <a:lstStyle/>
          <a:p>
            <a:r>
              <a:rPr lang="en-US" sz="2800" dirty="0"/>
              <a:t>Challenges in </a:t>
            </a:r>
            <a:r>
              <a:rPr lang="en-US" sz="2800" dirty="0" smtClean="0"/>
              <a:t>mm-Wave Channel Sounding for 802.11ay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708920"/>
            <a:ext cx="8471284" cy="3528392"/>
          </a:xfrm>
        </p:spPr>
        <p:txBody>
          <a:bodyPr/>
          <a:lstStyle/>
          <a:p>
            <a:pPr>
              <a:spcBef>
                <a:spcPts val="600"/>
              </a:spcBef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D analysis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indoor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outdoor scenarios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Blip>
                <a:blip r:embed="rId3"/>
              </a:buBlip>
            </a:pPr>
            <a:endParaRPr lang="en-US" sz="12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</a:rPr>
              <a:t>Full </a:t>
            </a:r>
            <a:r>
              <a:rPr lang="en-US" dirty="0" err="1" smtClean="0">
                <a:solidFill>
                  <a:schemeClr val="tx1"/>
                </a:solidFill>
              </a:rPr>
              <a:t>polarimetric</a:t>
            </a:r>
            <a:r>
              <a:rPr lang="en-US" dirty="0" smtClean="0">
                <a:solidFill>
                  <a:schemeClr val="tx1"/>
                </a:solidFill>
              </a:rPr>
              <a:t> propagation measurement </a:t>
            </a:r>
          </a:p>
          <a:p>
            <a:pPr>
              <a:spcBef>
                <a:spcPts val="600"/>
              </a:spcBef>
              <a:buBlip>
                <a:blip r:embed="rId3"/>
              </a:buBlip>
            </a:pPr>
            <a:endParaRPr lang="en-US" sz="12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</a:rPr>
              <a:t>Analysis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time-variant scenarios</a:t>
            </a:r>
          </a:p>
          <a:p>
            <a:pPr>
              <a:spcBef>
                <a:spcPts val="600"/>
              </a:spcBef>
              <a:buBlip>
                <a:blip r:embed="rId3"/>
              </a:buBlip>
            </a:pPr>
            <a:endParaRPr lang="en-US" sz="12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</a:rPr>
              <a:t>Multi–link channel analysis</a:t>
            </a:r>
          </a:p>
          <a:p>
            <a:pPr>
              <a:spcBef>
                <a:spcPts val="600"/>
              </a:spcBef>
              <a:buBlip>
                <a:blip r:embed="rId3"/>
              </a:buBlip>
            </a:pPr>
            <a:endParaRPr lang="en-US" sz="12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</a:rPr>
              <a:t>Min. Bandwidth of 4 GHz for channel bonding at 802.11ay</a:t>
            </a:r>
          </a:p>
        </p:txBody>
      </p:sp>
      <p:sp>
        <p:nvSpPr>
          <p:cNvPr id="4" name="Rechteck 3"/>
          <p:cNvSpPr/>
          <p:nvPr/>
        </p:nvSpPr>
        <p:spPr>
          <a:xfrm>
            <a:off x="395536" y="1430051"/>
            <a:ext cx="8075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The analysis of mm-Wave propagation need more than </a:t>
            </a:r>
            <a:r>
              <a:rPr lang="en-US" sz="2800" dirty="0" smtClean="0">
                <a:solidFill>
                  <a:srgbClr val="FF0000"/>
                </a:solidFill>
              </a:rPr>
              <a:t>“</a:t>
            </a:r>
            <a:r>
              <a:rPr lang="en-US" sz="2800" i="1" dirty="0" smtClean="0">
                <a:solidFill>
                  <a:srgbClr val="FF0000"/>
                </a:solidFill>
              </a:rPr>
              <a:t>bandwidth</a:t>
            </a:r>
            <a:r>
              <a:rPr lang="en-US" sz="2800" dirty="0" smtClean="0">
                <a:solidFill>
                  <a:srgbClr val="FF0000"/>
                </a:solidFill>
              </a:rPr>
              <a:t>”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59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el 1"/>
          <p:cNvSpPr>
            <a:spLocks noGrp="1"/>
          </p:cNvSpPr>
          <p:nvPr>
            <p:ph type="title"/>
          </p:nvPr>
        </p:nvSpPr>
        <p:spPr>
          <a:xfrm>
            <a:off x="505049" y="260648"/>
            <a:ext cx="7770813" cy="1065213"/>
          </a:xfrm>
        </p:spPr>
        <p:txBody>
          <a:bodyPr/>
          <a:lstStyle/>
          <a:p>
            <a:r>
              <a:rPr lang="en-GB" sz="2800" b="1" dirty="0" smtClean="0"/>
              <a:t> </a:t>
            </a:r>
            <a:r>
              <a:rPr lang="en-GB" sz="1800" dirty="0" smtClean="0"/>
              <a:t>Dual </a:t>
            </a:r>
            <a:r>
              <a:rPr lang="en-GB" sz="1800" dirty="0" err="1" smtClean="0"/>
              <a:t>Polarimetric</a:t>
            </a:r>
            <a:r>
              <a:rPr lang="en-GB" sz="1800" dirty="0" smtClean="0"/>
              <a:t> Ultra-Wideband Channel Sounder (DP-UMCS)</a:t>
            </a:r>
            <a:endParaRPr lang="de-DE" sz="1800" dirty="0"/>
          </a:p>
        </p:txBody>
      </p:sp>
      <p:sp>
        <p:nvSpPr>
          <p:cNvPr id="101" name="Content Placeholder 2"/>
          <p:cNvSpPr txBox="1">
            <a:spLocks/>
          </p:cNvSpPr>
          <p:nvPr/>
        </p:nvSpPr>
        <p:spPr>
          <a:xfrm>
            <a:off x="251520" y="4581128"/>
            <a:ext cx="4527087" cy="203545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7 GHz BW up to 10 GHz</a:t>
            </a:r>
            <a:r>
              <a:rPr kumimoji="0" lang="en-GB" sz="16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 measurable bandwidth</a:t>
            </a:r>
            <a:endParaRPr kumimoji="0" lang="en-GB" sz="16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sym typeface="Wingdings" panose="05000000000000000000" pitchFamily="2" charset="2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Maximum excess delay of 585 ns (175m) in CS version 1 and 4.7 µs (1410</a:t>
            </a:r>
            <a:r>
              <a:rPr kumimoji="0" lang="en-GB" sz="16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m) CS version 2</a:t>
            </a:r>
            <a:endParaRPr kumimoji="0" lang="en-GB" sz="16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GB" sz="1600" kern="0" dirty="0" smtClean="0">
                <a:solidFill>
                  <a:srgbClr val="000000"/>
                </a:solidFill>
                <a:latin typeface="+mn-lt"/>
                <a:ea typeface="+mn-ea"/>
              </a:rPr>
              <a:t>Dual polarization measurement capability</a:t>
            </a: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+mn-lt"/>
                <a:ea typeface="+mn-ea"/>
              </a:rPr>
              <a:t>Compact Size </a:t>
            </a:r>
            <a:r>
              <a:rPr lang="en-US" sz="1600" kern="0" dirty="0" smtClean="0">
                <a:solidFill>
                  <a:srgbClr val="000000"/>
                </a:solidFill>
                <a:latin typeface="+mn-lt"/>
                <a:ea typeface="+mn-ea"/>
                <a:sym typeface="Wingdings" panose="05000000000000000000" pitchFamily="2" charset="2"/>
              </a:rPr>
              <a:t></a:t>
            </a:r>
            <a:r>
              <a:rPr lang="en-US" sz="1600" kern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600" kern="0" dirty="0">
                <a:solidFill>
                  <a:srgbClr val="000000"/>
                </a:solidFill>
                <a:latin typeface="+mn-lt"/>
                <a:ea typeface="+mn-ea"/>
              </a:rPr>
              <a:t>the complete system can be attached to the </a:t>
            </a:r>
            <a:r>
              <a:rPr lang="en-US" sz="1600" kern="0" dirty="0" err="1" smtClean="0">
                <a:solidFill>
                  <a:srgbClr val="000000"/>
                </a:solidFill>
                <a:latin typeface="+mn-lt"/>
                <a:ea typeface="+mn-ea"/>
              </a:rPr>
              <a:t>positioner</a:t>
            </a:r>
            <a:endParaRPr lang="en-US" sz="1600" kern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126231" y="1090559"/>
            <a:ext cx="8784976" cy="3467898"/>
            <a:chOff x="107504" y="1242385"/>
            <a:chExt cx="8784976" cy="3467898"/>
          </a:xfrm>
        </p:grpSpPr>
        <p:grpSp>
          <p:nvGrpSpPr>
            <p:cNvPr id="267" name="Gruppieren 266"/>
            <p:cNvGrpSpPr/>
            <p:nvPr/>
          </p:nvGrpSpPr>
          <p:grpSpPr>
            <a:xfrm>
              <a:off x="107504" y="1242385"/>
              <a:ext cx="8784976" cy="3410751"/>
              <a:chOff x="176447" y="182246"/>
              <a:chExt cx="7591742" cy="2873011"/>
            </a:xfrm>
          </p:grpSpPr>
          <p:grpSp>
            <p:nvGrpSpPr>
              <p:cNvPr id="268" name="Gruppieren 267"/>
              <p:cNvGrpSpPr/>
              <p:nvPr/>
            </p:nvGrpSpPr>
            <p:grpSpPr>
              <a:xfrm>
                <a:off x="615374" y="182246"/>
                <a:ext cx="7152815" cy="2873011"/>
                <a:chOff x="822004" y="291099"/>
                <a:chExt cx="10787864" cy="4640866"/>
              </a:xfrm>
            </p:grpSpPr>
            <p:cxnSp>
              <p:nvCxnSpPr>
                <p:cNvPr id="271" name="Gewinkelte Verbindung 270"/>
                <p:cNvCxnSpPr>
                  <a:stCxn id="274" idx="0"/>
                  <a:endCxn id="280" idx="4"/>
                </p:cNvCxnSpPr>
                <p:nvPr/>
              </p:nvCxnSpPr>
              <p:spPr>
                <a:xfrm rot="5400000" flipH="1" flipV="1">
                  <a:off x="1846383" y="2450638"/>
                  <a:ext cx="2036690" cy="13873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chemeClr val="tx1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2" name="Freeform 23"/>
                <p:cNvSpPr>
                  <a:spLocks/>
                </p:cNvSpPr>
                <p:nvPr/>
              </p:nvSpPr>
              <p:spPr bwMode="auto">
                <a:xfrm>
                  <a:off x="5403320" y="1580292"/>
                  <a:ext cx="176925" cy="544247"/>
                </a:xfrm>
                <a:custGeom>
                  <a:avLst/>
                  <a:gdLst>
                    <a:gd name="T0" fmla="*/ 2147483646 w 360"/>
                    <a:gd name="T1" fmla="*/ 0 h 1080"/>
                    <a:gd name="T2" fmla="*/ 0 w 360"/>
                    <a:gd name="T3" fmla="*/ 2147483646 h 1080"/>
                    <a:gd name="T4" fmla="*/ 2147483646 w 360"/>
                    <a:gd name="T5" fmla="*/ 2147483646 h 1080"/>
                    <a:gd name="T6" fmla="*/ 0 w 360"/>
                    <a:gd name="T7" fmla="*/ 2147483646 h 108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0"/>
                    <a:gd name="T13" fmla="*/ 0 h 1080"/>
                    <a:gd name="T14" fmla="*/ 360 w 360"/>
                    <a:gd name="T15" fmla="*/ 1080 h 108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0" h="1080">
                      <a:moveTo>
                        <a:pt x="180" y="0"/>
                      </a:moveTo>
                      <a:lnTo>
                        <a:pt x="0" y="540"/>
                      </a:lnTo>
                      <a:lnTo>
                        <a:pt x="360" y="360"/>
                      </a:lnTo>
                      <a:lnTo>
                        <a:pt x="0" y="1080"/>
                      </a:lnTo>
                    </a:path>
                  </a:pathLst>
                </a:custGeom>
                <a:noFill/>
                <a:ln w="9525">
                  <a:solidFill>
                    <a:srgbClr val="000099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 sz="1600"/>
                </a:p>
              </p:txBody>
            </p:sp>
            <p:sp>
              <p:nvSpPr>
                <p:cNvPr id="274" name="Rectangle 83"/>
                <p:cNvSpPr>
                  <a:spLocks noChangeArrowheads="1"/>
                </p:cNvSpPr>
                <p:nvPr/>
              </p:nvSpPr>
              <p:spPr bwMode="auto">
                <a:xfrm>
                  <a:off x="2368048" y="3475919"/>
                  <a:ext cx="979488" cy="496888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>
                  <a:solidFill>
                    <a:srgbClr val="00335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1100" dirty="0" smtClean="0">
                      <a:latin typeface="Times New Roman" panose="02020603050405020304" pitchFamily="18" charset="0"/>
                      <a:ea typeface="ＭＳ Ｐゴシック" charset="-128"/>
                    </a:rPr>
                    <a:t>Multiplier</a:t>
                  </a:r>
                </a:p>
                <a:p>
                  <a:pPr algn="ctr" eaLnBrk="1" hangingPunct="1">
                    <a:defRPr/>
                  </a:pPr>
                  <a:r>
                    <a:rPr lang="en-US" sz="1100" dirty="0" smtClean="0">
                      <a:latin typeface="Times New Roman" panose="02020603050405020304" pitchFamily="18" charset="0"/>
                      <a:ea typeface="ＭＳ Ｐゴシック" charset="-128"/>
                    </a:rPr>
                    <a:t>X8</a:t>
                  </a:r>
                  <a:endParaRPr lang="en-US" sz="1100" dirty="0">
                    <a:latin typeface="Times New Roman" panose="02020603050405020304" pitchFamily="18" charset="0"/>
                    <a:ea typeface="ＭＳ Ｐゴシック" charset="-128"/>
                  </a:endParaRPr>
                </a:p>
              </p:txBody>
            </p:sp>
            <p:sp>
              <p:nvSpPr>
                <p:cNvPr id="27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809348" y="385048"/>
                  <a:ext cx="979895" cy="6566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PA </a:t>
                  </a:r>
                  <a:r>
                    <a:rPr lang="es-ES" altLang="en-US" sz="1100" dirty="0" smtClean="0">
                      <a:latin typeface="Times New Roman" pitchFamily="18" charset="0"/>
                    </a:rPr>
                    <a:t>min. 27 dBm</a:t>
                  </a:r>
                  <a:endParaRPr lang="es-ES" altLang="en-US" sz="1100" dirty="0">
                    <a:latin typeface="Times New Roman" pitchFamily="18" charset="0"/>
                  </a:endParaRPr>
                </a:p>
              </p:txBody>
            </p:sp>
            <p:sp>
              <p:nvSpPr>
                <p:cNvPr id="276" name="Rectangle 83"/>
                <p:cNvSpPr>
                  <a:spLocks noChangeArrowheads="1"/>
                </p:cNvSpPr>
                <p:nvPr/>
              </p:nvSpPr>
              <p:spPr bwMode="auto">
                <a:xfrm>
                  <a:off x="5870851" y="4462065"/>
                  <a:ext cx="979488" cy="4699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1050" dirty="0">
                      <a:latin typeface="Times New Roman" panose="02020603050405020304" pitchFamily="18" charset="0"/>
                      <a:ea typeface="ＭＳ Ｐゴシック" charset="-128"/>
                    </a:rPr>
                    <a:t>7</a:t>
                  </a:r>
                  <a:r>
                    <a:rPr lang="en-US" sz="1050" dirty="0" smtClean="0">
                      <a:latin typeface="Times New Roman" panose="02020603050405020304" pitchFamily="18" charset="0"/>
                      <a:ea typeface="ＭＳ Ｐゴシック" charset="-128"/>
                    </a:rPr>
                    <a:t> GHz </a:t>
                  </a:r>
                </a:p>
                <a:p>
                  <a:pPr algn="ctr" eaLnBrk="1" hangingPunct="1">
                    <a:defRPr/>
                  </a:pPr>
                  <a:r>
                    <a:rPr lang="en-US" sz="1050" dirty="0" smtClean="0">
                      <a:latin typeface="Times New Roman" panose="02020603050405020304" pitchFamily="18" charset="0"/>
                      <a:ea typeface="ＭＳ Ｐゴシック" charset="-128"/>
                    </a:rPr>
                    <a:t>Oscillator</a:t>
                  </a:r>
                  <a:endParaRPr lang="en-US" sz="1050" dirty="0">
                    <a:latin typeface="Times New Roman" panose="02020603050405020304" pitchFamily="18" charset="0"/>
                    <a:ea typeface="ＭＳ Ｐゴシック" charset="-128"/>
                  </a:endParaRPr>
                </a:p>
              </p:txBody>
            </p:sp>
            <p:cxnSp>
              <p:nvCxnSpPr>
                <p:cNvPr id="277" name="Gewinkelte Verbindung 10"/>
                <p:cNvCxnSpPr>
                  <a:cxnSpLocks noChangeShapeType="1"/>
                  <a:stCxn id="276" idx="1"/>
                  <a:endCxn id="270" idx="2"/>
                </p:cNvCxnSpPr>
                <p:nvPr/>
              </p:nvCxnSpPr>
              <p:spPr bwMode="auto">
                <a:xfrm rot="10800000">
                  <a:off x="822004" y="2233156"/>
                  <a:ext cx="5048850" cy="2463859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278" name="Gruppieren 189"/>
                <p:cNvGrpSpPr/>
                <p:nvPr/>
              </p:nvGrpSpPr>
              <p:grpSpPr bwMode="auto">
                <a:xfrm>
                  <a:off x="3297357" y="1026850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83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84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85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86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87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88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79" name="Isosceles Triangle 103"/>
                <p:cNvSpPr/>
                <p:nvPr/>
              </p:nvSpPr>
              <p:spPr bwMode="auto">
                <a:xfrm rot="5400000">
                  <a:off x="3963179" y="1044033"/>
                  <a:ext cx="423862" cy="387350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80" name="Flowchart: Summing Junction 188"/>
                <p:cNvSpPr>
                  <a:spLocks noChangeArrowheads="1"/>
                </p:cNvSpPr>
                <p:nvPr/>
              </p:nvSpPr>
              <p:spPr bwMode="auto">
                <a:xfrm>
                  <a:off x="2672434" y="1028067"/>
                  <a:ext cx="398462" cy="411162"/>
                </a:xfrm>
                <a:prstGeom prst="flowChartSummingJuncti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kern="0">
                    <a:solidFill>
                      <a:srgbClr val="FFFFFF"/>
                    </a:solidFill>
                    <a:latin typeface="Arial"/>
                    <a:ea typeface="ＭＳ Ｐゴシック" charset="-128"/>
                  </a:endParaRPr>
                </a:p>
              </p:txBody>
            </p:sp>
            <p:sp>
              <p:nvSpPr>
                <p:cNvPr id="28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76873" y="378580"/>
                  <a:ext cx="979895" cy="3937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endParaRPr lang="es-ES" altLang="en-US" sz="1100">
                    <a:latin typeface="Times New Roman" pitchFamily="18" charset="0"/>
                  </a:endParaRPr>
                </a:p>
              </p:txBody>
            </p:sp>
            <p:sp>
              <p:nvSpPr>
                <p:cNvPr id="282" name="AutoShape 26"/>
                <p:cNvSpPr>
                  <a:spLocks noChangeArrowheads="1"/>
                </p:cNvSpPr>
                <p:nvPr/>
              </p:nvSpPr>
              <p:spPr bwMode="auto">
                <a:xfrm rot="16200000">
                  <a:off x="5010565" y="1702231"/>
                  <a:ext cx="294325" cy="28416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B0F0"/>
                </a:solidFill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2000">
                    <a:latin typeface="Calibri" pitchFamily="34" charset="0"/>
                  </a:endParaRPr>
                </a:p>
              </p:txBody>
            </p:sp>
            <p:sp>
              <p:nvSpPr>
                <p:cNvPr id="283" name="AutoShape 26"/>
                <p:cNvSpPr>
                  <a:spLocks noChangeArrowheads="1"/>
                </p:cNvSpPr>
                <p:nvPr/>
              </p:nvSpPr>
              <p:spPr bwMode="auto">
                <a:xfrm rot="5400000">
                  <a:off x="5620107" y="1702876"/>
                  <a:ext cx="294325" cy="28416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B0F0"/>
                </a:solidFill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2000">
                    <a:latin typeface="Calibri" pitchFamily="34" charset="0"/>
                  </a:endParaRPr>
                </a:p>
              </p:txBody>
            </p:sp>
            <p:sp>
              <p:nvSpPr>
                <p:cNvPr id="284" name="Rectangle 83"/>
                <p:cNvSpPr>
                  <a:spLocks noChangeArrowheads="1"/>
                </p:cNvSpPr>
                <p:nvPr/>
              </p:nvSpPr>
              <p:spPr bwMode="auto">
                <a:xfrm>
                  <a:off x="8823812" y="3357189"/>
                  <a:ext cx="979488" cy="496888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>
                  <a:solidFill>
                    <a:srgbClr val="00335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1100" dirty="0">
                      <a:latin typeface="Times New Roman" panose="02020603050405020304" pitchFamily="18" charset="0"/>
                      <a:ea typeface="ＭＳ Ｐゴシック" charset="-128"/>
                    </a:rPr>
                    <a:t>Multiplier</a:t>
                  </a:r>
                </a:p>
                <a:p>
                  <a:pPr algn="ctr" eaLnBrk="1" hangingPunct="1">
                    <a:defRPr/>
                  </a:pPr>
                  <a:r>
                    <a:rPr lang="en-US" sz="1100" dirty="0" smtClean="0">
                      <a:latin typeface="Times New Roman" panose="02020603050405020304" pitchFamily="18" charset="0"/>
                      <a:ea typeface="ＭＳ Ｐゴシック" charset="-128"/>
                    </a:rPr>
                    <a:t>X8</a:t>
                  </a:r>
                  <a:endParaRPr lang="en-US" sz="1100" dirty="0">
                    <a:latin typeface="Times New Roman" panose="02020603050405020304" pitchFamily="18" charset="0"/>
                    <a:ea typeface="ＭＳ Ｐゴシック" charset="-128"/>
                  </a:endParaRPr>
                </a:p>
              </p:txBody>
            </p:sp>
            <p:sp>
              <p:nvSpPr>
                <p:cNvPr id="28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103483" y="632095"/>
                  <a:ext cx="1307314" cy="708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 smtClean="0">
                      <a:latin typeface="Times New Roman" pitchFamily="18" charset="0"/>
                    </a:rPr>
                    <a:t>LNA</a:t>
                  </a:r>
                </a:p>
                <a:p>
                  <a:pPr algn="ctr"/>
                  <a:r>
                    <a:rPr lang="es-ES" altLang="en-US" sz="1100" dirty="0" smtClean="0">
                      <a:latin typeface="Times New Roman" pitchFamily="18" charset="0"/>
                    </a:rPr>
                    <a:t>Gain : 40 dB</a:t>
                  </a:r>
                </a:p>
                <a:p>
                  <a:pPr algn="ctr"/>
                  <a:endParaRPr lang="es-ES" altLang="en-US" sz="1100" dirty="0" smtClean="0">
                    <a:latin typeface="Times New Roman" pitchFamily="18" charset="0"/>
                  </a:endParaRPr>
                </a:p>
                <a:p>
                  <a:pPr algn="ctr"/>
                  <a:endParaRPr lang="es-ES" altLang="en-US" sz="1100" dirty="0">
                    <a:latin typeface="Times New Roman" pitchFamily="18" charset="0"/>
                  </a:endParaRPr>
                </a:p>
              </p:txBody>
            </p:sp>
            <p:grpSp>
              <p:nvGrpSpPr>
                <p:cNvPr id="287" name="Gruppieren 252"/>
                <p:cNvGrpSpPr/>
                <p:nvPr/>
              </p:nvGrpSpPr>
              <p:grpSpPr bwMode="auto">
                <a:xfrm>
                  <a:off x="8295060" y="1305891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77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78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79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80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81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82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88" name="Isosceles Triangle 103"/>
                <p:cNvSpPr/>
                <p:nvPr/>
              </p:nvSpPr>
              <p:spPr bwMode="auto">
                <a:xfrm rot="5400000">
                  <a:off x="7350777" y="1323132"/>
                  <a:ext cx="425450" cy="387350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90" name="Flowchart: Summing Junction 188"/>
                <p:cNvSpPr>
                  <a:spLocks noChangeArrowheads="1"/>
                </p:cNvSpPr>
                <p:nvPr/>
              </p:nvSpPr>
              <p:spPr bwMode="auto">
                <a:xfrm>
                  <a:off x="9114207" y="1311776"/>
                  <a:ext cx="398463" cy="412750"/>
                </a:xfrm>
                <a:prstGeom prst="flowChartSummingJuncti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kern="0">
                    <a:solidFill>
                      <a:srgbClr val="FFFFFF"/>
                    </a:solidFill>
                    <a:latin typeface="Arial"/>
                    <a:ea typeface="ＭＳ Ｐゴシック" charset="-128"/>
                  </a:endParaRPr>
                </a:p>
              </p:txBody>
            </p:sp>
            <p:cxnSp>
              <p:nvCxnSpPr>
                <p:cNvPr id="291" name="Gewinkelte Verbindung 264"/>
                <p:cNvCxnSpPr>
                  <a:cxnSpLocks noChangeShapeType="1"/>
                  <a:endCxn id="284" idx="2"/>
                </p:cNvCxnSpPr>
                <p:nvPr/>
              </p:nvCxnSpPr>
              <p:spPr bwMode="auto">
                <a:xfrm rot="10800000">
                  <a:off x="9313557" y="3854077"/>
                  <a:ext cx="1608657" cy="248902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292" name="Rectangle 39"/>
                <p:cNvSpPr>
                  <a:spLocks noChangeArrowheads="1"/>
                </p:cNvSpPr>
                <p:nvPr/>
              </p:nvSpPr>
              <p:spPr bwMode="auto">
                <a:xfrm>
                  <a:off x="10285893" y="1323604"/>
                  <a:ext cx="1323975" cy="1145621"/>
                </a:xfrm>
                <a:prstGeom prst="rect">
                  <a:avLst/>
                </a:prstGeom>
                <a:solidFill>
                  <a:schemeClr val="tx1">
                    <a:lumMod val="25000"/>
                    <a:lumOff val="75000"/>
                  </a:schemeClr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GB" sz="1050" b="1" dirty="0">
                      <a:latin typeface="Times New Roman" panose="02020603050405020304" pitchFamily="18" charset="0"/>
                      <a:ea typeface="ＭＳ Ｐゴシック" charset="-128"/>
                    </a:rPr>
                    <a:t>UWB </a:t>
                  </a:r>
                  <a:r>
                    <a:rPr lang="en-GB" sz="1050" b="1" dirty="0" smtClean="0">
                      <a:latin typeface="Times New Roman" panose="02020603050405020304" pitchFamily="18" charset="0"/>
                      <a:ea typeface="ＭＳ Ｐゴシック" charset="-128"/>
                    </a:rPr>
                    <a:t>Sounder RX </a:t>
                  </a:r>
                </a:p>
                <a:p>
                  <a:pPr algn="ctr" eaLnBrk="1" hangingPunct="1">
                    <a:defRPr/>
                  </a:pPr>
                  <a:r>
                    <a:rPr lang="en-GB" sz="1000" dirty="0" smtClean="0">
                      <a:latin typeface="Times New Roman" panose="02020603050405020304" pitchFamily="18" charset="0"/>
                      <a:ea typeface="ＭＳ Ｐゴシック" charset="-128"/>
                    </a:rPr>
                    <a:t>0 – 3.5 GHz</a:t>
                  </a:r>
                  <a:endParaRPr lang="en-GB" sz="1000" dirty="0">
                    <a:latin typeface="Times New Roman" panose="02020603050405020304" pitchFamily="18" charset="0"/>
                    <a:ea typeface="ＭＳ Ｐゴシック" charset="-128"/>
                  </a:endParaRPr>
                </a:p>
                <a:p>
                  <a:pPr algn="ctr" eaLnBrk="1" hangingPunct="1">
                    <a:defRPr/>
                  </a:pPr>
                  <a:r>
                    <a:rPr lang="es-ES" sz="1000" dirty="0">
                      <a:latin typeface="Times New Roman" panose="02020603050405020304" pitchFamily="18" charset="0"/>
                      <a:ea typeface="ＭＳ Ｐゴシック" charset="-128"/>
                    </a:rPr>
                    <a:t>3.5 GHz - 10.5 GHz</a:t>
                  </a:r>
                </a:p>
              </p:txBody>
            </p:sp>
            <p:cxnSp>
              <p:nvCxnSpPr>
                <p:cNvPr id="293" name="Gerade Verbindung mit Pfeil 82"/>
                <p:cNvCxnSpPr>
                  <a:cxnSpLocks noChangeShapeType="1"/>
                  <a:stCxn id="288" idx="0"/>
                  <a:endCxn id="377" idx="1"/>
                </p:cNvCxnSpPr>
                <p:nvPr/>
              </p:nvCxnSpPr>
              <p:spPr bwMode="auto">
                <a:xfrm flipV="1">
                  <a:off x="7757177" y="1515342"/>
                  <a:ext cx="537883" cy="1465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94" name="Gerade Verbindung mit Pfeil 84"/>
                <p:cNvCxnSpPr>
                  <a:cxnSpLocks noChangeShapeType="1"/>
                  <a:stCxn id="361" idx="3"/>
                  <a:endCxn id="288" idx="3"/>
                </p:cNvCxnSpPr>
                <p:nvPr/>
              </p:nvCxnSpPr>
              <p:spPr bwMode="auto">
                <a:xfrm>
                  <a:off x="6932565" y="1516328"/>
                  <a:ext cx="437262" cy="479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95" name="Gewinkelte Verbindung 86"/>
                <p:cNvCxnSpPr>
                  <a:cxnSpLocks noChangeShapeType="1"/>
                  <a:stCxn id="284" idx="0"/>
                  <a:endCxn id="300" idx="4"/>
                </p:cNvCxnSpPr>
                <p:nvPr/>
              </p:nvCxnSpPr>
              <p:spPr bwMode="auto">
                <a:xfrm rot="16200000" flipV="1">
                  <a:off x="8813873" y="2857505"/>
                  <a:ext cx="999251" cy="117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96" name="Gewinkelte Verbindung 108"/>
                <p:cNvCxnSpPr>
                  <a:cxnSpLocks noChangeShapeType="1"/>
                  <a:stCxn id="276" idx="3"/>
                  <a:endCxn id="292" idx="2"/>
                </p:cNvCxnSpPr>
                <p:nvPr/>
              </p:nvCxnSpPr>
              <p:spPr bwMode="auto">
                <a:xfrm flipV="1">
                  <a:off x="6850339" y="2469225"/>
                  <a:ext cx="4097541" cy="2227790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97" name="Gerader Verbinder 43"/>
                <p:cNvCxnSpPr>
                  <a:cxnSpLocks noChangeShapeType="1"/>
                  <a:stCxn id="283" idx="0"/>
                  <a:endCxn id="283" idx="1"/>
                </p:cNvCxnSpPr>
                <p:nvPr/>
              </p:nvCxnSpPr>
              <p:spPr bwMode="auto">
                <a:xfrm flipH="1" flipV="1">
                  <a:off x="5767270" y="1771376"/>
                  <a:ext cx="142081" cy="73582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298" name="Gruppieren 110"/>
                <p:cNvGrpSpPr/>
                <p:nvPr/>
              </p:nvGrpSpPr>
              <p:grpSpPr bwMode="auto">
                <a:xfrm>
                  <a:off x="8331305" y="1955661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71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72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73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74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75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76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99" name="Isosceles Triangle 103"/>
                <p:cNvSpPr/>
                <p:nvPr/>
              </p:nvSpPr>
              <p:spPr bwMode="auto">
                <a:xfrm rot="5400000">
                  <a:off x="7351535" y="1981351"/>
                  <a:ext cx="423862" cy="387350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0" name="Flowchart: Summing Junction 188"/>
                <p:cNvSpPr>
                  <a:spLocks noChangeArrowheads="1"/>
                </p:cNvSpPr>
                <p:nvPr/>
              </p:nvSpPr>
              <p:spPr bwMode="auto">
                <a:xfrm>
                  <a:off x="9114207" y="1946776"/>
                  <a:ext cx="398463" cy="411162"/>
                </a:xfrm>
                <a:prstGeom prst="flowChartSummingJuncti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kern="0">
                    <a:solidFill>
                      <a:srgbClr val="FFFFFF"/>
                    </a:solidFill>
                    <a:latin typeface="Arial"/>
                    <a:ea typeface="ＭＳ Ｐゴシック" charset="-128"/>
                  </a:endParaRPr>
                </a:p>
              </p:txBody>
            </p:sp>
            <p:cxnSp>
              <p:nvCxnSpPr>
                <p:cNvPr id="301" name="Gerade Verbindung mit Pfeil 119"/>
                <p:cNvCxnSpPr>
                  <a:cxnSpLocks noChangeShapeType="1"/>
                  <a:stCxn id="299" idx="0"/>
                  <a:endCxn id="371" idx="1"/>
                </p:cNvCxnSpPr>
                <p:nvPr/>
              </p:nvCxnSpPr>
              <p:spPr bwMode="auto">
                <a:xfrm flipV="1">
                  <a:off x="7757141" y="2165112"/>
                  <a:ext cx="574164" cy="9914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02" name="Gerade Verbindung mit Pfeil 120"/>
                <p:cNvCxnSpPr>
                  <a:cxnSpLocks noChangeShapeType="1"/>
                  <a:stCxn id="363" idx="3"/>
                  <a:endCxn id="299" idx="3"/>
                </p:cNvCxnSpPr>
                <p:nvPr/>
              </p:nvCxnSpPr>
              <p:spPr bwMode="auto">
                <a:xfrm flipV="1">
                  <a:off x="6918927" y="2175026"/>
                  <a:ext cx="450864" cy="647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03" name="Gerade Verbindung mit Pfeil 56"/>
                <p:cNvCxnSpPr>
                  <a:cxnSpLocks noChangeShapeType="1"/>
                  <a:stCxn id="300" idx="0"/>
                  <a:endCxn id="290" idx="4"/>
                </p:cNvCxnSpPr>
                <p:nvPr/>
              </p:nvCxnSpPr>
              <p:spPr bwMode="auto">
                <a:xfrm flipV="1">
                  <a:off x="9313556" y="1724327"/>
                  <a:ext cx="0" cy="221863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0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296012" y="1156266"/>
                  <a:ext cx="874279" cy="3685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H Pol. </a:t>
                  </a:r>
                </a:p>
              </p:txBody>
            </p:sp>
            <p:sp>
              <p:nvSpPr>
                <p:cNvPr id="30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233857" y="2193201"/>
                  <a:ext cx="967828" cy="3002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V Pol.</a:t>
                  </a:r>
                </a:p>
              </p:txBody>
            </p:sp>
            <p:sp>
              <p:nvSpPr>
                <p:cNvPr id="30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9305650" y="1071440"/>
                  <a:ext cx="839563" cy="322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CH 1</a:t>
                  </a:r>
                </a:p>
              </p:txBody>
            </p:sp>
            <p:sp>
              <p:nvSpPr>
                <p:cNvPr id="30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9388619" y="2147970"/>
                  <a:ext cx="749578" cy="3774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CH 2</a:t>
                  </a:r>
                </a:p>
              </p:txBody>
            </p:sp>
            <p:cxnSp>
              <p:nvCxnSpPr>
                <p:cNvPr id="308" name="Gewinkelte Verbindung 126"/>
                <p:cNvCxnSpPr>
                  <a:cxnSpLocks noChangeShapeType="1"/>
                  <a:endCxn id="282" idx="5"/>
                </p:cNvCxnSpPr>
                <p:nvPr/>
              </p:nvCxnSpPr>
              <p:spPr bwMode="auto">
                <a:xfrm>
                  <a:off x="4347331" y="1245106"/>
                  <a:ext cx="810397" cy="525625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0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562343" y="897675"/>
                  <a:ext cx="822338" cy="367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H Pol. </a:t>
                  </a:r>
                </a:p>
              </p:txBody>
            </p:sp>
            <p:sp>
              <p:nvSpPr>
                <p:cNvPr id="31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570750" y="2592793"/>
                  <a:ext cx="825074" cy="3437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V Pol.</a:t>
                  </a:r>
                </a:p>
              </p:txBody>
            </p:sp>
            <p:grpSp>
              <p:nvGrpSpPr>
                <p:cNvPr id="311" name="Gruppieren 189"/>
                <p:cNvGrpSpPr/>
                <p:nvPr/>
              </p:nvGrpSpPr>
              <p:grpSpPr bwMode="auto">
                <a:xfrm>
                  <a:off x="3266708" y="2319750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65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66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67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68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69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70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12" name="Isosceles Triangle 103"/>
                <p:cNvSpPr/>
                <p:nvPr/>
              </p:nvSpPr>
              <p:spPr bwMode="auto">
                <a:xfrm rot="5400000">
                  <a:off x="3932530" y="2336933"/>
                  <a:ext cx="423862" cy="387350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13" name="Flowchart: Summing Junction 188"/>
                <p:cNvSpPr>
                  <a:spLocks noChangeArrowheads="1"/>
                </p:cNvSpPr>
                <p:nvPr/>
              </p:nvSpPr>
              <p:spPr bwMode="auto">
                <a:xfrm>
                  <a:off x="2658561" y="2325027"/>
                  <a:ext cx="398462" cy="411162"/>
                </a:xfrm>
                <a:prstGeom prst="flowChartSummingJuncti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kern="0">
                    <a:solidFill>
                      <a:srgbClr val="FFFFFF"/>
                    </a:solidFill>
                    <a:latin typeface="Arial"/>
                    <a:ea typeface="ＭＳ Ｐゴシック" charset="-128"/>
                  </a:endParaRPr>
                </a:p>
              </p:txBody>
            </p:sp>
            <p:cxnSp>
              <p:nvCxnSpPr>
                <p:cNvPr id="314" name="Gewinkelte Verbindung 126"/>
                <p:cNvCxnSpPr>
                  <a:cxnSpLocks noChangeShapeType="1"/>
                  <a:endCxn id="282" idx="1"/>
                </p:cNvCxnSpPr>
                <p:nvPr/>
              </p:nvCxnSpPr>
              <p:spPr bwMode="auto">
                <a:xfrm flipV="1">
                  <a:off x="4325340" y="1917894"/>
                  <a:ext cx="832388" cy="616419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15" name="Flowchart: Process 284"/>
                <p:cNvSpPr/>
                <p:nvPr/>
              </p:nvSpPr>
              <p:spPr bwMode="auto">
                <a:xfrm>
                  <a:off x="1789005" y="1580190"/>
                  <a:ext cx="404582" cy="381081"/>
                </a:xfrm>
                <a:prstGeom prst="flowChartProcess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b="1" kern="0">
                    <a:solidFill>
                      <a:srgbClr val="000000"/>
                    </a:solidFill>
                    <a:latin typeface="Arial"/>
                    <a:ea typeface="+mn-ea"/>
                  </a:endParaRPr>
                </a:p>
              </p:txBody>
            </p:sp>
            <p:cxnSp>
              <p:nvCxnSpPr>
                <p:cNvPr id="316" name="Gerader Verbinder 315"/>
                <p:cNvCxnSpPr>
                  <a:stCxn id="315" idx="1"/>
                </p:cNvCxnSpPr>
                <p:nvPr/>
              </p:nvCxnSpPr>
              <p:spPr bwMode="auto">
                <a:xfrm flipV="1">
                  <a:off x="1789005" y="1770730"/>
                  <a:ext cx="130169" cy="1"/>
                </a:xfrm>
                <a:prstGeom prst="lin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</p:cxnSp>
            <p:cxnSp>
              <p:nvCxnSpPr>
                <p:cNvPr id="317" name="Gerader Verbinder 316"/>
                <p:cNvCxnSpPr/>
                <p:nvPr/>
              </p:nvCxnSpPr>
              <p:spPr bwMode="auto">
                <a:xfrm>
                  <a:off x="2071252" y="1664461"/>
                  <a:ext cx="122335" cy="3564"/>
                </a:xfrm>
                <a:prstGeom prst="lin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</p:cxnSp>
            <p:cxnSp>
              <p:nvCxnSpPr>
                <p:cNvPr id="318" name="Gerader Verbinder 317"/>
                <p:cNvCxnSpPr/>
                <p:nvPr/>
              </p:nvCxnSpPr>
              <p:spPr bwMode="auto">
                <a:xfrm>
                  <a:off x="2066414" y="1835005"/>
                  <a:ext cx="122335" cy="3564"/>
                </a:xfrm>
                <a:prstGeom prst="lin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</p:cxnSp>
            <p:cxnSp>
              <p:nvCxnSpPr>
                <p:cNvPr id="319" name="Gerader Verbinder 318"/>
                <p:cNvCxnSpPr/>
                <p:nvPr/>
              </p:nvCxnSpPr>
              <p:spPr bwMode="auto">
                <a:xfrm flipV="1">
                  <a:off x="1920087" y="1664461"/>
                  <a:ext cx="160334" cy="106709"/>
                </a:xfrm>
                <a:prstGeom prst="lin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</p:cxnSp>
            <p:cxnSp>
              <p:nvCxnSpPr>
                <p:cNvPr id="320" name="Gerade Verbindung mit Pfeil 28"/>
                <p:cNvCxnSpPr>
                  <a:cxnSpLocks noChangeShapeType="1"/>
                  <a:stCxn id="280" idx="6"/>
                  <a:endCxn id="383" idx="1"/>
                </p:cNvCxnSpPr>
                <p:nvPr/>
              </p:nvCxnSpPr>
              <p:spPr bwMode="auto">
                <a:xfrm>
                  <a:off x="3070896" y="1233648"/>
                  <a:ext cx="226461" cy="2653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1" name="Gerade Verbindung mit Pfeil 28"/>
                <p:cNvCxnSpPr>
                  <a:cxnSpLocks noChangeShapeType="1"/>
                  <a:stCxn id="383" idx="3"/>
                  <a:endCxn id="279" idx="3"/>
                </p:cNvCxnSpPr>
                <p:nvPr/>
              </p:nvCxnSpPr>
              <p:spPr bwMode="auto">
                <a:xfrm>
                  <a:off x="3701939" y="1236301"/>
                  <a:ext cx="279496" cy="1407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2" name="Gerade Verbindung mit Pfeil 28"/>
                <p:cNvCxnSpPr>
                  <a:cxnSpLocks noChangeShapeType="1"/>
                  <a:stCxn id="365" idx="3"/>
                  <a:endCxn id="312" idx="3"/>
                </p:cNvCxnSpPr>
                <p:nvPr/>
              </p:nvCxnSpPr>
              <p:spPr bwMode="auto">
                <a:xfrm>
                  <a:off x="3671290" y="2529201"/>
                  <a:ext cx="279496" cy="1407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3" name="Gerade Verbindung mit Pfeil 28"/>
                <p:cNvCxnSpPr>
                  <a:cxnSpLocks noChangeShapeType="1"/>
                  <a:stCxn id="313" idx="6"/>
                  <a:endCxn id="365" idx="1"/>
                </p:cNvCxnSpPr>
                <p:nvPr/>
              </p:nvCxnSpPr>
              <p:spPr bwMode="auto">
                <a:xfrm flipV="1">
                  <a:off x="3057023" y="2529201"/>
                  <a:ext cx="209685" cy="1407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4" name="Gewinkelte Verbindung 126"/>
                <p:cNvCxnSpPr>
                  <a:cxnSpLocks noChangeShapeType="1"/>
                  <a:endCxn id="280" idx="2"/>
                </p:cNvCxnSpPr>
                <p:nvPr/>
              </p:nvCxnSpPr>
              <p:spPr bwMode="auto">
                <a:xfrm flipV="1">
                  <a:off x="2170158" y="1233648"/>
                  <a:ext cx="502276" cy="426789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5" name="Gerader Verbinder 324"/>
                <p:cNvCxnSpPr>
                  <a:stCxn id="315" idx="3"/>
                  <a:endCxn id="315" idx="3"/>
                </p:cNvCxnSpPr>
                <p:nvPr/>
              </p:nvCxnSpPr>
              <p:spPr>
                <a:xfrm>
                  <a:off x="2193587" y="1770731"/>
                  <a:ext cx="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Gewinkelte Verbindung 126"/>
                <p:cNvCxnSpPr>
                  <a:cxnSpLocks noChangeShapeType="1"/>
                  <a:stCxn id="315" idx="3"/>
                  <a:endCxn id="313" idx="2"/>
                </p:cNvCxnSpPr>
                <p:nvPr/>
              </p:nvCxnSpPr>
              <p:spPr bwMode="auto">
                <a:xfrm>
                  <a:off x="2193587" y="1770731"/>
                  <a:ext cx="464974" cy="759877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7" name="Gerade Verbindung mit Pfeil 28"/>
                <p:cNvCxnSpPr>
                  <a:cxnSpLocks noChangeShapeType="1"/>
                  <a:endCxn id="315" idx="1"/>
                </p:cNvCxnSpPr>
                <p:nvPr/>
              </p:nvCxnSpPr>
              <p:spPr bwMode="auto">
                <a:xfrm flipV="1">
                  <a:off x="1435916" y="1770731"/>
                  <a:ext cx="353089" cy="3362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8" name="Gewinkelte Verbindung 327"/>
                <p:cNvCxnSpPr>
                  <a:stCxn id="274" idx="0"/>
                  <a:endCxn id="313" idx="4"/>
                </p:cNvCxnSpPr>
                <p:nvPr/>
              </p:nvCxnSpPr>
              <p:spPr>
                <a:xfrm rot="5400000" flipH="1" flipV="1">
                  <a:off x="2487927" y="3106054"/>
                  <a:ext cx="739730" cy="12700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chemeClr val="tx1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9" name="Rechteck 328"/>
                <p:cNvSpPr/>
                <p:nvPr/>
              </p:nvSpPr>
              <p:spPr>
                <a:xfrm>
                  <a:off x="1654844" y="291100"/>
                  <a:ext cx="3003147" cy="3901285"/>
                </a:xfrm>
                <a:prstGeom prst="rect">
                  <a:avLst/>
                </a:prstGeom>
                <a:noFill/>
                <a:ln w="28575">
                  <a:prstDash val="sysDot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/>
                </a:p>
              </p:txBody>
            </p:sp>
            <p:cxnSp>
              <p:nvCxnSpPr>
                <p:cNvPr id="330" name="Gewinkelte Verbindung 126"/>
                <p:cNvCxnSpPr>
                  <a:cxnSpLocks noChangeShapeType="1"/>
                </p:cNvCxnSpPr>
                <p:nvPr/>
              </p:nvCxnSpPr>
              <p:spPr bwMode="auto">
                <a:xfrm>
                  <a:off x="9512670" y="1493158"/>
                  <a:ext cx="746741" cy="158077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31" name="Gewinkelte Verbindung 126"/>
                <p:cNvCxnSpPr>
                  <a:cxnSpLocks noChangeShapeType="1"/>
                </p:cNvCxnSpPr>
                <p:nvPr/>
              </p:nvCxnSpPr>
              <p:spPr bwMode="auto">
                <a:xfrm flipV="1">
                  <a:off x="9520046" y="2044449"/>
                  <a:ext cx="739365" cy="91944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332" name="Gruppieren 331"/>
                <p:cNvGrpSpPr/>
                <p:nvPr/>
              </p:nvGrpSpPr>
              <p:grpSpPr>
                <a:xfrm>
                  <a:off x="6313977" y="1962509"/>
                  <a:ext cx="604950" cy="424449"/>
                  <a:chOff x="7368527" y="3206322"/>
                  <a:chExt cx="604950" cy="424449"/>
                </a:xfrm>
              </p:grpSpPr>
              <p:sp>
                <p:nvSpPr>
                  <p:cNvPr id="363" name="Flowchart: Process 284"/>
                  <p:cNvSpPr/>
                  <p:nvPr/>
                </p:nvSpPr>
                <p:spPr bwMode="auto">
                  <a:xfrm>
                    <a:off x="7368527" y="3311384"/>
                    <a:ext cx="604950" cy="216203"/>
                  </a:xfrm>
                  <a:prstGeom prst="flowChartProcess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64" name="Gerade Verbindung mit Pfeil 363"/>
                  <p:cNvCxnSpPr/>
                  <p:nvPr/>
                </p:nvCxnSpPr>
                <p:spPr>
                  <a:xfrm flipV="1">
                    <a:off x="7451752" y="3206322"/>
                    <a:ext cx="439499" cy="42444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3" name="Gruppieren 332"/>
                <p:cNvGrpSpPr/>
                <p:nvPr/>
              </p:nvGrpSpPr>
              <p:grpSpPr>
                <a:xfrm>
                  <a:off x="6327615" y="1303164"/>
                  <a:ext cx="604950" cy="424449"/>
                  <a:chOff x="7368527" y="3206322"/>
                  <a:chExt cx="604950" cy="424449"/>
                </a:xfrm>
              </p:grpSpPr>
              <p:sp>
                <p:nvSpPr>
                  <p:cNvPr id="361" name="Flowchart: Process 284"/>
                  <p:cNvSpPr/>
                  <p:nvPr/>
                </p:nvSpPr>
                <p:spPr bwMode="auto">
                  <a:xfrm>
                    <a:off x="7368527" y="3311384"/>
                    <a:ext cx="604950" cy="216203"/>
                  </a:xfrm>
                  <a:prstGeom prst="flowChartProcess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62" name="Gerade Verbindung mit Pfeil 361"/>
                  <p:cNvCxnSpPr/>
                  <p:nvPr/>
                </p:nvCxnSpPr>
                <p:spPr>
                  <a:xfrm flipV="1">
                    <a:off x="7451752" y="3206322"/>
                    <a:ext cx="439499" cy="42444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4" name="Gerade Verbindung mit Pfeil 28"/>
                <p:cNvCxnSpPr>
                  <a:cxnSpLocks noChangeShapeType="1"/>
                </p:cNvCxnSpPr>
                <p:nvPr/>
              </p:nvCxnSpPr>
              <p:spPr bwMode="auto">
                <a:xfrm>
                  <a:off x="8653491" y="1525508"/>
                  <a:ext cx="414565" cy="2808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35" name="Gerade Verbindung mit Pfeil 28"/>
                <p:cNvCxnSpPr>
                  <a:cxnSpLocks noChangeShapeType="1"/>
                  <a:stCxn id="371" idx="3"/>
                  <a:endCxn id="300" idx="2"/>
                </p:cNvCxnSpPr>
                <p:nvPr/>
              </p:nvCxnSpPr>
              <p:spPr bwMode="auto">
                <a:xfrm flipV="1">
                  <a:off x="8735887" y="2152357"/>
                  <a:ext cx="378320" cy="12755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36" name="Gewinkelte Verbindung 126"/>
                <p:cNvCxnSpPr>
                  <a:cxnSpLocks noChangeShapeType="1"/>
                  <a:stCxn id="283" idx="1"/>
                  <a:endCxn id="361" idx="1"/>
                </p:cNvCxnSpPr>
                <p:nvPr/>
              </p:nvCxnSpPr>
              <p:spPr bwMode="auto">
                <a:xfrm rot="5400000" flipH="1" flipV="1">
                  <a:off x="5919918" y="1363680"/>
                  <a:ext cx="255048" cy="560345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37" name="Gewinkelte Verbindung 126"/>
                <p:cNvCxnSpPr>
                  <a:cxnSpLocks noChangeShapeType="1"/>
                  <a:stCxn id="283" idx="5"/>
                  <a:endCxn id="363" idx="1"/>
                </p:cNvCxnSpPr>
                <p:nvPr/>
              </p:nvCxnSpPr>
              <p:spPr bwMode="auto">
                <a:xfrm rot="16200000" flipH="1">
                  <a:off x="5912056" y="1773752"/>
                  <a:ext cx="257134" cy="546707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38" name="Rechteck 337"/>
                <p:cNvSpPr/>
                <p:nvPr/>
              </p:nvSpPr>
              <p:spPr>
                <a:xfrm>
                  <a:off x="6028441" y="291099"/>
                  <a:ext cx="4161345" cy="3936015"/>
                </a:xfrm>
                <a:prstGeom prst="rect">
                  <a:avLst/>
                </a:prstGeom>
                <a:noFill/>
                <a:ln w="28575">
                  <a:prstDash val="sysDot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/>
                </a:p>
              </p:txBody>
            </p:sp>
            <p:cxnSp>
              <p:nvCxnSpPr>
                <p:cNvPr id="339" name="Gewinkelte Verbindung 264"/>
                <p:cNvCxnSpPr>
                  <a:cxnSpLocks noChangeShapeType="1"/>
                  <a:stCxn id="276" idx="1"/>
                </p:cNvCxnSpPr>
                <p:nvPr/>
              </p:nvCxnSpPr>
              <p:spPr bwMode="auto">
                <a:xfrm rot="10800000">
                  <a:off x="2848417" y="3991309"/>
                  <a:ext cx="3022434" cy="705706"/>
                </a:xfrm>
                <a:prstGeom prst="bentConnector3">
                  <a:avLst>
                    <a:gd name="adj1" fmla="val 99931"/>
                  </a:avLst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4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506461" y="1286944"/>
                  <a:ext cx="979895" cy="2837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 smtClean="0">
                      <a:latin typeface="Times New Roman" pitchFamily="18" charset="0"/>
                    </a:rPr>
                    <a:t>Switch</a:t>
                  </a:r>
                  <a:endParaRPr lang="es-ES" altLang="en-US" sz="1100" dirty="0">
                    <a:latin typeface="Times New Roman" pitchFamily="18" charset="0"/>
                  </a:endParaRPr>
                </a:p>
              </p:txBody>
            </p:sp>
            <p:sp>
              <p:nvSpPr>
                <p:cNvPr id="341" name="Rechteck 340"/>
                <p:cNvSpPr/>
                <p:nvPr/>
              </p:nvSpPr>
              <p:spPr>
                <a:xfrm>
                  <a:off x="2458901" y="347713"/>
                  <a:ext cx="1091016" cy="3454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sz="1050" i="0" u="none" strike="noStrike" dirty="0" smtClean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TX Module</a:t>
                  </a:r>
                  <a:endParaRPr lang="de-DE" sz="1050" i="0" u="none" strike="noStrike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2" name="Rechteck 341"/>
                <p:cNvSpPr/>
                <p:nvPr/>
              </p:nvSpPr>
              <p:spPr>
                <a:xfrm>
                  <a:off x="7622347" y="337175"/>
                  <a:ext cx="1111908" cy="3454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sz="1050" i="0" u="none" strike="noStrike" dirty="0" smtClean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RX Module</a:t>
                  </a:r>
                  <a:endParaRPr lang="de-DE" sz="1050" i="0" u="none" strike="noStrike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43" name="Gruppieren 110"/>
                <p:cNvGrpSpPr/>
                <p:nvPr/>
              </p:nvGrpSpPr>
              <p:grpSpPr bwMode="auto">
                <a:xfrm>
                  <a:off x="2666314" y="2909061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55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56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57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58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59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60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44" name="Gruppieren 110"/>
                <p:cNvGrpSpPr/>
                <p:nvPr/>
              </p:nvGrpSpPr>
              <p:grpSpPr bwMode="auto">
                <a:xfrm>
                  <a:off x="9106119" y="2831297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49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50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51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52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53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54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45" name="Rechteck 344"/>
                <p:cNvSpPr/>
                <p:nvPr/>
              </p:nvSpPr>
              <p:spPr>
                <a:xfrm>
                  <a:off x="3072805" y="1631898"/>
                  <a:ext cx="1490065" cy="4606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56 - 66 GHz</a:t>
                  </a:r>
                  <a:endParaRPr lang="de-DE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6" name="Rechteck 345"/>
                <p:cNvSpPr/>
                <p:nvPr/>
              </p:nvSpPr>
              <p:spPr>
                <a:xfrm>
                  <a:off x="8034735" y="1660345"/>
                  <a:ext cx="1103551" cy="3559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00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56 - 66 GHz</a:t>
                  </a:r>
                  <a:endParaRPr lang="de-DE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681471" y="2815934"/>
                  <a:ext cx="979895" cy="6566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PA </a:t>
                  </a:r>
                  <a:r>
                    <a:rPr lang="es-ES" altLang="en-US" sz="1100" dirty="0" smtClean="0">
                      <a:latin typeface="Times New Roman" pitchFamily="18" charset="0"/>
                    </a:rPr>
                    <a:t>min.</a:t>
                  </a:r>
                </a:p>
                <a:p>
                  <a:pPr algn="ctr" eaLnBrk="1" hangingPunct="1"/>
                  <a:r>
                    <a:rPr lang="es-ES" altLang="en-US" sz="1100" dirty="0" smtClean="0">
                      <a:latin typeface="Times New Roman" pitchFamily="18" charset="0"/>
                    </a:rPr>
                    <a:t>27 dBm</a:t>
                  </a:r>
                  <a:endParaRPr lang="es-ES" altLang="en-US" sz="1100" dirty="0">
                    <a:latin typeface="Times New Roman" pitchFamily="18" charset="0"/>
                  </a:endParaRPr>
                </a:p>
              </p:txBody>
            </p:sp>
            <p:sp>
              <p:nvSpPr>
                <p:cNvPr id="348" name="Rechteck 347"/>
                <p:cNvSpPr/>
                <p:nvPr/>
              </p:nvSpPr>
              <p:spPr>
                <a:xfrm>
                  <a:off x="6140667" y="2327144"/>
                  <a:ext cx="1024159" cy="5862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100" noProof="0" dirty="0" smtClean="0">
                      <a:solidFill>
                        <a:schemeClr val="tx1"/>
                      </a:solidFill>
                    </a:rPr>
                    <a:t>Step </a:t>
                  </a:r>
                </a:p>
                <a:p>
                  <a:pPr algn="ctr"/>
                  <a:r>
                    <a:rPr lang="en-US" sz="1100" noProof="0" dirty="0" smtClean="0">
                      <a:solidFill>
                        <a:schemeClr val="tx1"/>
                      </a:solidFill>
                    </a:rPr>
                    <a:t>Attenuator</a:t>
                  </a:r>
                </a:p>
              </p:txBody>
            </p:sp>
          </p:grpSp>
          <p:sp>
            <p:nvSpPr>
              <p:cNvPr id="269" name="Text Box 11"/>
              <p:cNvSpPr txBox="1">
                <a:spLocks noChangeArrowheads="1"/>
              </p:cNvSpPr>
              <p:nvPr/>
            </p:nvSpPr>
            <p:spPr bwMode="auto">
              <a:xfrm>
                <a:off x="4745614" y="1451028"/>
                <a:ext cx="866805" cy="438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s-ES" altLang="en-US" sz="1100" dirty="0" smtClean="0">
                    <a:latin typeface="Times New Roman" pitchFamily="18" charset="0"/>
                  </a:rPr>
                  <a:t>LNA</a:t>
                </a:r>
              </a:p>
              <a:p>
                <a:pPr algn="ctr"/>
                <a:r>
                  <a:rPr lang="es-ES" altLang="en-US" sz="1100" dirty="0" smtClean="0">
                    <a:latin typeface="Times New Roman" pitchFamily="18" charset="0"/>
                  </a:rPr>
                  <a:t>Gain : 40 dB</a:t>
                </a:r>
              </a:p>
              <a:p>
                <a:pPr algn="ctr"/>
                <a:endParaRPr lang="es-ES" altLang="en-US" sz="1100" dirty="0" smtClean="0">
                  <a:latin typeface="Times New Roman" pitchFamily="18" charset="0"/>
                </a:endParaRPr>
              </a:p>
              <a:p>
                <a:pPr algn="ctr"/>
                <a:endParaRPr lang="es-ES" altLang="en-US" sz="1100" dirty="0">
                  <a:latin typeface="Times New Roman" pitchFamily="18" charset="0"/>
                </a:endParaRPr>
              </a:p>
            </p:txBody>
          </p:sp>
          <p:sp>
            <p:nvSpPr>
              <p:cNvPr id="270" name="Rectangle 39"/>
              <p:cNvSpPr>
                <a:spLocks noChangeArrowheads="1"/>
              </p:cNvSpPr>
              <p:nvPr/>
            </p:nvSpPr>
            <p:spPr bwMode="auto">
              <a:xfrm>
                <a:off x="176447" y="675294"/>
                <a:ext cx="877852" cy="709217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1050" b="1" dirty="0">
                    <a:latin typeface="Times New Roman" panose="02020603050405020304" pitchFamily="18" charset="0"/>
                    <a:ea typeface="ＭＳ Ｐゴシック" charset="-128"/>
                  </a:rPr>
                  <a:t>UWB </a:t>
                </a:r>
                <a:r>
                  <a:rPr lang="en-GB" sz="1050" b="1" dirty="0" smtClean="0">
                    <a:latin typeface="Times New Roman" panose="02020603050405020304" pitchFamily="18" charset="0"/>
                    <a:ea typeface="ＭＳ Ｐゴシック" charset="-128"/>
                  </a:rPr>
                  <a:t>Sounder TX </a:t>
                </a:r>
              </a:p>
              <a:p>
                <a:pPr algn="ctr" eaLnBrk="1" hangingPunct="1">
                  <a:defRPr/>
                </a:pPr>
                <a:r>
                  <a:rPr lang="en-GB" sz="1000" dirty="0" smtClean="0">
                    <a:latin typeface="Times New Roman" panose="02020603050405020304" pitchFamily="18" charset="0"/>
                    <a:ea typeface="ＭＳ Ｐゴシック" charset="-128"/>
                  </a:rPr>
                  <a:t>0 – 3.5 GHz</a:t>
                </a:r>
                <a:endParaRPr lang="en-GB" sz="1000" dirty="0">
                  <a:latin typeface="Times New Roman" panose="02020603050405020304" pitchFamily="18" charset="0"/>
                  <a:ea typeface="ＭＳ Ｐゴシック" charset="-128"/>
                </a:endParaRPr>
              </a:p>
              <a:p>
                <a:pPr algn="ctr" eaLnBrk="1" hangingPunct="1">
                  <a:defRPr/>
                </a:pPr>
                <a:r>
                  <a:rPr lang="es-ES" sz="1000" dirty="0">
                    <a:latin typeface="Times New Roman" panose="02020603050405020304" pitchFamily="18" charset="0"/>
                    <a:ea typeface="ＭＳ Ｐゴシック" charset="-128"/>
                  </a:rPr>
                  <a:t>3.5 GHz - 10.5 GHz</a:t>
                </a:r>
              </a:p>
            </p:txBody>
          </p:sp>
        </p:grpSp>
        <p:sp>
          <p:nvSpPr>
            <p:cNvPr id="389" name="Text Box 11"/>
            <p:cNvSpPr txBox="1">
              <a:spLocks noChangeArrowheads="1"/>
            </p:cNvSpPr>
            <p:nvPr/>
          </p:nvSpPr>
          <p:spPr bwMode="auto">
            <a:xfrm>
              <a:off x="2693552" y="4227711"/>
              <a:ext cx="1585905" cy="482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1100" dirty="0" smtClean="0">
                  <a:latin typeface="Times New Roman" pitchFamily="18" charset="0"/>
                </a:rPr>
                <a:t>Optical link</a:t>
              </a:r>
              <a:endParaRPr lang="en-US" altLang="en-US" sz="1100" dirty="0">
                <a:latin typeface="Times New Roman" pitchFamily="18" charset="0"/>
              </a:endParaRPr>
            </a:p>
          </p:txBody>
        </p:sp>
        <p:sp>
          <p:nvSpPr>
            <p:cNvPr id="391" name="Text Box 11"/>
            <p:cNvSpPr txBox="1">
              <a:spLocks noChangeArrowheads="1"/>
            </p:cNvSpPr>
            <p:nvPr/>
          </p:nvSpPr>
          <p:spPr bwMode="auto">
            <a:xfrm>
              <a:off x="5905040" y="4227711"/>
              <a:ext cx="1585905" cy="482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1100" dirty="0" smtClean="0">
                  <a:latin typeface="Times New Roman" pitchFamily="18" charset="0"/>
                </a:rPr>
                <a:t>Optical link</a:t>
              </a:r>
              <a:endParaRPr lang="en-US" altLang="en-US" sz="1100" dirty="0">
                <a:latin typeface="Times New Roman" pitchFamily="18" charset="0"/>
              </a:endParaRPr>
            </a:p>
          </p:txBody>
        </p:sp>
      </p:grpSp>
      <p:sp>
        <p:nvSpPr>
          <p:cNvPr id="392" name="Rechteck 391"/>
          <p:cNvSpPr/>
          <p:nvPr/>
        </p:nvSpPr>
        <p:spPr>
          <a:xfrm>
            <a:off x="4676758" y="1415936"/>
            <a:ext cx="7857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noProof="0" dirty="0" smtClean="0">
                <a:solidFill>
                  <a:schemeClr val="tx1"/>
                </a:solidFill>
              </a:rPr>
              <a:t>Step </a:t>
            </a:r>
          </a:p>
          <a:p>
            <a:pPr algn="ctr"/>
            <a:r>
              <a:rPr lang="en-US" sz="1100" noProof="0" dirty="0" smtClean="0">
                <a:solidFill>
                  <a:schemeClr val="tx1"/>
                </a:solidFill>
              </a:rPr>
              <a:t>Attenuator</a:t>
            </a:r>
          </a:p>
        </p:txBody>
      </p:sp>
      <p:sp>
        <p:nvSpPr>
          <p:cNvPr id="127" name="Slide Number Placeholder 12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128" name="Content Placeholder 2"/>
          <p:cNvSpPr txBox="1">
            <a:spLocks/>
          </p:cNvSpPr>
          <p:nvPr/>
        </p:nvSpPr>
        <p:spPr>
          <a:xfrm>
            <a:off x="5004048" y="4633905"/>
            <a:ext cx="3880826" cy="2035455"/>
          </a:xfrm>
          <a:prstGeom prst="rect">
            <a:avLst/>
          </a:prstGeom>
        </p:spPr>
        <p:txBody>
          <a:bodyPr/>
          <a:lstStyle/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+mn-lt"/>
                <a:ea typeface="+mn-ea"/>
              </a:rPr>
              <a:t>High instantaneous dynamic range: up to 75 dB </a:t>
            </a: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+mn-lt"/>
                <a:ea typeface="+mn-ea"/>
              </a:rPr>
              <a:t>Multi-Link </a:t>
            </a:r>
            <a:r>
              <a:rPr lang="en-US" sz="1600" kern="0" dirty="0">
                <a:solidFill>
                  <a:srgbClr val="000000"/>
                </a:solidFill>
                <a:latin typeface="+mn-lt"/>
                <a:ea typeface="+mn-ea"/>
              </a:rPr>
              <a:t>and Massive MIMO capabilities</a:t>
            </a: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+mn-lt"/>
                <a:ea typeface="+mn-ea"/>
              </a:rPr>
              <a:t>Double directional measurements (with 1 TX and 2 RX) feasible</a:t>
            </a:r>
          </a:p>
          <a:p>
            <a:pPr marR="0" lvl="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kumimoji="0" lang="en-GB" sz="1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795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ruppieren 220"/>
          <p:cNvGrpSpPr/>
          <p:nvPr/>
        </p:nvGrpSpPr>
        <p:grpSpPr>
          <a:xfrm>
            <a:off x="611560" y="1700808"/>
            <a:ext cx="7945412" cy="4589281"/>
            <a:chOff x="798984" y="452729"/>
            <a:chExt cx="7945412" cy="4589281"/>
          </a:xfrm>
        </p:grpSpPr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4449848" y="823156"/>
              <a:ext cx="406609" cy="951714"/>
            </a:xfrm>
            <a:custGeom>
              <a:avLst/>
              <a:gdLst>
                <a:gd name="T0" fmla="*/ 2147483646 w 360"/>
                <a:gd name="T1" fmla="*/ 0 h 1080"/>
                <a:gd name="T2" fmla="*/ 0 w 360"/>
                <a:gd name="T3" fmla="*/ 2147483646 h 1080"/>
                <a:gd name="T4" fmla="*/ 2147483646 w 360"/>
                <a:gd name="T5" fmla="*/ 2147483646 h 1080"/>
                <a:gd name="T6" fmla="*/ 0 w 360"/>
                <a:gd name="T7" fmla="*/ 2147483646 h 10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1080"/>
                <a:gd name="T14" fmla="*/ 360 w 360"/>
                <a:gd name="T15" fmla="*/ 1080 h 10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1080">
                  <a:moveTo>
                    <a:pt x="180" y="0"/>
                  </a:moveTo>
                  <a:lnTo>
                    <a:pt x="0" y="540"/>
                  </a:lnTo>
                  <a:lnTo>
                    <a:pt x="360" y="360"/>
                  </a:lnTo>
                  <a:lnTo>
                    <a:pt x="0" y="1080"/>
                  </a:lnTo>
                </a:path>
              </a:pathLst>
            </a:custGeom>
            <a:noFill/>
            <a:ln w="9525">
              <a:solidFill>
                <a:srgbClr val="000099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1400">
                <a:solidFill>
                  <a:srgbClr val="000000"/>
                </a:solidFill>
              </a:endParaRPr>
            </a:p>
          </p:txBody>
        </p:sp>
        <p:sp>
          <p:nvSpPr>
            <p:cNvPr id="14" name="Rectangle 83"/>
            <p:cNvSpPr>
              <a:spLocks noChangeArrowheads="1"/>
            </p:cNvSpPr>
            <p:nvPr/>
          </p:nvSpPr>
          <p:spPr bwMode="auto">
            <a:xfrm>
              <a:off x="3997038" y="3595254"/>
              <a:ext cx="1031648" cy="6927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charset="-128"/>
                </a:rPr>
                <a:t>7</a:t>
              </a:r>
              <a:r>
                <a:rPr lang="en-US" sz="10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charset="-128"/>
                </a:rPr>
                <a:t> GHz </a:t>
              </a:r>
            </a:p>
            <a:p>
              <a:pPr algn="ctr" eaLnBrk="1" hangingPunct="1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charset="-128"/>
                </a:rPr>
                <a:t>Oscillator</a:t>
              </a:r>
            </a:p>
            <a:p>
              <a:pPr algn="ctr" eaLnBrk="1" hangingPunct="1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charset="-128"/>
                </a:rPr>
                <a:t> and </a:t>
              </a:r>
            </a:p>
            <a:p>
              <a:pPr algn="ctr" eaLnBrk="1" hangingPunct="1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charset="-128"/>
                </a:rPr>
                <a:t>Optical TX</a:t>
              </a:r>
              <a:endParaRPr 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</a:endParaRPr>
            </a:p>
          </p:txBody>
        </p:sp>
        <p:cxnSp>
          <p:nvCxnSpPr>
            <p:cNvPr id="15" name="Gewinkelte Verbindung 10"/>
            <p:cNvCxnSpPr>
              <a:cxnSpLocks noChangeShapeType="1"/>
              <a:stCxn id="14" idx="1"/>
              <a:endCxn id="197" idx="2"/>
            </p:cNvCxnSpPr>
            <p:nvPr/>
          </p:nvCxnSpPr>
          <p:spPr bwMode="auto">
            <a:xfrm rot="10800000">
              <a:off x="1576566" y="2040772"/>
              <a:ext cx="2420472" cy="1900846"/>
            </a:xfrm>
            <a:prstGeom prst="bentConnector2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0" name="AutoShape 26"/>
            <p:cNvSpPr>
              <a:spLocks noChangeArrowheads="1"/>
            </p:cNvSpPr>
            <p:nvPr/>
          </p:nvSpPr>
          <p:spPr bwMode="auto">
            <a:xfrm rot="16200000">
              <a:off x="3911747" y="1255716"/>
              <a:ext cx="212403" cy="213356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1" name="AutoShape 26"/>
            <p:cNvSpPr>
              <a:spLocks noChangeArrowheads="1"/>
            </p:cNvSpPr>
            <p:nvPr/>
          </p:nvSpPr>
          <p:spPr bwMode="auto">
            <a:xfrm rot="5400000">
              <a:off x="5321110" y="808878"/>
              <a:ext cx="212403" cy="213356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27" name="Gewinkelte Verbindung 264"/>
            <p:cNvCxnSpPr>
              <a:cxnSpLocks noChangeShapeType="1"/>
              <a:stCxn id="14" idx="0"/>
              <a:endCxn id="201" idx="2"/>
            </p:cNvCxnSpPr>
            <p:nvPr/>
          </p:nvCxnSpPr>
          <p:spPr bwMode="auto">
            <a:xfrm rot="5400000" flipH="1" flipV="1">
              <a:off x="5483152" y="2088540"/>
              <a:ext cx="536425" cy="2477005"/>
            </a:xfrm>
            <a:prstGeom prst="bentConnector3">
              <a:avLst>
                <a:gd name="adj1" fmla="val 50000"/>
              </a:avLst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" name="Rectangle 39"/>
            <p:cNvSpPr>
              <a:spLocks noChangeArrowheads="1"/>
            </p:cNvSpPr>
            <p:nvPr/>
          </p:nvSpPr>
          <p:spPr bwMode="auto">
            <a:xfrm>
              <a:off x="7480171" y="542851"/>
              <a:ext cx="994074" cy="8267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1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charset="-128"/>
                </a:rPr>
                <a:t>UWB </a:t>
              </a:r>
              <a:r>
                <a:rPr lang="en-GB" sz="1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charset="-128"/>
                </a:rPr>
                <a:t>Sounder RX </a:t>
              </a:r>
            </a:p>
            <a:p>
              <a:pPr algn="ctr" eaLnBrk="1" hangingPunct="1">
                <a:defRPr/>
              </a:pPr>
              <a:r>
                <a:rPr lang="en-GB" sz="9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charset="-128"/>
                </a:rPr>
                <a:t>0 – 3.5 GHz</a:t>
              </a:r>
              <a:endParaRPr lang="en-GB" sz="9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</a:endParaRPr>
            </a:p>
            <a:p>
              <a:pPr algn="ctr" eaLnBrk="1" hangingPunct="1">
                <a:defRPr/>
              </a:pPr>
              <a:r>
                <a:rPr lang="es-ES" sz="900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charset="-128"/>
                </a:rPr>
                <a:t>3.5 GHz - 10.5 GHz</a:t>
              </a:r>
            </a:p>
          </p:txBody>
        </p:sp>
        <p:cxnSp>
          <p:nvCxnSpPr>
            <p:cNvPr id="32" name="Gewinkelte Verbindung 108"/>
            <p:cNvCxnSpPr>
              <a:cxnSpLocks noChangeShapeType="1"/>
              <a:stCxn id="14" idx="3"/>
              <a:endCxn id="199" idx="2"/>
            </p:cNvCxnSpPr>
            <p:nvPr/>
          </p:nvCxnSpPr>
          <p:spPr bwMode="auto">
            <a:xfrm flipV="1">
              <a:off x="5028686" y="1660626"/>
              <a:ext cx="2948522" cy="2280992"/>
            </a:xfrm>
            <a:prstGeom prst="bentConnector2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" name="Gerader Verbinder 43"/>
            <p:cNvCxnSpPr>
              <a:cxnSpLocks noChangeShapeType="1"/>
              <a:stCxn id="21" idx="0"/>
              <a:endCxn id="21" idx="1"/>
            </p:cNvCxnSpPr>
            <p:nvPr/>
          </p:nvCxnSpPr>
          <p:spPr bwMode="auto">
            <a:xfrm flipH="1" flipV="1">
              <a:off x="5427312" y="862456"/>
              <a:ext cx="106678" cy="5310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0" name="Text Box 11"/>
            <p:cNvSpPr txBox="1">
              <a:spLocks noChangeArrowheads="1"/>
            </p:cNvSpPr>
            <p:nvPr/>
          </p:nvSpPr>
          <p:spPr bwMode="auto">
            <a:xfrm>
              <a:off x="5284665" y="452729"/>
              <a:ext cx="656431" cy="265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s-ES" altLang="en-US" sz="1050" dirty="0">
                  <a:solidFill>
                    <a:srgbClr val="000000"/>
                  </a:solidFill>
                  <a:latin typeface="Times New Roman" pitchFamily="18" charset="0"/>
                </a:rPr>
                <a:t>H Pol. </a:t>
              </a:r>
            </a:p>
          </p:txBody>
        </p:sp>
        <p:sp>
          <p:nvSpPr>
            <p:cNvPr id="41" name="Text Box 11"/>
            <p:cNvSpPr txBox="1">
              <a:spLocks noChangeArrowheads="1"/>
            </p:cNvSpPr>
            <p:nvPr/>
          </p:nvSpPr>
          <p:spPr bwMode="auto">
            <a:xfrm>
              <a:off x="5242297" y="1152956"/>
              <a:ext cx="726670" cy="216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s-ES" altLang="en-US" sz="1050" dirty="0">
                  <a:solidFill>
                    <a:srgbClr val="000000"/>
                  </a:solidFill>
                  <a:latin typeface="Times New Roman" pitchFamily="18" charset="0"/>
                </a:rPr>
                <a:t>V Pol.</a:t>
              </a:r>
            </a:p>
          </p:txBody>
        </p:sp>
        <p:sp>
          <p:nvSpPr>
            <p:cNvPr id="42" name="Text Box 11"/>
            <p:cNvSpPr txBox="1">
              <a:spLocks noChangeArrowheads="1"/>
            </p:cNvSpPr>
            <p:nvPr/>
          </p:nvSpPr>
          <p:spPr bwMode="auto">
            <a:xfrm>
              <a:off x="6962398" y="548267"/>
              <a:ext cx="630365" cy="232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s-ES" altLang="en-US" sz="1050" dirty="0">
                  <a:solidFill>
                    <a:srgbClr val="000000"/>
                  </a:solidFill>
                  <a:latin typeface="Times New Roman" pitchFamily="18" charset="0"/>
                </a:rPr>
                <a:t>CH 1</a:t>
              </a:r>
            </a:p>
          </p:txBody>
        </p:sp>
        <p:sp>
          <p:nvSpPr>
            <p:cNvPr id="43" name="Text Box 11"/>
            <p:cNvSpPr txBox="1">
              <a:spLocks noChangeArrowheads="1"/>
            </p:cNvSpPr>
            <p:nvPr/>
          </p:nvSpPr>
          <p:spPr bwMode="auto">
            <a:xfrm>
              <a:off x="7006201" y="1106411"/>
              <a:ext cx="562802" cy="272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s-ES" altLang="en-US" sz="1050" dirty="0">
                  <a:solidFill>
                    <a:srgbClr val="000000"/>
                  </a:solidFill>
                  <a:latin typeface="Times New Roman" pitchFamily="18" charset="0"/>
                </a:rPr>
                <a:t>CH 2</a:t>
              </a:r>
            </a:p>
          </p:txBody>
        </p:sp>
        <p:cxnSp>
          <p:nvCxnSpPr>
            <p:cNvPr id="44" name="Gewinkelte Verbindung 126"/>
            <p:cNvCxnSpPr>
              <a:cxnSpLocks noChangeShapeType="1"/>
              <a:endCxn id="20" idx="5"/>
            </p:cNvCxnSpPr>
            <p:nvPr/>
          </p:nvCxnSpPr>
          <p:spPr bwMode="auto">
            <a:xfrm>
              <a:off x="3533508" y="1053394"/>
              <a:ext cx="484441" cy="255900"/>
            </a:xfrm>
            <a:prstGeom prst="bentConnector2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3462456" y="844362"/>
              <a:ext cx="617432" cy="264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s-ES" altLang="en-US" sz="1050" dirty="0">
                  <a:solidFill>
                    <a:srgbClr val="000000"/>
                  </a:solidFill>
                  <a:latin typeface="Times New Roman" pitchFamily="18" charset="0"/>
                </a:rPr>
                <a:t>H Pol. </a:t>
              </a:r>
            </a:p>
          </p:txBody>
        </p:sp>
        <p:sp>
          <p:nvSpPr>
            <p:cNvPr id="46" name="Text Box 11"/>
            <p:cNvSpPr txBox="1">
              <a:spLocks noChangeArrowheads="1"/>
            </p:cNvSpPr>
            <p:nvPr/>
          </p:nvSpPr>
          <p:spPr bwMode="auto">
            <a:xfrm>
              <a:off x="3453860" y="1457849"/>
              <a:ext cx="619487" cy="248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s-ES" altLang="en-US" sz="1050" dirty="0">
                  <a:solidFill>
                    <a:srgbClr val="000000"/>
                  </a:solidFill>
                  <a:latin typeface="Times New Roman" pitchFamily="18" charset="0"/>
                </a:rPr>
                <a:t>V Pol.</a:t>
              </a:r>
            </a:p>
          </p:txBody>
        </p:sp>
        <p:cxnSp>
          <p:nvCxnSpPr>
            <p:cNvPr id="50" name="Gewinkelte Verbindung 126"/>
            <p:cNvCxnSpPr>
              <a:cxnSpLocks noChangeShapeType="1"/>
              <a:endCxn id="20" idx="1"/>
            </p:cNvCxnSpPr>
            <p:nvPr/>
          </p:nvCxnSpPr>
          <p:spPr bwMode="auto">
            <a:xfrm flipV="1">
              <a:off x="3533508" y="1415495"/>
              <a:ext cx="484441" cy="249642"/>
            </a:xfrm>
            <a:prstGeom prst="bentConnector2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3" name="Gerade Verbindung mit Pfeil 28"/>
            <p:cNvCxnSpPr>
              <a:cxnSpLocks noChangeShapeType="1"/>
              <a:stCxn id="9" idx="3"/>
              <a:endCxn id="65" idx="1"/>
            </p:cNvCxnSpPr>
            <p:nvPr/>
          </p:nvCxnSpPr>
          <p:spPr bwMode="auto">
            <a:xfrm flipV="1">
              <a:off x="2073603" y="1334611"/>
              <a:ext cx="128282" cy="2761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5" name="Rechteck 64"/>
            <p:cNvSpPr/>
            <p:nvPr/>
          </p:nvSpPr>
          <p:spPr>
            <a:xfrm>
              <a:off x="2201885" y="898960"/>
              <a:ext cx="1331623" cy="8713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rgbClr val="000000"/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200">
                <a:solidFill>
                  <a:srgbClr val="000000"/>
                </a:solidFill>
              </a:endParaRPr>
            </a:p>
          </p:txBody>
        </p:sp>
        <p:cxnSp>
          <p:nvCxnSpPr>
            <p:cNvPr id="72" name="Gewinkelte Verbindung 126"/>
            <p:cNvCxnSpPr>
              <a:cxnSpLocks noChangeShapeType="1"/>
              <a:stCxn id="21" idx="1"/>
            </p:cNvCxnSpPr>
            <p:nvPr/>
          </p:nvCxnSpPr>
          <p:spPr bwMode="auto">
            <a:xfrm rot="5400000" flipH="1" flipV="1">
              <a:off x="5545643" y="560066"/>
              <a:ext cx="184058" cy="420721"/>
            </a:xfrm>
            <a:prstGeom prst="bentConnector2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3" name="Gewinkelte Verbindung 126"/>
            <p:cNvCxnSpPr>
              <a:cxnSpLocks noChangeShapeType="1"/>
              <a:stCxn id="21" idx="5"/>
            </p:cNvCxnSpPr>
            <p:nvPr/>
          </p:nvCxnSpPr>
          <p:spPr bwMode="auto">
            <a:xfrm rot="16200000" flipH="1">
              <a:off x="5539770" y="856198"/>
              <a:ext cx="185563" cy="410482"/>
            </a:xfrm>
            <a:prstGeom prst="bentConnector2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" name="Rectangle 39"/>
            <p:cNvSpPr>
              <a:spLocks noChangeArrowheads="1"/>
            </p:cNvSpPr>
            <p:nvPr/>
          </p:nvSpPr>
          <p:spPr bwMode="auto">
            <a:xfrm>
              <a:off x="1079529" y="923997"/>
              <a:ext cx="994074" cy="8267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1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charset="-128"/>
                </a:rPr>
                <a:t>UWB </a:t>
              </a:r>
              <a:r>
                <a:rPr lang="en-GB" sz="1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charset="-128"/>
                </a:rPr>
                <a:t>Sounder RX </a:t>
              </a:r>
            </a:p>
            <a:p>
              <a:pPr algn="ctr" eaLnBrk="1" hangingPunct="1">
                <a:defRPr/>
              </a:pPr>
              <a:r>
                <a:rPr lang="en-GB" sz="9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charset="-128"/>
                </a:rPr>
                <a:t>0 – 3.5 GHz</a:t>
              </a:r>
              <a:endParaRPr lang="en-GB" sz="9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</a:endParaRPr>
            </a:p>
            <a:p>
              <a:pPr algn="ctr" eaLnBrk="1" hangingPunct="1">
                <a:defRPr/>
              </a:pPr>
              <a:r>
                <a:rPr lang="es-ES" sz="900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charset="-128"/>
                </a:rPr>
                <a:t>3.5 GHz - 10.5 GHz</a:t>
              </a:r>
            </a:p>
          </p:txBody>
        </p:sp>
        <p:sp>
          <p:nvSpPr>
            <p:cNvPr id="5" name="Text Box 11"/>
            <p:cNvSpPr txBox="1">
              <a:spLocks noChangeArrowheads="1"/>
            </p:cNvSpPr>
            <p:nvPr/>
          </p:nvSpPr>
          <p:spPr bwMode="auto">
            <a:xfrm>
              <a:off x="2537498" y="3703293"/>
              <a:ext cx="1551942" cy="473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1050" dirty="0" smtClean="0">
                  <a:solidFill>
                    <a:srgbClr val="000000"/>
                  </a:solidFill>
                  <a:latin typeface="Times New Roman" pitchFamily="18" charset="0"/>
                </a:rPr>
                <a:t>Optical link</a:t>
              </a:r>
              <a:endParaRPr lang="en-US" altLang="en-US" sz="105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5680211" y="3703293"/>
              <a:ext cx="1551942" cy="473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1050" dirty="0" smtClean="0">
                  <a:solidFill>
                    <a:srgbClr val="000000"/>
                  </a:solidFill>
                  <a:latin typeface="Times New Roman" pitchFamily="18" charset="0"/>
                </a:rPr>
                <a:t>Optical link</a:t>
              </a:r>
              <a:endParaRPr lang="en-US" altLang="en-US" sz="105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9" name="Rechteck 128"/>
            <p:cNvSpPr/>
            <p:nvPr/>
          </p:nvSpPr>
          <p:spPr>
            <a:xfrm>
              <a:off x="2308613" y="983135"/>
              <a:ext cx="11753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1600" i="0" u="none" strike="noStrike" dirty="0" err="1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mmWave</a:t>
              </a:r>
              <a:endParaRPr lang="de-DE" sz="160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  <a:p>
              <a:pPr algn="ctr"/>
              <a:r>
                <a:rPr lang="de-DE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TX </a:t>
              </a:r>
              <a:r>
                <a:rPr lang="de-DE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Module</a:t>
              </a:r>
              <a:endParaRPr lang="de-DE" sz="16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7" name="Rechteck 136"/>
            <p:cNvSpPr/>
            <p:nvPr/>
          </p:nvSpPr>
          <p:spPr>
            <a:xfrm>
              <a:off x="5860031" y="560376"/>
              <a:ext cx="1235001" cy="72819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rgbClr val="000000"/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400">
                <a:solidFill>
                  <a:srgbClr val="000000"/>
                </a:solidFill>
              </a:endParaRPr>
            </a:p>
          </p:txBody>
        </p:sp>
        <p:sp>
          <p:nvSpPr>
            <p:cNvPr id="138" name="Rechteck 137"/>
            <p:cNvSpPr/>
            <p:nvPr/>
          </p:nvSpPr>
          <p:spPr>
            <a:xfrm>
              <a:off x="5870278" y="575424"/>
              <a:ext cx="119776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1600" i="0" u="none" strike="noStrike" dirty="0" err="1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mmWave</a:t>
              </a:r>
              <a:endParaRPr lang="de-DE" sz="160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  <a:p>
              <a:pPr algn="ctr"/>
              <a:r>
                <a:rPr lang="de-DE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RX Module</a:t>
              </a:r>
              <a:endParaRPr lang="de-DE" sz="16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42" name="Gerade Verbindung mit Pfeil 28"/>
            <p:cNvCxnSpPr>
              <a:cxnSpLocks noChangeShapeType="1"/>
            </p:cNvCxnSpPr>
            <p:nvPr/>
          </p:nvCxnSpPr>
          <p:spPr bwMode="auto">
            <a:xfrm>
              <a:off x="7112496" y="781014"/>
              <a:ext cx="339941" cy="876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3" name="Gerade Verbindung mit Pfeil 28"/>
            <p:cNvCxnSpPr>
              <a:cxnSpLocks noChangeShapeType="1"/>
            </p:cNvCxnSpPr>
            <p:nvPr/>
          </p:nvCxnSpPr>
          <p:spPr bwMode="auto">
            <a:xfrm flipV="1">
              <a:off x="7102725" y="1118428"/>
              <a:ext cx="349712" cy="2426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5" name="AutoShape 26"/>
            <p:cNvSpPr>
              <a:spLocks noChangeArrowheads="1"/>
            </p:cNvSpPr>
            <p:nvPr/>
          </p:nvSpPr>
          <p:spPr bwMode="auto">
            <a:xfrm rot="5400000">
              <a:off x="4336687" y="2214008"/>
              <a:ext cx="212403" cy="213356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66" name="Rectangle 39"/>
            <p:cNvSpPr>
              <a:spLocks noChangeArrowheads="1"/>
            </p:cNvSpPr>
            <p:nvPr/>
          </p:nvSpPr>
          <p:spPr bwMode="auto">
            <a:xfrm>
              <a:off x="6495748" y="1947981"/>
              <a:ext cx="994074" cy="8267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1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charset="-128"/>
                </a:rPr>
                <a:t>UWB </a:t>
              </a:r>
              <a:r>
                <a:rPr lang="en-GB" sz="1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charset="-128"/>
                </a:rPr>
                <a:t>Sounder RX </a:t>
              </a:r>
            </a:p>
            <a:p>
              <a:pPr algn="ctr" eaLnBrk="1" hangingPunct="1">
                <a:defRPr/>
              </a:pPr>
              <a:r>
                <a:rPr lang="en-GB" sz="9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charset="-128"/>
                </a:rPr>
                <a:t>0 – 3.5 GHz</a:t>
              </a:r>
              <a:endParaRPr lang="en-GB" sz="9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</a:endParaRPr>
            </a:p>
            <a:p>
              <a:pPr algn="ctr" eaLnBrk="1" hangingPunct="1">
                <a:defRPr/>
              </a:pPr>
              <a:r>
                <a:rPr lang="es-ES" sz="900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charset="-128"/>
                </a:rPr>
                <a:t>3.5 GHz - 10.5 GHz</a:t>
              </a:r>
            </a:p>
          </p:txBody>
        </p:sp>
        <p:cxnSp>
          <p:nvCxnSpPr>
            <p:cNvPr id="167" name="Gerader Verbinder 43"/>
            <p:cNvCxnSpPr>
              <a:cxnSpLocks noChangeShapeType="1"/>
              <a:stCxn id="165" idx="0"/>
              <a:endCxn id="165" idx="1"/>
            </p:cNvCxnSpPr>
            <p:nvPr/>
          </p:nvCxnSpPr>
          <p:spPr bwMode="auto">
            <a:xfrm flipH="1" flipV="1">
              <a:off x="4442889" y="2267586"/>
              <a:ext cx="106678" cy="5310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8" name="Text Box 11"/>
            <p:cNvSpPr txBox="1">
              <a:spLocks noChangeArrowheads="1"/>
            </p:cNvSpPr>
            <p:nvPr/>
          </p:nvSpPr>
          <p:spPr bwMode="auto">
            <a:xfrm>
              <a:off x="4542528" y="1745631"/>
              <a:ext cx="656431" cy="265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s-ES" altLang="en-US" sz="1050" dirty="0">
                  <a:solidFill>
                    <a:srgbClr val="000000"/>
                  </a:solidFill>
                  <a:latin typeface="Times New Roman" pitchFamily="18" charset="0"/>
                </a:rPr>
                <a:t>H Pol. </a:t>
              </a:r>
            </a:p>
          </p:txBody>
        </p:sp>
        <p:sp>
          <p:nvSpPr>
            <p:cNvPr id="169" name="Text Box 11"/>
            <p:cNvSpPr txBox="1">
              <a:spLocks noChangeArrowheads="1"/>
            </p:cNvSpPr>
            <p:nvPr/>
          </p:nvSpPr>
          <p:spPr bwMode="auto">
            <a:xfrm>
              <a:off x="4257874" y="2558086"/>
              <a:ext cx="726670" cy="216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s-ES" altLang="en-US" sz="1050" dirty="0">
                  <a:solidFill>
                    <a:srgbClr val="000000"/>
                  </a:solidFill>
                  <a:latin typeface="Times New Roman" pitchFamily="18" charset="0"/>
                </a:rPr>
                <a:t>V Pol.</a:t>
              </a:r>
            </a:p>
          </p:txBody>
        </p:sp>
        <p:sp>
          <p:nvSpPr>
            <p:cNvPr id="170" name="Text Box 11"/>
            <p:cNvSpPr txBox="1">
              <a:spLocks noChangeArrowheads="1"/>
            </p:cNvSpPr>
            <p:nvPr/>
          </p:nvSpPr>
          <p:spPr bwMode="auto">
            <a:xfrm>
              <a:off x="5977975" y="1953397"/>
              <a:ext cx="630365" cy="232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s-ES" altLang="en-US" sz="1050" dirty="0">
                  <a:solidFill>
                    <a:srgbClr val="000000"/>
                  </a:solidFill>
                  <a:latin typeface="Times New Roman" pitchFamily="18" charset="0"/>
                </a:rPr>
                <a:t>CH 1</a:t>
              </a:r>
            </a:p>
          </p:txBody>
        </p:sp>
        <p:sp>
          <p:nvSpPr>
            <p:cNvPr id="171" name="Text Box 11"/>
            <p:cNvSpPr txBox="1">
              <a:spLocks noChangeArrowheads="1"/>
            </p:cNvSpPr>
            <p:nvPr/>
          </p:nvSpPr>
          <p:spPr bwMode="auto">
            <a:xfrm>
              <a:off x="6021778" y="2511541"/>
              <a:ext cx="562802" cy="272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s-ES" altLang="en-US" sz="1050" dirty="0">
                  <a:solidFill>
                    <a:srgbClr val="000000"/>
                  </a:solidFill>
                  <a:latin typeface="Times New Roman" pitchFamily="18" charset="0"/>
                </a:rPr>
                <a:t>CH 2</a:t>
              </a:r>
            </a:p>
          </p:txBody>
        </p:sp>
        <p:cxnSp>
          <p:nvCxnSpPr>
            <p:cNvPr id="172" name="Gewinkelte Verbindung 126"/>
            <p:cNvCxnSpPr>
              <a:cxnSpLocks noChangeShapeType="1"/>
              <a:stCxn id="165" idx="1"/>
            </p:cNvCxnSpPr>
            <p:nvPr/>
          </p:nvCxnSpPr>
          <p:spPr bwMode="auto">
            <a:xfrm rot="5400000" flipH="1" flipV="1">
              <a:off x="4561220" y="1965196"/>
              <a:ext cx="184058" cy="420721"/>
            </a:xfrm>
            <a:prstGeom prst="bentConnector2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3" name="Gewinkelte Verbindung 126"/>
            <p:cNvCxnSpPr>
              <a:cxnSpLocks noChangeShapeType="1"/>
              <a:stCxn id="165" idx="5"/>
            </p:cNvCxnSpPr>
            <p:nvPr/>
          </p:nvCxnSpPr>
          <p:spPr bwMode="auto">
            <a:xfrm rot="16200000" flipH="1">
              <a:off x="4555347" y="2261328"/>
              <a:ext cx="185563" cy="410482"/>
            </a:xfrm>
            <a:prstGeom prst="bentConnector2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4" name="Rechteck 173"/>
            <p:cNvSpPr/>
            <p:nvPr/>
          </p:nvSpPr>
          <p:spPr>
            <a:xfrm>
              <a:off x="4875608" y="1965506"/>
              <a:ext cx="1235001" cy="72819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rgbClr val="000000"/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400">
                <a:solidFill>
                  <a:srgbClr val="000000"/>
                </a:solidFill>
              </a:endParaRPr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4885855" y="1980554"/>
              <a:ext cx="119776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1600" i="0" u="none" strike="noStrike" dirty="0" err="1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mmWave</a:t>
              </a:r>
              <a:endParaRPr lang="de-DE" sz="160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  <a:p>
              <a:pPr algn="ctr"/>
              <a:r>
                <a:rPr lang="de-DE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RX Module</a:t>
              </a:r>
              <a:endParaRPr lang="de-DE" sz="16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76" name="Gerade Verbindung mit Pfeil 28"/>
            <p:cNvCxnSpPr>
              <a:cxnSpLocks noChangeShapeType="1"/>
            </p:cNvCxnSpPr>
            <p:nvPr/>
          </p:nvCxnSpPr>
          <p:spPr bwMode="auto">
            <a:xfrm>
              <a:off x="6128073" y="2186144"/>
              <a:ext cx="339941" cy="876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7" name="Gerade Verbindung mit Pfeil 28"/>
            <p:cNvCxnSpPr>
              <a:cxnSpLocks noChangeShapeType="1"/>
            </p:cNvCxnSpPr>
            <p:nvPr/>
          </p:nvCxnSpPr>
          <p:spPr bwMode="auto">
            <a:xfrm flipV="1">
              <a:off x="6118302" y="2523558"/>
              <a:ext cx="349712" cy="2426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80" name="Text Box 11"/>
            <p:cNvSpPr txBox="1">
              <a:spLocks noChangeArrowheads="1"/>
            </p:cNvSpPr>
            <p:nvPr/>
          </p:nvSpPr>
          <p:spPr bwMode="auto">
            <a:xfrm>
              <a:off x="4853370" y="3098407"/>
              <a:ext cx="1551942" cy="473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1050" dirty="0" smtClean="0">
                  <a:solidFill>
                    <a:srgbClr val="000000"/>
                  </a:solidFill>
                  <a:latin typeface="Times New Roman" pitchFamily="18" charset="0"/>
                </a:rPr>
                <a:t>Optical link</a:t>
              </a:r>
              <a:endParaRPr lang="en-US" altLang="en-US" sz="105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7" name="Rectangle 39"/>
            <p:cNvSpPr>
              <a:spLocks noChangeArrowheads="1"/>
            </p:cNvSpPr>
            <p:nvPr/>
          </p:nvSpPr>
          <p:spPr bwMode="auto">
            <a:xfrm>
              <a:off x="1079529" y="1770262"/>
              <a:ext cx="994074" cy="2705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1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charset="-128"/>
                </a:rPr>
                <a:t>Optical RX </a:t>
              </a:r>
            </a:p>
          </p:txBody>
        </p:sp>
        <p:sp>
          <p:nvSpPr>
            <p:cNvPr id="199" name="Rectangle 39"/>
            <p:cNvSpPr>
              <a:spLocks noChangeArrowheads="1"/>
            </p:cNvSpPr>
            <p:nvPr/>
          </p:nvSpPr>
          <p:spPr bwMode="auto">
            <a:xfrm>
              <a:off x="7480171" y="1390116"/>
              <a:ext cx="994074" cy="2705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1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charset="-128"/>
                </a:rPr>
                <a:t>Optical RX </a:t>
              </a:r>
            </a:p>
          </p:txBody>
        </p:sp>
        <p:sp>
          <p:nvSpPr>
            <p:cNvPr id="201" name="Rectangle 39"/>
            <p:cNvSpPr>
              <a:spLocks noChangeArrowheads="1"/>
            </p:cNvSpPr>
            <p:nvPr/>
          </p:nvSpPr>
          <p:spPr bwMode="auto">
            <a:xfrm>
              <a:off x="6492830" y="2788319"/>
              <a:ext cx="994074" cy="2705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1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charset="-128"/>
                </a:rPr>
                <a:t>Optical RX </a:t>
              </a:r>
            </a:p>
          </p:txBody>
        </p:sp>
        <p:sp>
          <p:nvSpPr>
            <p:cNvPr id="206" name="Rectangle 39"/>
            <p:cNvSpPr>
              <a:spLocks noChangeArrowheads="1"/>
            </p:cNvSpPr>
            <p:nvPr/>
          </p:nvSpPr>
          <p:spPr bwMode="auto">
            <a:xfrm rot="16200000">
              <a:off x="375851" y="1347129"/>
              <a:ext cx="1116775" cy="2705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1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charset="-128"/>
                </a:rPr>
                <a:t>Control PC </a:t>
              </a:r>
            </a:p>
          </p:txBody>
        </p:sp>
        <p:sp>
          <p:nvSpPr>
            <p:cNvPr id="208" name="Rectangle 39"/>
            <p:cNvSpPr>
              <a:spLocks noChangeArrowheads="1"/>
            </p:cNvSpPr>
            <p:nvPr/>
          </p:nvSpPr>
          <p:spPr bwMode="auto">
            <a:xfrm rot="16200000">
              <a:off x="8050753" y="965984"/>
              <a:ext cx="1116775" cy="2705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1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charset="-128"/>
                </a:rPr>
                <a:t>Control PC </a:t>
              </a:r>
            </a:p>
          </p:txBody>
        </p:sp>
        <p:sp>
          <p:nvSpPr>
            <p:cNvPr id="209" name="Rectangle 39"/>
            <p:cNvSpPr>
              <a:spLocks noChangeArrowheads="1"/>
            </p:cNvSpPr>
            <p:nvPr/>
          </p:nvSpPr>
          <p:spPr bwMode="auto">
            <a:xfrm rot="16200000">
              <a:off x="7063525" y="2369485"/>
              <a:ext cx="1113520" cy="2705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1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charset="-128"/>
                </a:rPr>
                <a:t>Control PC </a:t>
              </a:r>
            </a:p>
          </p:txBody>
        </p:sp>
        <p:cxnSp>
          <p:nvCxnSpPr>
            <p:cNvPr id="212" name="Gewinkelte Verbindung 10"/>
            <p:cNvCxnSpPr>
              <a:cxnSpLocks noChangeShapeType="1"/>
              <a:stCxn id="206" idx="1"/>
              <a:endCxn id="209" idx="1"/>
            </p:cNvCxnSpPr>
            <p:nvPr/>
          </p:nvCxnSpPr>
          <p:spPr bwMode="auto">
            <a:xfrm rot="16200000" flipH="1">
              <a:off x="3766898" y="-791887"/>
              <a:ext cx="1020728" cy="6686046"/>
            </a:xfrm>
            <a:prstGeom prst="bentConnector3">
              <a:avLst>
                <a:gd name="adj1" fmla="val 267733"/>
              </a:avLst>
            </a:prstGeom>
            <a:noFill/>
            <a:ln w="19050" algn="ctr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6" name="Gewinkelte Verbindung 10"/>
            <p:cNvCxnSpPr>
              <a:cxnSpLocks noChangeShapeType="1"/>
              <a:stCxn id="206" idx="1"/>
              <a:endCxn id="208" idx="1"/>
            </p:cNvCxnSpPr>
            <p:nvPr/>
          </p:nvCxnSpPr>
          <p:spPr bwMode="auto">
            <a:xfrm rot="5400000" flipH="1" flipV="1">
              <a:off x="4581117" y="-1987251"/>
              <a:ext cx="381145" cy="7674902"/>
            </a:xfrm>
            <a:prstGeom prst="bentConnector3">
              <a:avLst>
                <a:gd name="adj1" fmla="val -715942"/>
              </a:avLst>
            </a:prstGeom>
            <a:noFill/>
            <a:ln w="19050" algn="ctr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20" name="Text Box 11"/>
            <p:cNvSpPr txBox="1">
              <a:spLocks noChangeArrowheads="1"/>
            </p:cNvSpPr>
            <p:nvPr/>
          </p:nvSpPr>
          <p:spPr bwMode="auto">
            <a:xfrm>
              <a:off x="2865933" y="4568157"/>
              <a:ext cx="2727811" cy="473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1050" dirty="0" smtClean="0">
                  <a:solidFill>
                    <a:srgbClr val="000000"/>
                  </a:solidFill>
                  <a:latin typeface="Times New Roman" pitchFamily="18" charset="0"/>
                </a:rPr>
                <a:t>Controlling per Ethernet or </a:t>
              </a:r>
              <a:r>
                <a:rPr lang="en-US" altLang="en-US" sz="1050" dirty="0" err="1" smtClean="0">
                  <a:solidFill>
                    <a:srgbClr val="000000"/>
                  </a:solidFill>
                  <a:latin typeface="Times New Roman" pitchFamily="18" charset="0"/>
                </a:rPr>
                <a:t>Wlan</a:t>
              </a:r>
              <a:endParaRPr lang="en-US" altLang="en-US" sz="105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5" name="Titel 1"/>
          <p:cNvSpPr>
            <a:spLocks noGrp="1"/>
          </p:cNvSpPr>
          <p:nvPr>
            <p:ph type="title"/>
          </p:nvPr>
        </p:nvSpPr>
        <p:spPr>
          <a:xfrm>
            <a:off x="650903" y="474983"/>
            <a:ext cx="7770813" cy="1065213"/>
          </a:xfrm>
        </p:spPr>
        <p:txBody>
          <a:bodyPr/>
          <a:lstStyle/>
          <a:p>
            <a:r>
              <a:rPr lang="en-GB" sz="2800" b="1" dirty="0" smtClean="0"/>
              <a:t>Measurement Setup of the DP-UMCS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xmlns="" val="110450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26976"/>
          </a:xfrm>
        </p:spPr>
        <p:txBody>
          <a:bodyPr/>
          <a:lstStyle/>
          <a:p>
            <a:r>
              <a:rPr lang="en-GB" sz="2800" b="1" dirty="0" smtClean="0"/>
              <a:t>C</a:t>
            </a:r>
            <a:r>
              <a:rPr lang="en-GB" sz="2800" b="1" dirty="0" smtClean="0">
                <a:solidFill>
                  <a:schemeClr val="tx2"/>
                </a:solidFill>
              </a:rPr>
              <a:t>onclusion/Discussion</a:t>
            </a:r>
            <a:endParaRPr lang="en-GB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340768"/>
            <a:ext cx="8640959" cy="4968552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We present 6 scenarios as options for different usage cases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Living room, classroom/meeting, dinning hall, lecture hall, entrance hall, street canyon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Which are useful scenarios for the 802.11ay group?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How many measurement points </a:t>
            </a:r>
            <a:r>
              <a:rPr lang="en-US" dirty="0">
                <a:solidFill>
                  <a:schemeClr val="tx1"/>
                </a:solidFill>
              </a:rPr>
              <a:t>are </a:t>
            </a:r>
            <a:r>
              <a:rPr lang="en-US" dirty="0" smtClean="0">
                <a:solidFill>
                  <a:schemeClr val="tx1"/>
                </a:solidFill>
              </a:rPr>
              <a:t>required/meaningful?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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measuring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time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Which resolution for the azimuth and elevation scan?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measuring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time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Which range for the azimuth and elevation for the different scenarios are useful?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measuring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time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We revise the current 60 GHz Channel Sounder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Measurement bandwidth of 7 GHz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analysis of channel bonding possible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The capability of MIMO measurements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End of 2015: A fast measurement CS system with the capability of 10000 CIR/s per RX channel  Doppler resolution of around 40 km/h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963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3568" y="1916832"/>
            <a:ext cx="7772400" cy="4114800"/>
          </a:xfrm>
          <a:ln/>
        </p:spPr>
        <p:txBody>
          <a:bodyPr/>
          <a:lstStyle/>
          <a:p>
            <a:pPr marL="0" indent="0" algn="just"/>
            <a:r>
              <a:rPr lang="en-US" b="0" dirty="0" smtClean="0"/>
              <a:t>In this presentation, we show the next options for 60 GHz channel sounding scenarios. For the next measurements we present 6 possible scenarios (living room, classroom/meeting, dinning hall</a:t>
            </a:r>
            <a:r>
              <a:rPr lang="en-US" b="0" dirty="0"/>
              <a:t>, </a:t>
            </a:r>
            <a:r>
              <a:rPr lang="en-US" b="0" dirty="0" smtClean="0"/>
              <a:t>lecture </a:t>
            </a:r>
            <a:r>
              <a:rPr lang="en-US" b="0" dirty="0"/>
              <a:t>h</a:t>
            </a:r>
            <a:r>
              <a:rPr lang="en-US" b="0" dirty="0" smtClean="0"/>
              <a:t>all, entrance hall, street canyon). </a:t>
            </a:r>
            <a:r>
              <a:rPr lang="en-US" b="0" dirty="0"/>
              <a:t>We </a:t>
            </a:r>
            <a:r>
              <a:rPr lang="en-US" b="0" dirty="0" smtClean="0"/>
              <a:t>like to discuss the requirements of the measurement </a:t>
            </a:r>
            <a:r>
              <a:rPr lang="en-US" b="0" dirty="0"/>
              <a:t>campaigns to make </a:t>
            </a:r>
            <a:r>
              <a:rPr lang="en-US" b="0" dirty="0" smtClean="0"/>
              <a:t>the results comparable and useful for channel modeling at 802.11ay. </a:t>
            </a:r>
            <a:endParaRPr lang="en-GB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954458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870992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9691"/>
            <a:ext cx="7770813" cy="453762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Motivation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Proposed measurement scenarios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Measurement requirement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025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0813" cy="1065213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816" y="1268760"/>
            <a:ext cx="7846640" cy="5373216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ISM-band at 60 GHz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Free and wide </a:t>
            </a:r>
            <a:r>
              <a:rPr lang="en-US" dirty="0"/>
              <a:t>bandwidth </a:t>
            </a:r>
            <a:r>
              <a:rPr lang="en-US" dirty="0" smtClean="0"/>
              <a:t>available (up to 7 GHz)</a:t>
            </a:r>
            <a:endParaRPr lang="en-US" b="0" dirty="0" smtClean="0"/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WLAN/</a:t>
            </a:r>
            <a:r>
              <a:rPr lang="en-US" b="0" dirty="0" err="1" smtClean="0"/>
              <a:t>WiGig</a:t>
            </a:r>
            <a:r>
              <a:rPr lang="en-US" b="0" dirty="0" smtClean="0"/>
              <a:t> </a:t>
            </a:r>
            <a:r>
              <a:rPr lang="en-US" dirty="0" smtClean="0"/>
              <a:t>(.</a:t>
            </a:r>
            <a:r>
              <a:rPr lang="en-US" b="0" dirty="0" smtClean="0"/>
              <a:t>11ad) and WPAN (.15.3.c)    </a:t>
            </a:r>
            <a:endParaRPr lang="en-US" b="0" dirty="0"/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Extension of IEEE 802.11ad regarding use cases and requirements/performance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Requires extensive channel measurement of new scenarios/use cases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Larger  coverage, higher bandwidth, higher mobility/channel dynamic</a:t>
            </a:r>
            <a:endParaRPr lang="en-US" b="0" dirty="0" smtClean="0"/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Channel measurement should support advanced </a:t>
            </a:r>
            <a:r>
              <a:rPr lang="en-US" b="0" dirty="0"/>
              <a:t>system </a:t>
            </a:r>
            <a:r>
              <a:rPr lang="en-US" b="0" dirty="0" smtClean="0"/>
              <a:t>concepts</a:t>
            </a:r>
            <a:endParaRPr lang="en-US" b="0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MIMO/Beam-forming </a:t>
            </a:r>
            <a:r>
              <a:rPr lang="en-US" altLang="de-DE" dirty="0">
                <a:solidFill>
                  <a:schemeClr val="tx1"/>
                </a:solidFill>
                <a:sym typeface="Symbol"/>
              </a:rPr>
              <a:t></a:t>
            </a:r>
            <a:r>
              <a:rPr lang="en-US" dirty="0" smtClean="0"/>
              <a:t> large spatial bandwidth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Adaptive </a:t>
            </a:r>
            <a:r>
              <a:rPr lang="en-US" dirty="0" smtClean="0"/>
              <a:t>beam-forming /switching (to </a:t>
            </a:r>
            <a:r>
              <a:rPr lang="en-US" dirty="0"/>
              <a:t>mitigate </a:t>
            </a:r>
            <a:r>
              <a:rPr lang="en-US" dirty="0" smtClean="0"/>
              <a:t>shadowing)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Channel </a:t>
            </a:r>
            <a:r>
              <a:rPr lang="en-US" dirty="0" smtClean="0"/>
              <a:t>bonding </a:t>
            </a:r>
            <a:r>
              <a:rPr lang="en-US" altLang="de-DE" dirty="0" smtClean="0">
                <a:solidFill>
                  <a:schemeClr val="tx1"/>
                </a:solidFill>
                <a:sym typeface="Symbol"/>
              </a:rPr>
              <a:t>to have </a:t>
            </a:r>
            <a:r>
              <a:rPr lang="en-US" dirty="0" smtClean="0"/>
              <a:t>large bandwidth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…</a:t>
            </a:r>
            <a:endParaRPr lang="en-US" b="0" dirty="0"/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Channel measurements requirements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Ultra wide bandwidth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Double directional measurements are needed to characterized the full channel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Polarization is an important aspect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High dynamic range are essential to measure the different propagation effects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="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b="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b="0" dirty="0" smtClean="0"/>
          </a:p>
          <a:p>
            <a:pPr marL="0" indent="0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671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/>
              <a:t>Slide </a:t>
            </a:r>
            <a:fld id="{120884A1-2C4A-4BE4-9D0B-985BC69D3519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11560" y="2484512"/>
            <a:ext cx="7772400" cy="1888976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GB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Proposed measurement scenarios </a:t>
            </a:r>
          </a:p>
        </p:txBody>
      </p:sp>
    </p:spTree>
    <p:extLst>
      <p:ext uri="{BB962C8B-B14F-4D97-AF65-F5344CB8AC3E}">
        <p14:creationId xmlns:p14="http://schemas.microsoft.com/office/powerpoint/2010/main" xmlns="" val="29968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3899" y="638758"/>
            <a:ext cx="7770813" cy="582960"/>
          </a:xfrm>
        </p:spPr>
        <p:txBody>
          <a:bodyPr/>
          <a:lstStyle/>
          <a:p>
            <a:r>
              <a:rPr lang="en-GB" sz="2800" b="1" dirty="0" smtClean="0"/>
              <a:t>List of Proposed Scenarios</a:t>
            </a:r>
            <a:endParaRPr lang="en-GB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124744"/>
            <a:ext cx="8352927" cy="5112568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Living room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HD entertainment centers, video games, </a:t>
            </a:r>
            <a:r>
              <a:rPr lang="en-US" sz="1600" dirty="0" err="1" smtClean="0">
                <a:solidFill>
                  <a:schemeClr val="tx1"/>
                </a:solidFill>
              </a:rPr>
              <a:t>etc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Small Room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Many Reflection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Class room / Meeting room scenario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Provide access to students / users with tablets, notebooks, electronic devices, etc.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Wireless office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Dinner Hall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Provide video distribution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Provide access to students / users with tablets, notebooks, electronic devices, etc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de-DE" sz="1800" dirty="0" err="1"/>
              <a:t>Entrance</a:t>
            </a:r>
            <a:r>
              <a:rPr lang="de-DE" sz="1800" dirty="0"/>
              <a:t> </a:t>
            </a:r>
            <a:r>
              <a:rPr lang="de-DE" sz="1800" dirty="0" smtClean="0"/>
              <a:t>Hall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Provide access to a large number users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Modern buildings full of metal and </a:t>
            </a:r>
            <a:r>
              <a:rPr lang="en-US" sz="1400" dirty="0" smtClean="0">
                <a:solidFill>
                  <a:schemeClr val="tx1"/>
                </a:solidFill>
              </a:rPr>
              <a:t>glass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Lecture Hall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Provide access to a large number users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Provide </a:t>
            </a:r>
            <a:r>
              <a:rPr lang="en-US" sz="1600" dirty="0"/>
              <a:t>access to </a:t>
            </a:r>
            <a:r>
              <a:rPr lang="en-US" sz="1600" dirty="0" smtClean="0"/>
              <a:t>users </a:t>
            </a:r>
            <a:r>
              <a:rPr lang="en-US" sz="1600" dirty="0"/>
              <a:t>with tablets, notebooks, electronic devices, etc.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Street Canyon: Mobile Offloading and </a:t>
            </a:r>
            <a:r>
              <a:rPr lang="en-US" sz="1800" dirty="0" err="1" smtClean="0"/>
              <a:t>Fronthauling</a:t>
            </a:r>
            <a:endParaRPr lang="en-US" sz="18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Transmissions are mostly LOS. Distance between far corners of the room are &lt;100m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9967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54968"/>
          </a:xfrm>
        </p:spPr>
        <p:txBody>
          <a:bodyPr/>
          <a:lstStyle/>
          <a:p>
            <a:r>
              <a:rPr lang="de-DE" dirty="0" smtClean="0"/>
              <a:t>Living </a:t>
            </a:r>
            <a:r>
              <a:rPr lang="de-DE" dirty="0" err="1"/>
              <a:t>R</a:t>
            </a:r>
            <a:r>
              <a:rPr lang="de-DE" dirty="0" err="1" smtClean="0"/>
              <a:t>oom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48130" name="Picture 2" descr="http://st.houzz.com/simgs/de4195010e272f91_4-7742/traditional-living-r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519269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5940152" y="1628800"/>
            <a:ext cx="273630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GB" kern="0" dirty="0" smtClean="0"/>
              <a:t>Dimensions: </a:t>
            </a:r>
          </a:p>
          <a:p>
            <a:r>
              <a:rPr lang="en-GB" kern="0" dirty="0" smtClean="0"/>
              <a:t>4m x 5m x 3m</a:t>
            </a:r>
          </a:p>
          <a:p>
            <a:endParaRPr lang="en-GB" kern="0" dirty="0" smtClean="0"/>
          </a:p>
          <a:p>
            <a:r>
              <a:rPr lang="en-GB" kern="0" dirty="0" err="1" smtClean="0"/>
              <a:t>Charateristics</a:t>
            </a:r>
            <a:r>
              <a:rPr lang="en-GB" kern="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HD entertainment centers, video games, etc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Small Room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Many Reflection</a:t>
            </a:r>
          </a:p>
          <a:p>
            <a:endParaRPr lang="en-GB" kern="0" dirty="0" smtClean="0"/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xmlns="" val="51541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44343"/>
            <a:ext cx="7770813" cy="79898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Class room / Meeting room scenario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628799"/>
            <a:ext cx="3017068" cy="2262801"/>
          </a:xfr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4077072"/>
            <a:ext cx="3017068" cy="2262801"/>
          </a:xfrm>
          <a:prstGeom prst="rect">
            <a:avLst/>
          </a:prstGeom>
        </p:spPr>
      </p:pic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317582" y="1628799"/>
            <a:ext cx="4286866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GB" kern="0" dirty="0" smtClean="0"/>
              <a:t>Dimensions: </a:t>
            </a:r>
          </a:p>
          <a:p>
            <a:r>
              <a:rPr lang="en-GB" kern="0" dirty="0" smtClean="0"/>
              <a:t>4m x 12m x 3m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kern="0" dirty="0" smtClean="0"/>
              <a:t>Part disguised wood</a:t>
            </a:r>
          </a:p>
          <a:p>
            <a:pPr>
              <a:buFont typeface="Arial" panose="020B0604020202020204" pitchFamily="34" charset="0"/>
              <a:buChar char="•"/>
            </a:pPr>
            <a:endParaRPr lang="en-GB" kern="0" dirty="0" smtClean="0"/>
          </a:p>
          <a:p>
            <a:r>
              <a:rPr lang="en-GB" kern="0" dirty="0" err="1" smtClean="0"/>
              <a:t>Charateristics</a:t>
            </a:r>
            <a:r>
              <a:rPr lang="en-GB" kern="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Provide access to students / users with tablets, notebooks, electronic devices, etc.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Wireless office</a:t>
            </a:r>
          </a:p>
          <a:p>
            <a:endParaRPr lang="en-GB" kern="0" dirty="0" smtClean="0"/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xmlns="" val="423692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Dinning Hall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3166120" cy="237252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861048"/>
            <a:ext cx="3163365" cy="237252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700808"/>
            <a:ext cx="3177225" cy="1368152"/>
          </a:xfrm>
          <a:prstGeom prst="rect">
            <a:avLst/>
          </a:prstGeom>
        </p:spPr>
      </p:pic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4175448" y="3212976"/>
            <a:ext cx="4968552" cy="28965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GB" kern="0" dirty="0" smtClean="0"/>
              <a:t>Dimensions: </a:t>
            </a:r>
          </a:p>
          <a:p>
            <a:r>
              <a:rPr lang="en-GB" kern="0" dirty="0" smtClean="0"/>
              <a:t>9m x 20 m x 3m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kern="0" dirty="0" smtClean="0"/>
              <a:t>Part disguised wood</a:t>
            </a:r>
          </a:p>
          <a:p>
            <a:endParaRPr lang="en-GB" sz="1050" kern="0" dirty="0" smtClean="0"/>
          </a:p>
          <a:p>
            <a:r>
              <a:rPr lang="en-GB" kern="0" dirty="0" err="1" smtClean="0"/>
              <a:t>Charateristics</a:t>
            </a:r>
            <a:r>
              <a:rPr lang="en-GB" kern="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Provide video distribution</a:t>
            </a:r>
          </a:p>
          <a:p>
            <a:pPr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Provide access to students / users with tablets, notebooks, electronic devices, etc</a:t>
            </a:r>
            <a:endParaRPr lang="en-GB" b="0" kern="0" dirty="0" smtClean="0"/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xmlns="" val="249370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417</TotalTime>
  <Words>1236</Words>
  <Application>Microsoft Office PowerPoint</Application>
  <PresentationFormat>On-screen Show (4:3)</PresentationFormat>
  <Paragraphs>289</Paragraphs>
  <Slides>17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802-11-Submission</vt:lpstr>
      <vt:lpstr>Document</vt:lpstr>
      <vt:lpstr>Channel Sounding for 802.11ay</vt:lpstr>
      <vt:lpstr>Abstract</vt:lpstr>
      <vt:lpstr>Outline</vt:lpstr>
      <vt:lpstr>Motivation</vt:lpstr>
      <vt:lpstr>Slide 5</vt:lpstr>
      <vt:lpstr>List of Proposed Scenarios</vt:lpstr>
      <vt:lpstr>Living Room</vt:lpstr>
      <vt:lpstr>Class room / Meeting room scenario </vt:lpstr>
      <vt:lpstr>Dinning Hall</vt:lpstr>
      <vt:lpstr>Entrance Hall</vt:lpstr>
      <vt:lpstr>Lecture Hall</vt:lpstr>
      <vt:lpstr>Street Canyon</vt:lpstr>
      <vt:lpstr>Mapping Use Cases and Scenarios</vt:lpstr>
      <vt:lpstr>Challenges in mm-Wave Channel Sounding for 802.11ay</vt:lpstr>
      <vt:lpstr> Dual Polarimetric Ultra-Wideband Channel Sounder (DP-UMCS)</vt:lpstr>
      <vt:lpstr>Measurement Setup of the DP-UMCS</vt:lpstr>
      <vt:lpstr>Conclusion/Discussion</vt:lpstr>
    </vt:vector>
  </TitlesOfParts>
  <Company>Intel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Robert Müller, Stephan H;Diego Dupleich, Reiner Thomä</dc:creator>
  <cp:lastModifiedBy>yx</cp:lastModifiedBy>
  <cp:revision>764</cp:revision>
  <cp:lastPrinted>1601-01-01T00:00:00Z</cp:lastPrinted>
  <dcterms:created xsi:type="dcterms:W3CDTF">2014-10-16T10:58:26Z</dcterms:created>
  <dcterms:modified xsi:type="dcterms:W3CDTF">2015-05-11T16:39:37Z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flag">
    <vt:lpwstr>1431361978</vt:lpwstr>
  </property>
</Properties>
</file>