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4" r:id="rId2"/>
    <p:sldId id="270" r:id="rId3"/>
    <p:sldId id="288" r:id="rId4"/>
    <p:sldId id="289" r:id="rId5"/>
    <p:sldId id="290" r:id="rId6"/>
    <p:sldId id="279" r:id="rId7"/>
    <p:sldId id="291" r:id="rId8"/>
    <p:sldId id="292" r:id="rId9"/>
    <p:sldId id="295" r:id="rId10"/>
    <p:sldId id="293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66FF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06" autoAdjust="0"/>
    <p:restoredTop sz="99548" autoAdjust="0"/>
  </p:normalViewPr>
  <p:slideViewPr>
    <p:cSldViewPr>
      <p:cViewPr varScale="1">
        <p:scale>
          <a:sx n="94" d="100"/>
          <a:sy n="94" d="100"/>
        </p:scale>
        <p:origin x="15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NEWRACOM</c:v>
                </c:pt>
              </c:strCache>
            </c:strRef>
          </c:tx>
          <c:spPr>
            <a:solidFill>
              <a:srgbClr val="3333CC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50.81</c:v>
                </c:pt>
                <c:pt idx="1">
                  <c:v>50.82</c:v>
                </c:pt>
                <c:pt idx="2">
                  <c:v>50.7</c:v>
                </c:pt>
                <c:pt idx="3">
                  <c:v>50.71</c:v>
                </c:pt>
                <c:pt idx="4">
                  <c:v>50.76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52.68</c:v>
                </c:pt>
                <c:pt idx="3">
                  <c:v>52.51</c:v>
                </c:pt>
                <c:pt idx="4">
                  <c:v>52.81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49.95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ZTE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50.75</c:v>
                </c:pt>
                <c:pt idx="1">
                  <c:v>49.77</c:v>
                </c:pt>
                <c:pt idx="2">
                  <c:v>49.31</c:v>
                </c:pt>
                <c:pt idx="3">
                  <c:v>50.81</c:v>
                </c:pt>
                <c:pt idx="4">
                  <c:v>48.47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688232"/>
        <c:axId val="182683920"/>
      </c:barChart>
      <c:catAx>
        <c:axId val="18268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683920"/>
        <c:crosses val="autoZero"/>
        <c:auto val="1"/>
        <c:lblAlgn val="ctr"/>
        <c:lblOffset val="100"/>
        <c:noMultiLvlLbl val="0"/>
      </c:catAx>
      <c:valAx>
        <c:axId val="182683920"/>
        <c:scaling>
          <c:orientation val="minMax"/>
          <c:max val="60"/>
          <c:min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2688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NEWRACOM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43.25</c:v>
                </c:pt>
                <c:pt idx="1">
                  <c:v>33.6</c:v>
                </c:pt>
                <c:pt idx="2">
                  <c:v>53.53</c:v>
                </c:pt>
                <c:pt idx="3">
                  <c:v>42.23</c:v>
                </c:pt>
                <c:pt idx="4">
                  <c:v>39.42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</c:v>
                </c:pt>
                <c:pt idx="4">
                  <c:v>44.06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48.95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42.79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ZTE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40.92</c:v>
                </c:pt>
                <c:pt idx="1">
                  <c:v>39.97</c:v>
                </c:pt>
                <c:pt idx="2">
                  <c:v>51.61</c:v>
                </c:pt>
                <c:pt idx="3">
                  <c:v>44.67</c:v>
                </c:pt>
                <c:pt idx="4">
                  <c:v>44.85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686272"/>
        <c:axId val="182693720"/>
      </c:barChart>
      <c:catAx>
        <c:axId val="18268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693720"/>
        <c:crosses val="autoZero"/>
        <c:auto val="1"/>
        <c:lblAlgn val="ctr"/>
        <c:lblOffset val="100"/>
        <c:noMultiLvlLbl val="0"/>
      </c:catAx>
      <c:valAx>
        <c:axId val="182693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2686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aseline="0"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802.11-15/610r0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 userDrawn="1"/>
        </p:nvSpPr>
        <p:spPr bwMode="auto">
          <a:xfrm>
            <a:off x="6879716" y="6484712"/>
            <a:ext cx="16546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/>
              <a:t>Vida Ferdowsi, </a:t>
            </a:r>
            <a:r>
              <a:rPr lang="en-US" sz="1200" b="0" dirty="0" err="1" smtClean="0"/>
              <a:t>Newracom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534646"/>
              </p:ext>
            </p:extLst>
          </p:nvPr>
        </p:nvGraphicFramePr>
        <p:xfrm>
          <a:off x="609600" y="2590800"/>
          <a:ext cx="8048625" cy="1835151"/>
        </p:xfrm>
        <a:graphic>
          <a:graphicData uri="http://schemas.openxmlformats.org/drawingml/2006/table">
            <a:tbl>
              <a:tblPr/>
              <a:tblGrid>
                <a:gridCol w="1371600"/>
                <a:gridCol w="1143000"/>
                <a:gridCol w="1600200"/>
                <a:gridCol w="1371600"/>
                <a:gridCol w="25622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Hedayat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Vida.Ferdowsi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Daewon.lee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at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61353" y="62484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smtClean="0">
                <a:latin typeface="Calibri" panose="020F0502020204030204" pitchFamily="34" charset="0"/>
                <a:ea typeface="굴림" pitchFamily="50" charset="-127"/>
              </a:rPr>
              <a:t>Simulation Results for Box 5 Calibration</a:t>
            </a:r>
            <a:endParaRPr lang="en-US" altLang="ko-KR" kern="0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676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Calibri" panose="020F0502020204030204" pitchFamily="34" charset="0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Calibri" panose="020F0502020204030204" pitchFamily="34" charset="0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Calibri" panose="020F0502020204030204" pitchFamily="34" charset="0"/>
                <a:ea typeface="굴림" pitchFamily="50" charset="-127"/>
              </a:rPr>
              <a:t>2015-05-10</a:t>
            </a:r>
            <a:endParaRPr kumimoji="0" lang="en-US" altLang="ko-KR" sz="2000" kern="0" dirty="0">
              <a:latin typeface="Calibri" panose="020F0502020204030204" pitchFamily="34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04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3000" cy="1066800"/>
          </a:xfrm>
        </p:spPr>
        <p:txBody>
          <a:bodyPr/>
          <a:lstStyle/>
          <a:p>
            <a:r>
              <a:rPr lang="en-US" altLang="ko-KR" sz="28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1268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3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603BC687-4AE7-433B-BE8E-2F32AF70A372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sp>
        <p:nvSpPr>
          <p:cNvPr id="11269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[1] 11-14/1523r4 Offline Discussion Minutes of SLS Calibration</a:t>
            </a:r>
          </a:p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[2] 11-09/0451r16 </a:t>
            </a:r>
            <a:r>
              <a:rPr lang="en-US" altLang="ko-KR" sz="1900" b="0" dirty="0" err="1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TGac</a:t>
            </a:r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Functional Requirements and Evaluation Methodology</a:t>
            </a:r>
          </a:p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[3] 11-14/0571r6 Evaluation Methodology</a:t>
            </a:r>
          </a:p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[4] 11-14/1176r0 PHY Abstraction Tables for 11ax System Level </a:t>
            </a:r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Simulation</a:t>
            </a:r>
          </a:p>
          <a:p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[5] </a:t>
            </a:r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11-15/51r0 Box5 Calibration </a:t>
            </a:r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Results</a:t>
            </a:r>
          </a:p>
          <a:p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[6] </a:t>
            </a:r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11-15/53r1 Box5 Results of 11ac SS6</a:t>
            </a:r>
          </a:p>
        </p:txBody>
      </p:sp>
    </p:spTree>
    <p:extLst>
      <p:ext uri="{BB962C8B-B14F-4D97-AF65-F5344CB8AC3E}">
        <p14:creationId xmlns:p14="http://schemas.microsoft.com/office/powerpoint/2010/main" val="19007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Summary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sp>
        <p:nvSpPr>
          <p:cNvPr id="512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This presentation shows </a:t>
            </a:r>
            <a:r>
              <a:rPr lang="en-US" altLang="ko-KR" sz="20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simulation results for Box 5 calibration based on the agreements in [1].</a:t>
            </a:r>
          </a:p>
          <a:p>
            <a:endParaRPr lang="en-US" altLang="ko-KR" sz="20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9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Calibration Scenario - 11ac Scenario 6 [2]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pic>
        <p:nvPicPr>
          <p:cNvPr id="6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8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PHY Parameters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23856"/>
              </p:ext>
            </p:extLst>
          </p:nvPr>
        </p:nvGraphicFramePr>
        <p:xfrm>
          <a:off x="771525" y="1676400"/>
          <a:ext cx="7381875" cy="448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-70dBm/80MHz (measured  after 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-82dBm/80MHz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[3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4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7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MAC Parameters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794839"/>
              </p:ext>
            </p:extLst>
          </p:nvPr>
        </p:nvGraphicFramePr>
        <p:xfrm>
          <a:off x="762000" y="19812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AIFSn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=3 ]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DL Only,</a:t>
                      </a:r>
                      <a:r>
                        <a:rPr lang="en-US" altLang="zh-CN" sz="1100" baseline="0" dirty="0" smtClean="0"/>
                        <a:t> U</a:t>
                      </a:r>
                      <a:r>
                        <a:rPr lang="en-US" altLang="zh-CN" sz="1100" dirty="0" smtClean="0"/>
                        <a:t>L only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54102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Calibri" panose="020F0502020204030204" pitchFamily="34" charset="0"/>
              </a:rPr>
              <a:t>Note: In the subsequent reported results, A-MSDU of up to 64 MSDUs is used. </a:t>
            </a:r>
            <a:endParaRPr lang="zh-CN" altLang="en-US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Single-BSS </a:t>
            </a:r>
            <a:r>
              <a:rPr lang="en-US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Test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sp>
        <p:nvSpPr>
          <p:cNvPr id="5125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24000"/>
          </a:xfrm>
        </p:spPr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Upright corner BSS B (STAs 3, 9 ,15, 21, 27)</a:t>
            </a:r>
          </a:p>
          <a:p>
            <a:pPr lvl="1"/>
            <a:r>
              <a:rPr lang="en-US" altLang="ko-KR" sz="16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DL only &amp; UL only (STA rate in Mbps)</a:t>
            </a:r>
          </a:p>
          <a:p>
            <a:pPr lvl="1"/>
            <a:r>
              <a:rPr lang="en-US" altLang="ko-KR" sz="16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The same traffic is attached to each STA</a:t>
            </a:r>
          </a:p>
          <a:p>
            <a:endParaRPr lang="en-US" altLang="ko-KR" sz="2000" b="0" dirty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05200"/>
            <a:ext cx="25431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55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Single-BSS </a:t>
            </a:r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Test: </a:t>
            </a:r>
            <a:r>
              <a:rPr lang="en-US" altLang="ko-KR" sz="2800" b="0" dirty="0" smtClean="0">
                <a:solidFill>
                  <a:srgbClr val="0070C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DL Only</a:t>
            </a:r>
            <a:endParaRPr lang="ko-KR" altLang="en-US" sz="3600" b="0" dirty="0" smtClean="0">
              <a:solidFill>
                <a:srgbClr val="0070C0"/>
              </a:solidFill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8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906390"/>
              </p:ext>
            </p:extLst>
          </p:nvPr>
        </p:nvGraphicFramePr>
        <p:xfrm>
          <a:off x="724354" y="1600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0046" y="5638800"/>
            <a:ext cx="670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shows the similar trends with other companies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Single-BSS </a:t>
            </a:r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Test: </a:t>
            </a:r>
            <a:r>
              <a:rPr lang="en-US" altLang="ko-KR" sz="2800" b="0" dirty="0" smtClean="0">
                <a:solidFill>
                  <a:srgbClr val="0070C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UL Only</a:t>
            </a:r>
            <a:endParaRPr lang="ko-KR" altLang="en-US" sz="3600" b="0" dirty="0" smtClean="0">
              <a:solidFill>
                <a:srgbClr val="0070C0"/>
              </a:solidFill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4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73771"/>
              </p:ext>
            </p:extLst>
          </p:nvPr>
        </p:nvGraphicFramePr>
        <p:xfrm>
          <a:off x="683568" y="1556792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85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algn="l"/>
            <a:r>
              <a:rPr lang="en-US" altLang="ko-KR" sz="2800" dirty="0" smtClean="0">
                <a:latin typeface="Calibri" panose="020F0502020204030204" pitchFamily="34" charset="0"/>
                <a:ea typeface="굴림" panose="020B0600000101010101" pitchFamily="34" charset="-127"/>
              </a:rPr>
              <a:t>Simulation </a:t>
            </a:r>
            <a:r>
              <a:rPr lang="en-US" altLang="ko-KR" sz="2800" dirty="0" smtClean="0">
                <a:latin typeface="Calibri" panose="020F0502020204030204" pitchFamily="34" charset="0"/>
                <a:ea typeface="굴림" panose="020B0600000101010101" pitchFamily="34" charset="-127"/>
              </a:rPr>
              <a:t>results for UP </a:t>
            </a:r>
            <a:r>
              <a:rPr lang="en-US" altLang="ko-KR" sz="2800" dirty="0" smtClean="0">
                <a:latin typeface="Calibri" panose="020F0502020204030204" pitchFamily="34" charset="0"/>
                <a:ea typeface="굴림" panose="020B0600000101010101" pitchFamily="34" charset="-127"/>
              </a:rPr>
              <a:t>only</a:t>
            </a:r>
            <a:br>
              <a:rPr lang="en-US" altLang="ko-KR" sz="2800" dirty="0" smtClean="0">
                <a:latin typeface="Calibri" panose="020F0502020204030204" pitchFamily="34" charset="0"/>
                <a:ea typeface="굴림" panose="020B0600000101010101" pitchFamily="34" charset="-127"/>
              </a:rPr>
            </a:br>
            <a:r>
              <a:rPr lang="en-US" altLang="ko-KR" sz="2800" dirty="0" smtClean="0">
                <a:latin typeface="Calibri" panose="020F0502020204030204" pitchFamily="34" charset="0"/>
                <a:ea typeface="굴림" panose="020B0600000101010101" pitchFamily="34" charset="-127"/>
              </a:rPr>
              <a:t>2-STA and 3-STA subsets</a:t>
            </a:r>
            <a:endParaRPr lang="en-US" altLang="ko-KR" sz="2800" dirty="0" smtClean="0">
              <a:latin typeface="Calibri" panose="020F05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11267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760412" cy="257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/>
              <a:t>Slide </a:t>
            </a:r>
            <a:fld id="{4FADE8D8-DF13-47F6-A61F-6B15CE8C6FC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96913" y="1524000"/>
          <a:ext cx="7380287" cy="4572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0504"/>
                <a:gridCol w="1424649"/>
                <a:gridCol w="1981934"/>
                <a:gridCol w="2743200"/>
              </a:tblGrid>
              <a:tr h="360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Throughput [Mbps]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70199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STAs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95.84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STA9:  97.28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</a:t>
                      </a:r>
                      <a:r>
                        <a:rPr lang="en-US" sz="1100" dirty="0" smtClean="0">
                          <a:effectLst/>
                        </a:rPr>
                        <a:t>0.16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STA9:   </a:t>
                      </a:r>
                      <a:r>
                        <a:rPr lang="en-US" sz="1100" dirty="0" smtClean="0">
                          <a:effectLst/>
                        </a:rPr>
                        <a:t>0.15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7019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   95.10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95.53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 </a:t>
                      </a:r>
                      <a:r>
                        <a:rPr lang="en-US" sz="1100" dirty="0" smtClean="0">
                          <a:effectLst/>
                        </a:rPr>
                        <a:t>0.17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 </a:t>
                      </a:r>
                      <a:r>
                        <a:rPr lang="en-US" sz="1100" dirty="0" smtClean="0">
                          <a:effectLst/>
                        </a:rPr>
                        <a:t>0.16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7019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95.77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15: 97.23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 </a:t>
                      </a:r>
                      <a:r>
                        <a:rPr lang="en-US" sz="1100" dirty="0" smtClean="0">
                          <a:effectLst/>
                        </a:rPr>
                        <a:t>0.16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15:   </a:t>
                      </a:r>
                      <a:r>
                        <a:rPr lang="en-US" sz="1100" dirty="0" smtClean="0">
                          <a:effectLst/>
                        </a:rPr>
                        <a:t>0.15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105298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 </a:t>
                      </a:r>
                      <a:r>
                        <a:rPr lang="en-US" sz="1100" dirty="0">
                          <a:effectLst/>
                        </a:rPr>
                        <a:t>STAs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9, STA 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67.07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65.46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52.25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</a:t>
                      </a:r>
                      <a:r>
                        <a:rPr lang="en-US" sz="1100" dirty="0" smtClean="0">
                          <a:effectLst/>
                        </a:rPr>
                        <a:t>0.41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 </a:t>
                      </a:r>
                      <a:r>
                        <a:rPr lang="en-US" sz="1100" dirty="0" smtClean="0">
                          <a:effectLst/>
                        </a:rPr>
                        <a:t>0.57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 </a:t>
                      </a:r>
                      <a:r>
                        <a:rPr lang="en-US" sz="1100" dirty="0" smtClean="0">
                          <a:effectLst/>
                        </a:rPr>
                        <a:t>0.54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10529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9, STA 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59.89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58.95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65.52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 </a:t>
                      </a:r>
                      <a:r>
                        <a:rPr lang="en-US" sz="1100" dirty="0" smtClean="0">
                          <a:effectLst/>
                        </a:rPr>
                        <a:t>0.47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 </a:t>
                      </a:r>
                      <a:r>
                        <a:rPr lang="en-US" sz="1100" dirty="0" smtClean="0">
                          <a:effectLst/>
                        </a:rPr>
                        <a:t>0.48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 </a:t>
                      </a:r>
                      <a:r>
                        <a:rPr lang="en-US" sz="1100" dirty="0" smtClean="0">
                          <a:effectLst/>
                        </a:rPr>
                        <a:t>0.45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3081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128209</TotalTime>
  <Words>797</Words>
  <Application>Microsoft Office PowerPoint</Application>
  <PresentationFormat>On-screen Show (4:3)</PresentationFormat>
  <Paragraphs>236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굴림</vt:lpstr>
      <vt:lpstr>SimSun</vt:lpstr>
      <vt:lpstr>Arial</vt:lpstr>
      <vt:lpstr>Calibri</vt:lpstr>
      <vt:lpstr>Times New Roman</vt:lpstr>
      <vt:lpstr>802-11-Submission</vt:lpstr>
      <vt:lpstr>PowerPoint Presentation</vt:lpstr>
      <vt:lpstr>Summary</vt:lpstr>
      <vt:lpstr>Calibration Scenario - 11ac Scenario 6 [2]</vt:lpstr>
      <vt:lpstr>PHY Parameters</vt:lpstr>
      <vt:lpstr>MAC Parameters</vt:lpstr>
      <vt:lpstr>Single-BSS Test</vt:lpstr>
      <vt:lpstr>Single-BSS Test: DL Only</vt:lpstr>
      <vt:lpstr>Single-BSS Test: UL Only</vt:lpstr>
      <vt:lpstr>Simulation results for UP only 2-STA and 3-STA subsets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Results for Box 5 Calibration</dc:title>
  <dc:creator>vida.ferdowsi@newracom.com</dc:creator>
  <cp:lastModifiedBy>Reza</cp:lastModifiedBy>
  <cp:revision>1289</cp:revision>
  <cp:lastPrinted>1998-02-10T13:28:06Z</cp:lastPrinted>
  <dcterms:created xsi:type="dcterms:W3CDTF">2007-05-21T21:00:37Z</dcterms:created>
  <dcterms:modified xsi:type="dcterms:W3CDTF">2015-05-11T06:18:45Z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