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29" r:id="rId2"/>
    <p:sldId id="339" r:id="rId3"/>
    <p:sldId id="340" r:id="rId4"/>
    <p:sldId id="341" r:id="rId5"/>
    <p:sldId id="342" r:id="rId6"/>
    <p:sldId id="343" r:id="rId7"/>
    <p:sldId id="344" r:id="rId8"/>
    <p:sldId id="350" r:id="rId9"/>
    <p:sldId id="330" r:id="rId10"/>
    <p:sldId id="331" r:id="rId11"/>
    <p:sldId id="346" r:id="rId12"/>
    <p:sldId id="348" r:id="rId13"/>
    <p:sldId id="349" r:id="rId14"/>
    <p:sldId id="337" r:id="rId15"/>
    <p:sldId id="338" r:id="rId16"/>
    <p:sldId id="278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7" autoAdjust="0"/>
    <p:restoredTop sz="91095" autoAdjust="0"/>
  </p:normalViewPr>
  <p:slideViewPr>
    <p:cSldViewPr>
      <p:cViewPr varScale="1">
        <p:scale>
          <a:sx n="81" d="100"/>
          <a:sy n="81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2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991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1946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60379" y="6475413"/>
            <a:ext cx="218354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Kiseon Ryu, et al. (LG Electronics)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smtClean="0"/>
              <a:t>Chittabrata Ghosh, et al.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802.11-15/0604r0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Random Access with Trigger Frames using OFDMA</a:t>
            </a:r>
            <a:endParaRPr lang="zh-CN" altLang="en-US" kern="0" dirty="0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2057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2015-05-12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9144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722922"/>
              </p:ext>
            </p:extLst>
          </p:nvPr>
        </p:nvGraphicFramePr>
        <p:xfrm>
          <a:off x="762000" y="2971800"/>
          <a:ext cx="7620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Chittabrata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Mission College Blvd.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Santa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Clara, CA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95054,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1-415-244-8904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Laurent Cariou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86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 MU features in 11ax PAR and SFD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sz="2000" dirty="0" smtClean="0"/>
              <a:t>In the 11ax PAR [1], </a:t>
            </a:r>
          </a:p>
          <a:p>
            <a:pPr lvl="1"/>
            <a:r>
              <a:rPr lang="en-US" altLang="ko-KR" sz="1800" dirty="0"/>
              <a:t>This project may include the capability to handle multiple simultaneous communications in both the spatial and frequency domains, in both the UL and DL.</a:t>
            </a:r>
            <a:endParaRPr lang="ko-KR" altLang="ko-KR" sz="1800" dirty="0"/>
          </a:p>
          <a:p>
            <a:r>
              <a:rPr lang="en-US" altLang="ko-KR" sz="2000" dirty="0" smtClean="0"/>
              <a:t>Chapter 4 </a:t>
            </a:r>
            <a:r>
              <a:rPr lang="en-US" altLang="ko-KR" sz="2000" dirty="0"/>
              <a:t>Multi-user (MU) features</a:t>
            </a:r>
            <a:r>
              <a:rPr lang="en-US" altLang="ko-KR" sz="2000" dirty="0" smtClean="0"/>
              <a:t> of 11ax SFD [2] mentions: </a:t>
            </a:r>
            <a:endParaRPr lang="en-US" altLang="ko-KR" sz="1800" b="1" u="sng" dirty="0"/>
          </a:p>
          <a:p>
            <a:pPr lvl="1"/>
            <a:r>
              <a:rPr lang="en-GB" sz="1800" b="0" dirty="0"/>
              <a:t>An UL MU PPDU (MU-MIMO or OFDMA) is sent as an immediate response (IFS TBD) to a Trigger frame (format TBD) sent by the </a:t>
            </a:r>
            <a:r>
              <a:rPr lang="en-GB" sz="1800" b="0" dirty="0" smtClean="0"/>
              <a:t>AP</a:t>
            </a:r>
            <a:endParaRPr lang="en-US" sz="1800" b="0" dirty="0"/>
          </a:p>
          <a:p>
            <a:r>
              <a:rPr lang="en-US" altLang="ko-KR" sz="2000" dirty="0" smtClean="0"/>
              <a:t>UL MU procedure [3] is proposed in March IEEE meeting</a:t>
            </a:r>
          </a:p>
          <a:p>
            <a:pPr lvl="1"/>
            <a:r>
              <a:rPr lang="en-US" sz="1600" dirty="0" smtClean="0"/>
              <a:t>The </a:t>
            </a:r>
            <a:r>
              <a:rPr lang="en-US" sz="1600" dirty="0"/>
              <a:t>Trigger frame indicates the STA ID and allocated resource unit</a:t>
            </a:r>
          </a:p>
          <a:p>
            <a:r>
              <a:rPr lang="en-US" sz="2000" dirty="0"/>
              <a:t>However, several scenarios exist where the AP is unaware that a particular STA has traffic to send</a:t>
            </a:r>
          </a:p>
          <a:p>
            <a:pPr lvl="1"/>
            <a:r>
              <a:rPr lang="en-US" altLang="ko-KR" sz="1600" dirty="0" smtClean="0"/>
              <a:t>Associated 802.11ax devices waking up from sleep state</a:t>
            </a:r>
          </a:p>
          <a:p>
            <a:pPr lvl="1"/>
            <a:r>
              <a:rPr lang="en-US" altLang="ko-KR" sz="1600" dirty="0" smtClean="0"/>
              <a:t>Unassociated STAs intending to reach an AP</a:t>
            </a:r>
          </a:p>
          <a:p>
            <a:pPr lvl="1"/>
            <a:endParaRPr lang="ko-KR" altLang="en-US" sz="16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31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Random Access for UL MU Transmissions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000" dirty="0" smtClean="0"/>
              <a:t>OFDMA </a:t>
            </a:r>
            <a:r>
              <a:rPr lang="en-US" sz="2000" dirty="0"/>
              <a:t>supports </a:t>
            </a:r>
            <a:r>
              <a:rPr lang="en-US" sz="2000" dirty="0" smtClean="0"/>
              <a:t>more flexibility on packet transmission:</a:t>
            </a:r>
            <a:endParaRPr lang="en-US" sz="2000" dirty="0"/>
          </a:p>
          <a:p>
            <a:pPr lvl="1"/>
            <a:r>
              <a:rPr lang="en-US" dirty="0"/>
              <a:t>Closing the link with significant asymmetry </a:t>
            </a:r>
            <a:r>
              <a:rPr lang="en-US" dirty="0" smtClean="0"/>
              <a:t>(&gt;=10dB) in </a:t>
            </a:r>
            <a:r>
              <a:rPr lang="en-US" dirty="0"/>
              <a:t>transmit </a:t>
            </a:r>
            <a:r>
              <a:rPr lang="en-US" dirty="0" smtClean="0"/>
              <a:t>power between AP and STAs located far away</a:t>
            </a:r>
          </a:p>
          <a:p>
            <a:pPr lvl="1"/>
            <a:r>
              <a:rPr lang="en-US" dirty="0" smtClean="0"/>
              <a:t>STAs use the Trigger frame allowing random access (TF-R) for UL transmissions on narrow bandwidth</a:t>
            </a:r>
            <a:endParaRPr lang="en-US" dirty="0"/>
          </a:p>
          <a:p>
            <a:r>
              <a:rPr lang="en-US" sz="2000" dirty="0"/>
              <a:t>U</a:t>
            </a:r>
            <a:r>
              <a:rPr lang="en-US" sz="2000" dirty="0" smtClean="0"/>
              <a:t>nassociated STAs intending to send UL frames to an AP</a:t>
            </a:r>
          </a:p>
          <a:p>
            <a:pPr lvl="1"/>
            <a:r>
              <a:rPr lang="en-US" dirty="0" smtClean="0"/>
              <a:t>STAs use TF-R for UL management frames (Association Request, Probe Request, etc.) </a:t>
            </a:r>
          </a:p>
          <a:p>
            <a:pPr lvl="1"/>
            <a:r>
              <a:rPr lang="en-US" dirty="0" smtClean="0"/>
              <a:t>Reduces SU UL transmissions from unassociated STAs   </a:t>
            </a:r>
          </a:p>
          <a:p>
            <a:r>
              <a:rPr lang="en-US" sz="2000" dirty="0" smtClean="0"/>
              <a:t>UL MU transmissions using TF-Rs reduce number </a:t>
            </a:r>
            <a:r>
              <a:rPr lang="en-US" sz="2000" dirty="0"/>
              <a:t>of SU UL </a:t>
            </a:r>
            <a:r>
              <a:rPr lang="en-US" sz="2000" dirty="0" smtClean="0"/>
              <a:t>transmissions in conventional EDCA-based access</a:t>
            </a:r>
          </a:p>
          <a:p>
            <a:pPr lvl="1"/>
            <a:r>
              <a:rPr lang="en-US" sz="1600" dirty="0" smtClean="0"/>
              <a:t>Efficient, specially for short packet transmissions with </a:t>
            </a:r>
            <a:r>
              <a:rPr lang="en-US" sz="1600" dirty="0" err="1" smtClean="0"/>
              <a:t>bursty</a:t>
            </a:r>
            <a:r>
              <a:rPr lang="en-US" sz="1600" dirty="0" smtClean="0"/>
              <a:t> traffic  </a:t>
            </a:r>
            <a:endParaRPr lang="en-US" sz="1600" dirty="0"/>
          </a:p>
          <a:p>
            <a:endParaRPr lang="en-US" sz="2000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30244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TF-R for MU UL Transmissions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8800"/>
            <a:ext cx="7772400" cy="4114800"/>
          </a:xfrm>
        </p:spPr>
        <p:txBody>
          <a:bodyPr/>
          <a:lstStyle/>
          <a:p>
            <a:pPr lvl="0"/>
            <a:r>
              <a:rPr lang="en-US" sz="2000" dirty="0"/>
              <a:t>We propose to define a </a:t>
            </a:r>
            <a:r>
              <a:rPr lang="en-US" sz="2000" dirty="0" smtClean="0"/>
              <a:t>TF-R </a:t>
            </a:r>
            <a:r>
              <a:rPr lang="en-US" sz="2000" dirty="0"/>
              <a:t>which includes at least one allocation for a resource  that can be randomly accessed by more than one </a:t>
            </a:r>
            <a:r>
              <a:rPr lang="en-US" sz="2000" dirty="0" smtClean="0"/>
              <a:t>STA</a:t>
            </a:r>
            <a:endParaRPr lang="en-US" sz="2000" dirty="0"/>
          </a:p>
          <a:p>
            <a:r>
              <a:rPr lang="en-US" altLang="ko-KR" sz="2000" dirty="0" smtClean="0"/>
              <a:t>The random resource selection procedure in a TF-R is TBD</a:t>
            </a:r>
          </a:p>
          <a:p>
            <a:r>
              <a:rPr lang="en-US" sz="2000" dirty="0" smtClean="0"/>
              <a:t>The selected resource </a:t>
            </a:r>
            <a:r>
              <a:rPr lang="en-US" sz="2000" dirty="0"/>
              <a:t>is </a:t>
            </a:r>
            <a:r>
              <a:rPr lang="en-US" sz="2000" dirty="0" smtClean="0"/>
              <a:t>accessed as </a:t>
            </a:r>
            <a:r>
              <a:rPr lang="en-US" sz="2000" dirty="0"/>
              <a:t>an immediate response to the </a:t>
            </a:r>
            <a:r>
              <a:rPr lang="en-US" sz="2000" dirty="0" smtClean="0"/>
              <a:t>TF-R for UL transmission</a:t>
            </a:r>
            <a:endParaRPr lang="ko-KR" altLang="en-US" sz="20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78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Random Access with TF-R with Existing UL MU Procedure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990600" y="4823384"/>
            <a:ext cx="7467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1676400" y="3796582"/>
            <a:ext cx="609600" cy="102680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675412" y="3796583"/>
            <a:ext cx="609600" cy="34290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RU 1 AID 0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676400" y="4141323"/>
            <a:ext cx="609600" cy="348853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 2  AID 0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676400" y="4494225"/>
            <a:ext cx="609600" cy="34325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 3 AID 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73711" y="3723900"/>
            <a:ext cx="13083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STAs 1 and 2 detects </a:t>
            </a:r>
          </a:p>
          <a:p>
            <a:r>
              <a:rPr lang="en-US" sz="1000" dirty="0" smtClean="0"/>
              <a:t>1</a:t>
            </a:r>
            <a:r>
              <a:rPr lang="en-US" sz="1000" baseline="30000" dirty="0" smtClean="0"/>
              <a:t>st</a:t>
            </a:r>
            <a:r>
              <a:rPr lang="en-US" sz="1000" dirty="0" smtClean="0"/>
              <a:t> RU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>
            <a:off x="2338450" y="3945575"/>
            <a:ext cx="304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1066800" y="3195471"/>
            <a:ext cx="1815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Trigger Frame (TF-R) </a:t>
            </a:r>
          </a:p>
          <a:p>
            <a:r>
              <a:rPr lang="en-US" sz="1400" dirty="0" smtClean="0"/>
              <a:t>     (random access)</a:t>
            </a:r>
            <a:endParaRPr lang="en-US" sz="1400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5625813" y="3811772"/>
            <a:ext cx="609600" cy="100769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135752" y="3191762"/>
            <a:ext cx="1582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Trigger Frame</a:t>
            </a:r>
          </a:p>
          <a:p>
            <a:r>
              <a:rPr lang="en-US" sz="1400" dirty="0" smtClean="0"/>
              <a:t>(no random access)</a:t>
            </a:r>
            <a:endParaRPr lang="en-US" sz="1400" dirty="0"/>
          </a:p>
        </p:txBody>
      </p:sp>
      <p:sp>
        <p:nvSpPr>
          <p:cNvPr id="45" name="Oval 44"/>
          <p:cNvSpPr/>
          <p:nvPr/>
        </p:nvSpPr>
        <p:spPr bwMode="auto">
          <a:xfrm>
            <a:off x="1552341" y="4492015"/>
            <a:ext cx="857718" cy="395693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  <p:sp>
        <p:nvSpPr>
          <p:cNvPr id="4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194991" y="5168086"/>
            <a:ext cx="1387666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STA 1 selects RU 3 randomly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 bwMode="auto">
          <a:xfrm flipV="1">
            <a:off x="1148423" y="4885589"/>
            <a:ext cx="401577" cy="2177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8" name="Rectangle 57"/>
          <p:cNvSpPr/>
          <p:nvPr/>
        </p:nvSpPr>
        <p:spPr bwMode="auto">
          <a:xfrm>
            <a:off x="3909950" y="3811772"/>
            <a:ext cx="585850" cy="101257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            ACK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576950" y="4124010"/>
            <a:ext cx="1143000" cy="35991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  UL MU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PPDU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baseline="0" dirty="0" smtClean="0"/>
              <a:t>        (AID 14)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64" name="Straight Arrow Connector 63"/>
          <p:cNvCxnSpPr/>
          <p:nvPr/>
        </p:nvCxnSpPr>
        <p:spPr bwMode="auto">
          <a:xfrm>
            <a:off x="5625813" y="5105400"/>
            <a:ext cx="298478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5926994" y="5105400"/>
            <a:ext cx="2531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UL MU Procedure as in SFD [3]</a:t>
            </a:r>
            <a:endParaRPr lang="en-US" sz="1400" dirty="0"/>
          </a:p>
        </p:txBody>
      </p:sp>
      <p:sp>
        <p:nvSpPr>
          <p:cNvPr id="66" name="Rectangle 65"/>
          <p:cNvSpPr/>
          <p:nvPr/>
        </p:nvSpPr>
        <p:spPr bwMode="auto">
          <a:xfrm>
            <a:off x="7972300" y="3769878"/>
            <a:ext cx="585850" cy="10544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    ACK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625813" y="4143348"/>
            <a:ext cx="609600" cy="34290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RU 1 AID 14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5625813" y="4483616"/>
            <a:ext cx="609600" cy="34290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RU 1 AID 21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6574973" y="4490176"/>
            <a:ext cx="1143000" cy="33417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  UL MU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PPDU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aseline="0" dirty="0" smtClean="0"/>
              <a:t>          (AID 21)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2505461" y="4536375"/>
            <a:ext cx="1150162" cy="2908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   UL MU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PPDU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aseline="0" dirty="0" smtClean="0"/>
              <a:t>           (STA</a:t>
            </a:r>
            <a:r>
              <a:rPr lang="en-US" sz="800" dirty="0" smtClean="0"/>
              <a:t> 1</a:t>
            </a:r>
            <a:r>
              <a:rPr lang="en-US" sz="800" baseline="0" dirty="0" smtClean="0"/>
              <a:t>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2510648" y="4215360"/>
            <a:ext cx="1143000" cy="32101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   UL MU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PPDU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aseline="0" dirty="0" smtClean="0"/>
              <a:t>            (STA</a:t>
            </a:r>
            <a:r>
              <a:rPr lang="en-US" sz="800" dirty="0" smtClean="0"/>
              <a:t> 2</a:t>
            </a:r>
            <a:r>
              <a:rPr lang="en-US" sz="800" baseline="0" dirty="0" smtClean="0"/>
              <a:t>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1550000" y="3769879"/>
            <a:ext cx="857718" cy="430889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9273" y="4259343"/>
            <a:ext cx="1387666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STA </a:t>
            </a:r>
            <a:r>
              <a:rPr lang="en-US" dirty="0"/>
              <a:t>2</a:t>
            </a:r>
            <a:r>
              <a:rPr lang="en-US" dirty="0" smtClean="0"/>
              <a:t> selects RU </a:t>
            </a:r>
            <a:r>
              <a:rPr lang="en-US" dirty="0"/>
              <a:t>1</a:t>
            </a:r>
            <a:r>
              <a:rPr lang="en-US" dirty="0" smtClean="0"/>
              <a:t> randomly</a:t>
            </a:r>
            <a:endParaRPr lang="en-US" dirty="0"/>
          </a:p>
        </p:txBody>
      </p:sp>
      <p:cxnSp>
        <p:nvCxnSpPr>
          <p:cNvPr id="74" name="Straight Arrow Connector 73"/>
          <p:cNvCxnSpPr/>
          <p:nvPr/>
        </p:nvCxnSpPr>
        <p:spPr bwMode="auto">
          <a:xfrm flipV="1">
            <a:off x="1072058" y="4009229"/>
            <a:ext cx="401577" cy="2177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5623837" y="3769880"/>
            <a:ext cx="609600" cy="37807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RU 1 AID 12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6574972" y="3761148"/>
            <a:ext cx="1143000" cy="3563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  UL MU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PPDU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baseline="0" dirty="0" smtClean="0"/>
              <a:t>        (AID 12)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47710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this presentation, we </a:t>
            </a:r>
            <a:r>
              <a:rPr lang="en-US" altLang="zh-CN" dirty="0" smtClean="0"/>
              <a:t>proposed a random access mechanism with Trigger frames for UL MU transmissions</a:t>
            </a:r>
          </a:p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05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Straw-poll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to the spec framework?</a:t>
            </a:r>
            <a:endParaRPr lang="en-US" altLang="ko-KR" dirty="0"/>
          </a:p>
          <a:p>
            <a:pPr marL="0" indent="0">
              <a:buNone/>
            </a:pPr>
            <a:r>
              <a:rPr lang="en-GB" altLang="ko-KR" b="0" i="1" dirty="0"/>
              <a:t>The spec shall define </a:t>
            </a:r>
            <a:r>
              <a:rPr lang="en-US" altLang="ko-KR" b="0" i="1" dirty="0" smtClean="0"/>
              <a:t>a Trigger frame that allocates resources for random access</a:t>
            </a:r>
            <a:r>
              <a:rPr lang="en-GB" altLang="ko-KR" b="0" i="1" dirty="0" smtClean="0"/>
              <a:t>.</a:t>
            </a:r>
          </a:p>
          <a:p>
            <a:pPr marL="0" indent="0">
              <a:buNone/>
            </a:pPr>
            <a:endParaRPr lang="en-GB" altLang="ko-KR" dirty="0"/>
          </a:p>
          <a:p>
            <a:pPr marL="0" indent="0">
              <a:buNone/>
            </a:pPr>
            <a:r>
              <a:rPr lang="en-US" altLang="ko-KR" dirty="0" smtClean="0"/>
              <a:t>Yes:</a:t>
            </a:r>
          </a:p>
          <a:p>
            <a:pPr marL="0" indent="0">
              <a:buNone/>
            </a:pPr>
            <a:r>
              <a:rPr lang="en-US" altLang="ko-KR" dirty="0" smtClean="0"/>
              <a:t>No:</a:t>
            </a:r>
          </a:p>
          <a:p>
            <a:pPr marL="0" indent="0">
              <a:buNone/>
            </a:pPr>
            <a:r>
              <a:rPr lang="en-US" altLang="ko-KR" dirty="0" smtClean="0"/>
              <a:t>Abstain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64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b="0" dirty="0" smtClean="0"/>
              <a:t>[1] </a:t>
            </a:r>
            <a:r>
              <a:rPr lang="en-GB" altLang="zh-CN" dirty="0" smtClean="0"/>
              <a:t>IEEE 802.11-14/0165r1 “802.11 HEW SG Proposed PAR”</a:t>
            </a:r>
          </a:p>
          <a:p>
            <a:pPr>
              <a:buNone/>
            </a:pPr>
            <a:r>
              <a:rPr lang="en-GB" altLang="zh-CN" b="0" dirty="0"/>
              <a:t>[2] </a:t>
            </a:r>
            <a:r>
              <a:rPr lang="en-GB" altLang="ko-KR" dirty="0"/>
              <a:t>IEEE </a:t>
            </a:r>
            <a:r>
              <a:rPr lang="en-GB" altLang="ko-KR" dirty="0" smtClean="0"/>
              <a:t>802.11-15/0132r2 </a:t>
            </a:r>
            <a:r>
              <a:rPr lang="en-GB" altLang="zh-CN" b="0" dirty="0" smtClean="0"/>
              <a:t>“</a:t>
            </a:r>
            <a:r>
              <a:rPr lang="en-US" altLang="ko-KR" dirty="0" smtClean="0"/>
              <a:t>Specification </a:t>
            </a:r>
            <a:r>
              <a:rPr lang="en-US" altLang="ko-KR" dirty="0"/>
              <a:t>Framework for </a:t>
            </a:r>
            <a:r>
              <a:rPr lang="en-US" altLang="ko-KR" dirty="0" err="1" smtClean="0"/>
              <a:t>TGax</a:t>
            </a:r>
            <a:r>
              <a:rPr lang="en-US" altLang="ko-KR" dirty="0" smtClean="0"/>
              <a:t>”</a:t>
            </a:r>
          </a:p>
          <a:p>
            <a:pPr>
              <a:buNone/>
            </a:pPr>
            <a:r>
              <a:rPr lang="en-US" altLang="zh-CN" b="0" dirty="0" smtClean="0"/>
              <a:t>[3] </a:t>
            </a:r>
            <a:r>
              <a:rPr lang="en-GB" altLang="ko-KR" dirty="0" smtClean="0"/>
              <a:t>IEEE 802.11-15/0365r0 “</a:t>
            </a:r>
            <a:r>
              <a:rPr lang="en-US" altLang="zh-CN" dirty="0" smtClean="0"/>
              <a:t>UL </a:t>
            </a:r>
            <a:r>
              <a:rPr lang="en-US" altLang="zh-CN" dirty="0"/>
              <a:t>MU </a:t>
            </a:r>
            <a:r>
              <a:rPr lang="en-US" altLang="zh-CN" dirty="0" smtClean="0"/>
              <a:t>Procedure”</a:t>
            </a:r>
            <a:endParaRPr lang="zh-CN" altLang="en-US" dirty="0"/>
          </a:p>
          <a:p>
            <a:pPr>
              <a:buNone/>
            </a:pPr>
            <a:endParaRPr lang="en-US" altLang="zh-CN" b="0" dirty="0" smtClean="0"/>
          </a:p>
          <a:p>
            <a:pPr>
              <a:buNone/>
            </a:pPr>
            <a:endParaRPr lang="en-US" altLang="ja-JP" b="0" dirty="0" smtClean="0">
              <a:ea typeface="MS PGothic" pitchFamily="34" charset="-128"/>
            </a:endParaRPr>
          </a:p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03806"/>
              </p:ext>
            </p:extLst>
          </p:nvPr>
        </p:nvGraphicFramePr>
        <p:xfrm>
          <a:off x="762000" y="12192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745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46271"/>
              </p:ext>
            </p:extLst>
          </p:nvPr>
        </p:nvGraphicFramePr>
        <p:xfrm>
          <a:off x="762000" y="1143000"/>
          <a:ext cx="7239000" cy="47616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+82-1023566164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altLang="ko-KR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altLang="ko-KR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Hyeyoung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Choi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hy0117.choi@lge.com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060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534061"/>
              </p:ext>
            </p:extLst>
          </p:nvPr>
        </p:nvGraphicFramePr>
        <p:xfrm>
          <a:off x="762000" y="1182536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962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74286"/>
              </p:ext>
            </p:extLst>
          </p:nvPr>
        </p:nvGraphicFramePr>
        <p:xfrm>
          <a:off x="990600" y="1143000"/>
          <a:ext cx="7239000" cy="4946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Mingguan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Xu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mxu@marvell.com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Orange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Brian Hart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+mn-lt"/>
                          <a:ea typeface="Times New Roman"/>
                          <a:cs typeface="Arial"/>
                        </a:rPr>
                        <a:t>Cisco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170 W Tasman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San Jose, CA 95134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965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055968"/>
              </p:ext>
            </p:extLst>
          </p:nvPr>
        </p:nvGraphicFramePr>
        <p:xfrm>
          <a:off x="457200" y="13456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429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60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910801"/>
              </p:ext>
            </p:extLst>
          </p:nvPr>
        </p:nvGraphicFramePr>
        <p:xfrm>
          <a:off x="762000" y="1193248"/>
          <a:ext cx="7239000" cy="47560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Wuxingduan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Rd.,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2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79649"/>
              </p:ext>
            </p:extLst>
          </p:nvPr>
        </p:nvGraphicFramePr>
        <p:xfrm>
          <a:off x="685800" y="1295400"/>
          <a:ext cx="76200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Cupertino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CA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+1-408-974-5967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Aon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551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In this </a:t>
            </a:r>
            <a:r>
              <a:rPr lang="en-US" altLang="zh-CN" sz="2000" dirty="0" smtClean="0"/>
              <a:t>contribution</a:t>
            </a:r>
            <a:r>
              <a:rPr lang="en-US" altLang="zh-CN" sz="2000" dirty="0"/>
              <a:t>, we present </a:t>
            </a:r>
            <a:r>
              <a:rPr lang="en-US" altLang="zh-CN" sz="2000" dirty="0" smtClean="0"/>
              <a:t>a random access mechanism for UL MU transmissions</a:t>
            </a:r>
          </a:p>
          <a:p>
            <a:pPr marL="0" indent="0">
              <a:buNone/>
            </a:pPr>
            <a:endParaRPr lang="en-US" altLang="zh-CN" sz="2000" dirty="0"/>
          </a:p>
          <a:p>
            <a:r>
              <a:rPr lang="en-US" sz="2000" dirty="0" smtClean="0"/>
              <a:t>We </a:t>
            </a:r>
            <a:r>
              <a:rPr lang="en-US" sz="2000" dirty="0"/>
              <a:t>propose that the Trigger frame support the allocation of resource units for random access. STAs can randomly select among these resources for their UL MU PPDU transmissions</a:t>
            </a:r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ko-KR" altLang="en-US" sz="20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06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17411</TotalTime>
  <Words>1585</Words>
  <Application>Microsoft Office PowerPoint</Application>
  <PresentationFormat>On-screen Show (4:3)</PresentationFormat>
  <Paragraphs>518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MS PGothic</vt:lpstr>
      <vt:lpstr>Arial</vt:lpstr>
      <vt:lpstr>Calibri</vt:lpstr>
      <vt:lpstr>Times New Roman</vt:lpstr>
      <vt:lpstr>802-11-Submission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Abstract</vt:lpstr>
      <vt:lpstr>UL MU features in 11ax PAR and SFD</vt:lpstr>
      <vt:lpstr>Motivation for Random Access for UL MU Transmissions </vt:lpstr>
      <vt:lpstr>TF-R for MU UL Transmissions</vt:lpstr>
      <vt:lpstr>Illustration of Random Access with TF-R with Existing UL MU Procedure</vt:lpstr>
      <vt:lpstr>Summary</vt:lpstr>
      <vt:lpstr>Straw-poll</vt:lpstr>
      <vt:lpstr>References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Chittabrata Ghosh (Intel)</dc:creator>
  <cp:lastModifiedBy>Ghosh, Chittabrata</cp:lastModifiedBy>
  <cp:revision>15</cp:revision>
  <cp:lastPrinted>1998-02-10T13:28:06Z</cp:lastPrinted>
  <dcterms:created xsi:type="dcterms:W3CDTF">2008-11-13T20:03:38Z</dcterms:created>
  <dcterms:modified xsi:type="dcterms:W3CDTF">2015-05-11T06:36:16Z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(12)O48q+nWDiKNAVXoAwq58w7ATF5BZpxUzus1FEuepahc6BRLUWdfXeHQFTCUY0LJy0k4VdhaUClKE+vHO/U/motQ7Wb1X6FEINaTQp83XOx2BItWIbj5xAwc7fSGfvIwmYRGyL4qGcJJSI9XZSQep4A/nUuphoyrhe3oxvqEJPOKTczKvvau+mW7kqHnBpP519it8/UnQRGhlIED5mAWPEyEULZbSSOGpiatRqZMuhIlclVUp</vt:lpwstr>
  </property>
  <property fmtid="{D5CDD505-2E9C-101B-9397-08002B2CF9AE}" pid="3" name="_ms_pID_7253431">
    <vt:lpwstr>JdMpdpX7QmQ4nGISJH/6krrrZV8TEcEo6tOuiCKMSlaUCGZIKH8Uar/dF1lESTPqWarib82bc+2YgRORXHtHTVMZJ8gMAOOvbHedi+Dm0KgxwdnE2N7+RVIihi0P/qiLiIp72ufZRjrRRw7Q0GuYP8jw6ZK0h5SGYiKGjLOCy7nSCnaDOozJOHy5I5Ycht6CD+TV1pESuux5hmpq1rxsEWi79jlwMQBdhtfPvIJNU3hpnn6R</vt:lpwstr>
  </property>
  <property fmtid="{D5CDD505-2E9C-101B-9397-08002B2CF9AE}" pid="4" name="_ms_pID_7253432">
    <vt:lpwstr>Frsbmfxl6ooXI+lsZs2+ICBSpX9SlJbjMhZx+cFe+qz3NCgYIG4eIU4iYAtE1IPnpm+f73tUQQ4SNUrpg8S06Pgu6DJ+vdO9WvWwcAWqw2ofHKZ5a2QRdHvz1iIwPEE5w719KocfxcfWsK33OwQ0H4pxJKu8ZZLwMMeMM191ZTx/QaEBwbKGgZh8IXOQN/gpthwsWXjZmo3mfMn3j25vAQwQ0C1uTtJrpImS7OZniU4szkDU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GfJxEXfnJe00EzBCu+KQyLmeK9EJ98gw80NbYqdhwRUMY7F6ROELDHyMGL3L1y7qvL71h2Idqjndrjd+F6tk6apxRdWTPtrUIeeYcyEalhr1iOkJ9+9sQ/hfyRVpqRCRjakmAsShMGKKAgjEwAfExL4ulDY3Ern6vWSBhnTL9o8buAOb9fqstp2C/309bB38eCgjcRTglFjHofZ8tii+C4EPg290R4PSpHCKrH9pwFZAK+xY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g5gBKICN+FruGYoCLwv/KRf8LKdtYteLhG91/UuD1lEo0T4X/vSs7MB4R1OKAYsiGLuyT+FO/D/N6l0uJhT5wV8ymwQwQ8ebjynJpnEMSkWgyJkJEQKdA/GH62EwS+qYPvoPfCRsQ16Se71R1pD+mZJf3bG4Sszy55EcHCtSOC/7KnnDYYHRgF1f5PvZIdiMU7lhzOK3aK7QUW5pqj/R/mBQ9e6XirQsi64x92kam7/YiuqW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l8zMZXm9027LIFPZcm+cUyjM04DAUAL7XPF/dXx+40GC6xcBG4KoYyRGGmxPyxKLlfP6818gcK41BmvTKF42hlVUlr3ibzx4Bjet+4pEmFj77ATNXV1KiqJGg+BHb2mXB26Bqz23HDOMZuaoD9G2G3TRXFSRuftWz7D6zohCRmLvamBSplpGa69vstE2z0FKZHm0td9oMn3YL80Rq5KSAp3Sn1fRmpzjcjzrtyHnhJwjE+ph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/MFl0gSydiGeibz9zCPuvyXpgdAJZSrSVK7ZrG3xD2J1+TjDzHBFIDTvoen38MRaXHF3NY1pC7wHEbGiJxqw1NEiGjPuQ4PVc/MznTkc0I4zBsosWU7HRnOPBlUJFXmDTuOZf7hg8FJGN1xdz5nlGVD+qTlmzGegQhooA7BWzsEeIMi79rfgL+p9jGkXbPhLE/TE5beERwb1m21XsV7nLDUA9wuQmzDBSMBZys2Td/Jqsri+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v/QN5e+cAd8N4D+PmlBdIjTeT2MzuMNqSh3zGrWBLEQO71Q6uGoEuEeO3bZXOFgMIV2Nc3gtybOjqDq3sZmGkVKcxhpd3d3WxrmuUG4CvhyAnlAbU/X6JVuAgMU2jGcKqzt5+/9SHpK5u8O/uwD1WBskgRF4Ll0XXgDNP27/wOW74Y+rJbAKx7gGd66UYED0AHb19WoMrLUsZrVAPQMLph0ONJ9SFdneehFMCvoI1rGDmTFV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Eldks0dBSyFTgqQgGJ5jqxuD6nVrWpLgAD4Ej6DQTMrQ/7LNgCXgGV80TsdOkE4XJ8SY1HbmlOnnKHGPTH2qv133+kVzhNsazg2LmNONJlTDVIWGXwBvw/VTI0Td33/Q7m5whKP/1/9Nq3ZMll0qRTq878uIxI0uS4GNOxthxYOo4DVUl7URN3Wb2ox3EeH46MrMc2UfOdumbZtIiOtUQ1mwehGholsLXzgIdoDqf4XC/mib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Pt9s0J2eRSy4INBoBWeclyXK/coYnG4GxgSvaJSBogJyeNj0HXni2FXuXowWLVnW0UADYL3pELvKCi/d8VSnNYt1LK6lUnrBv0KkPj0S8Qm2+thR70Bhrxi4GKvDSDT+z2G053sh3qlRaSqxe546uBJaBBBiSjd8bPsPwLw61+fv4vcYmPHEy7Kh4HEiIYqS5kSc3tI4R1kIqwDH1FmKmuuXX1ENIhy5i48fJcJZ7QD3ewX+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m25z3VO4nd4yE0tY8PCXQvu8G9YgKold1kYSqYyEP2xpwD1XcVeOcNgZkRzXwh5RFIXwrfFnm2ExwuaKFitTTJ0U3xQ2zDasuZpnFMJQ94T8cV+bwd1u4OERT5O+ud/IYdouK6zBX7ZzoCmOLnBh3zT7hrGg7ai1eYuXU7nQLkJ4FifhhBwQUS/zWCnRwiiVVZdqNj4TpQdiAj33Zg+LZyH+OKV6InrxufeguXI+OKCg0wSm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JuDSaHJjOVj42EzH9eVbBc9CBrBDuc8xRXY/ps/5DmL4NsSAelFiyEJ04Qxeg5jUo+QXruHzMBMQKO0+O1DC4dQJs3dOTsCv3wqqrPf6xCnDrbtdgH7cKa1lL5ydlG5HALnDPdpAiEbibQ34PnGprRxV5K1ne/Ben+X+1Icgk/xGxV71tGRtUg6G5Zlv1XuSycKcuP0lFzNrCI+w6VdW8BdzLA4=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(3)nCf1xpqXPYT8RfBO5Ve4UkkDWZuIY3iYDGd2p5gujpGqtnkqN+KVpqLus0mXjQQvDFd/fD9M
HnlbksKOFyXvpfrHNkgQbVu8kz/OErbgGUHyJ1cdUiuLR4wtX1HDUMPfs1Ve80fKChup64f8
HahZ7d55NHhFdkKMPLoAB3YL50SaXDWgQZkPGMKvA0F7m6crLfa0czIez5P5Fj68nMeymwxA
SrHrgFvlX+SFpUxmoV</vt:lpwstr>
  </property>
  <property fmtid="{D5CDD505-2E9C-101B-9397-08002B2CF9AE}" pid="29" name="_new_ms_pID_725431">
    <vt:lpwstr>qbh7DaZW3rk+Oab6jfYlEnZ7vzqIfJ1/bADbUrdBdvsSa2aDBlRF5Z
QWom8/UHqbOBlNlcFIyvEpLIA+LCeEro6VMQK/ik4idn6bkeAqW20gzOVd3q6Mch7j737r/7
z1LplAHosNzXjw12G1+xbwXSkwoEyrmyk/y1E95DBwwRB58eRHFvPnn9vKG4ZooM6mfJfsip
3JYKh5TDNJyHpLS7gG+gX389S0xEpAbfDgWi</vt:lpwstr>
  </property>
  <property fmtid="{D5CDD505-2E9C-101B-9397-08002B2CF9AE}" pid="30" name="_new_ms_pID_725432">
    <vt:lpwstr>SJkphKn5KKZhnhC6QDlxJ4KJJuEsV4cbsp7o
gvXnCHAMb/3CgfOoNcxXOX2pIOFfOiZtiRJAC8xqN7UCMePCKG3oFCYXMyA7IIlz7cGzNxBu
</vt:lpwstr>
  </property>
  <property fmtid="{D5CDD505-2E9C-101B-9397-08002B2CF9AE}" pid="31" name="sflag">
    <vt:lpwstr>1421071364</vt:lpwstr>
  </property>
</Properties>
</file>