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9" r:id="rId1"/>
    <p:sldMasterId id="2147483728" r:id="rId2"/>
    <p:sldMasterId id="2147483741" r:id="rId3"/>
    <p:sldMasterId id="2147483747" r:id="rId4"/>
  </p:sldMasterIdLst>
  <p:notesMasterIdLst>
    <p:notesMasterId r:id="rId20"/>
  </p:notesMasterIdLst>
  <p:handoutMasterIdLst>
    <p:handoutMasterId r:id="rId21"/>
  </p:handoutMasterIdLst>
  <p:sldIdLst>
    <p:sldId id="422" r:id="rId5"/>
    <p:sldId id="473" r:id="rId6"/>
    <p:sldId id="507" r:id="rId7"/>
    <p:sldId id="485" r:id="rId8"/>
    <p:sldId id="487" r:id="rId9"/>
    <p:sldId id="501" r:id="rId10"/>
    <p:sldId id="503" r:id="rId11"/>
    <p:sldId id="528" r:id="rId12"/>
    <p:sldId id="523" r:id="rId13"/>
    <p:sldId id="524" r:id="rId14"/>
    <p:sldId id="525" r:id="rId15"/>
    <p:sldId id="532" r:id="rId16"/>
    <p:sldId id="519" r:id="rId17"/>
    <p:sldId id="533" r:id="rId18"/>
    <p:sldId id="512" r:id="rId19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FFFFCC"/>
    <a:srgbClr val="006C31"/>
    <a:srgbClr val="00863D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41" autoAdjust="0"/>
    <p:restoredTop sz="96582" autoAdjust="0"/>
  </p:normalViewPr>
  <p:slideViewPr>
    <p:cSldViewPr>
      <p:cViewPr varScale="1">
        <p:scale>
          <a:sx n="77" d="100"/>
          <a:sy n="77" d="100"/>
        </p:scale>
        <p:origin x="116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9063" y="203200"/>
            <a:ext cx="21955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91598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363" y="9620250"/>
            <a:ext cx="1651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638" y="962025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6ED5AF0C-B25C-49A0-9508-C5C45EF248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1038" y="414338"/>
            <a:ext cx="544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681038" y="9620250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1038" y="9607550"/>
            <a:ext cx="55959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71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0338" y="117475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4475" y="9623425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600" y="9623425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70F20475-2A78-44E8-B388-0071871B46A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11200" y="9623425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1200" y="9621838"/>
            <a:ext cx="538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6588" y="317500"/>
            <a:ext cx="5534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0504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8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2015</a:t>
            </a:r>
            <a:endParaRPr lang="en-US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E9031BE-58C4-4962-A3ED-5CE26F478F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16407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5" name="Picture 14" descr="logo.jpg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10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1988" y="6659563"/>
            <a:ext cx="6000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49033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45680959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910997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826814056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fld id="{D8BAAA59-19F1-1440-B974-E0DC7495DCEB}" type="datetimeFigureOut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rPr>
              <a:pPr defTabSz="914400" eaLnBrk="1" hangingPunct="1">
                <a:buClrTx/>
                <a:buSzTx/>
                <a:buFontTx/>
                <a:buNone/>
              </a:pPr>
              <a:t>5/10/2015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fld id="{10C91197-2CED-814E-A0F5-84C3B4C884E4}" type="slidenum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rPr>
              <a:pPr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9671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980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49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auto">
          <a:xfrm>
            <a:off x="0" y="-1"/>
            <a:ext cx="9144000" cy="115533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66" y="0"/>
            <a:ext cx="9140834" cy="203376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52772"/>
            <a:ext cx="9144000" cy="1031206"/>
          </a:xfrm>
          <a:prstGeom prst="rect">
            <a:avLst/>
          </a:prstGeom>
        </p:spPr>
      </p:pic>
      <p:pic>
        <p:nvPicPr>
          <p:cNvPr id="12" name="Picture 11" descr="Aruba¨_Networks_newLogo-[Co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8601" y="6423166"/>
            <a:ext cx="1094872" cy="30374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 bwMode="auto">
          <a:xfrm>
            <a:off x="0" y="143223"/>
            <a:ext cx="9144000" cy="1040755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0"/>
                </a:schemeClr>
              </a:gs>
              <a:gs pos="100000">
                <a:schemeClr val="tx1">
                  <a:alpha val="57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369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ltGray">
          <a:xfrm>
            <a:off x="0" y="-1"/>
            <a:ext cx="9144000" cy="115533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ltGray">
          <a:xfrm>
            <a:off x="0" y="152772"/>
            <a:ext cx="9144000" cy="1031206"/>
          </a:xfrm>
          <a:prstGeom prst="rect">
            <a:avLst/>
          </a:prstGeom>
        </p:spPr>
      </p:pic>
      <p:pic>
        <p:nvPicPr>
          <p:cNvPr id="19" name="Picture 18" descr="Aruba¨_Networks_newLogo-[C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8601" y="6423166"/>
            <a:ext cx="1094872" cy="303744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 bwMode="ltGray">
          <a:xfrm>
            <a:off x="0" y="143223"/>
            <a:ext cx="9144000" cy="1040755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0"/>
                </a:schemeClr>
              </a:gs>
              <a:gs pos="100000">
                <a:schemeClr val="tx1">
                  <a:alpha val="57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175309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ansition Slide - New Swoosh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05"/>
          <a:stretch/>
        </p:blipFill>
        <p:spPr>
          <a:xfrm>
            <a:off x="-3581" y="0"/>
            <a:ext cx="914758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  <a:prstGeom prst="rect">
            <a:avLst/>
          </a:prstGeo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1147585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15950" y="1600200"/>
            <a:ext cx="7604125" cy="4262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6697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April 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1923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15950" y="1600200"/>
            <a:ext cx="7604125" cy="4262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3316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Aruba_white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5563" y="6400800"/>
            <a:ext cx="1098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369035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598807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94703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31319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77023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91964627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 userDrawn="1"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-128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/>
                <a:ea typeface="ＭＳ Ｐゴシック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/>
              <a:ea typeface="ＭＳ Ｐゴシック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939" y="5958648"/>
            <a:ext cx="621846" cy="65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488647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8381316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6566176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2798866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633715625"/>
      </p:ext>
    </p:extLst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55C7198D-B6EA-41F7-9757-00711726115F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9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11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08038" y="1181712"/>
            <a:ext cx="7543800" cy="4867396"/>
          </a:xfrm>
        </p:spPr>
        <p:txBody>
          <a:bodyPr/>
          <a:lstStyle>
            <a:lvl1pPr marL="233363" marR="0" indent="-2333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9933"/>
              </a:buClr>
              <a:buSzTx/>
              <a:buFontTx/>
              <a:buChar char="•"/>
              <a:tabLst/>
              <a:defRPr sz="2400" baseline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3pPr>
          </a:lstStyle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/>
            <a:endParaRPr lang="en-US" dirty="0" smtClean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pic>
        <p:nvPicPr>
          <p:cNvPr id="17" name="Picture 16" descr="ACE_30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6081" y="6504378"/>
            <a:ext cx="1195757" cy="23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528988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7153197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3238648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9741177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174000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eaLnBrk="0" hangingPunct="0">
              <a:defRPr/>
            </a:pPr>
            <a:endParaRPr lang="en-US">
              <a:solidFill>
                <a:srgbClr val="000000"/>
              </a:solidFill>
              <a:ea typeface="ＭＳ Ｐゴシック" charset="-128"/>
              <a:cs typeface="+mn-cs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eaLnBrk="0" hangingPunct="0">
              <a:defRPr/>
            </a:pP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eaLnBrk="0" hangingPunct="0">
              <a:defRPr/>
            </a:pPr>
            <a:fld id="{55C7198D-B6EA-41F7-9757-00711726115F}" type="slidenum">
              <a:rPr lang="en-US" altLang="ja-JP" sz="900">
                <a:solidFill>
                  <a:srgbClr val="FFFFFF"/>
                </a:solidFill>
                <a:ea typeface="ＭＳ Ｐゴシック" charset="-128"/>
                <a:cs typeface="Arial" charset="0"/>
              </a:rPr>
              <a:pPr eaLnBrk="0" hangingPunct="0"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ea typeface="ＭＳ Ｐゴシック" charset="-128"/>
              <a:cs typeface="Arial" charset="0"/>
            </a:endParaRPr>
          </a:p>
        </p:txBody>
      </p:sp>
      <p:cxnSp>
        <p:nvCxnSpPr>
          <p:cNvPr id="9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11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08038" y="1181712"/>
            <a:ext cx="7543800" cy="4867396"/>
          </a:xfrm>
        </p:spPr>
        <p:txBody>
          <a:bodyPr/>
          <a:lstStyle>
            <a:lvl1pPr marL="233363" marR="0" indent="-2333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9933"/>
              </a:buClr>
              <a:buSzTx/>
              <a:buFontTx/>
              <a:buChar char="•"/>
              <a:tabLst/>
              <a:defRPr sz="2400" baseline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3pPr>
          </a:lstStyle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/>
            <a:endParaRPr lang="en-US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3012D06-F38B-4356-A24A-00D85CA6255C}" type="slidenum">
              <a:rPr lang="en-US" sz="1000" smtClean="0">
                <a:solidFill>
                  <a:srgbClr val="808080"/>
                </a:solidFill>
                <a:ea typeface="ＭＳ Ｐゴシック" charset="-128"/>
                <a:cs typeface="Arial" charset="0"/>
              </a:rPr>
              <a:pPr algn="ctr"/>
              <a:t>‹#›</a:t>
            </a:fld>
            <a:endParaRPr lang="en-US" sz="1000" dirty="0">
              <a:solidFill>
                <a:srgbClr val="808080"/>
              </a:solidFill>
              <a:ea typeface="ＭＳ Ｐゴシック" charset="-128"/>
              <a:cs typeface="Arial" charset="0"/>
            </a:endParaRPr>
          </a:p>
        </p:txBody>
      </p:sp>
      <p:pic>
        <p:nvPicPr>
          <p:cNvPr id="17" name="Picture 16" descr="ACE_30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6081" y="6504378"/>
            <a:ext cx="1195757" cy="23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102184"/>
      </p:ext>
    </p:extLst>
  </p:cSld>
  <p:clrMapOvr>
    <a:masterClrMapping/>
  </p:clrMapOvr>
  <p:transition spd="med">
    <p:fade/>
  </p:transition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Aruba_white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5563" y="6400800"/>
            <a:ext cx="1098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2767034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8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4" y="333375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90" y="647541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1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5" y="6475414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1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5"/>
            <a:ext cx="3500462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802.11-15/xxxxr0</a:t>
            </a:r>
          </a:p>
        </p:txBody>
      </p:sp>
    </p:spTree>
    <p:extLst>
      <p:ext uri="{BB962C8B-B14F-4D97-AF65-F5344CB8AC3E}">
        <p14:creationId xmlns:p14="http://schemas.microsoft.com/office/powerpoint/2010/main" val="1157296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101" name="Picture 5" descr="Aruba_colorlogo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29575" y="6503988"/>
            <a:ext cx="10302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953025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101" name="Picture 5" descr="Aruba_colorlogo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29575" y="6503988"/>
            <a:ext cx="10302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588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-128"/>
            </a:endParaRPr>
          </a:p>
        </p:txBody>
      </p:sp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96529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0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6147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46B9E1D-1901-45A2-B69D-CDDF1331601F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" name="바닥글 개체 틀 3"/>
          <p:cNvSpPr>
            <a:spLocks noGrp="1"/>
          </p:cNvSpPr>
          <p:nvPr>
            <p:ph type="ftr" idx="13"/>
          </p:nvPr>
        </p:nvSpPr>
        <p:spPr>
          <a:xfrm>
            <a:off x="5357818" y="6477000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Dmitry Akhmetov (Intel)</a:t>
            </a:r>
            <a:endParaRPr lang="en-US" altLang="ko-KR" dirty="0"/>
          </a:p>
        </p:txBody>
      </p:sp>
      <p:sp>
        <p:nvSpPr>
          <p:cNvPr id="6148" name="Rectangle 2"/>
          <p:cNvSpPr txBox="1">
            <a:spLocks noChangeArrowheads="1"/>
          </p:cNvSpPr>
          <p:nvPr/>
        </p:nvSpPr>
        <p:spPr bwMode="auto">
          <a:xfrm>
            <a:off x="381000" y="685800"/>
            <a:ext cx="83058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ko-KR" sz="3200" dirty="0" smtClean="0">
                <a:solidFill>
                  <a:srgbClr val="000000"/>
                </a:solidFill>
                <a:cs typeface="Arial" panose="020B0604020202020204" pitchFamily="34" charset="0"/>
              </a:rPr>
              <a:t>Calibration Results for PSP and U-APSD </a:t>
            </a:r>
            <a:endParaRPr lang="en-US" altLang="ko-KR" sz="32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2713038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  <a:defRPr/>
            </a:pPr>
            <a:r>
              <a:rPr kumimoji="0" lang="en-US" altLang="ko-KR" sz="2000" b="1" kern="0" dirty="0">
                <a:latin typeface="+mn-lt"/>
                <a:ea typeface="굴림" pitchFamily="50" charset="-127"/>
              </a:rPr>
              <a:t>Date:</a:t>
            </a:r>
            <a:r>
              <a:rPr kumimoji="0" lang="en-US" altLang="ko-KR" sz="2000" kern="0" dirty="0">
                <a:latin typeface="+mn-lt"/>
                <a:ea typeface="굴림" pitchFamily="50" charset="-127"/>
              </a:rPr>
              <a:t> </a:t>
            </a:r>
            <a:r>
              <a:rPr kumimoji="0" lang="en-US" altLang="ko-KR" sz="2000" kern="0" dirty="0" smtClean="0">
                <a:latin typeface="+mn-lt"/>
                <a:ea typeface="굴림" pitchFamily="50" charset="-127"/>
              </a:rPr>
              <a:t>2015-05-08</a:t>
            </a:r>
            <a:endParaRPr kumimoji="0" lang="en-US" altLang="ko-KR" sz="2000" kern="0" dirty="0">
              <a:latin typeface="+mn-lt"/>
              <a:ea typeface="굴림" pitchFamily="50" charset="-127"/>
            </a:endParaRPr>
          </a:p>
        </p:txBody>
      </p:sp>
      <p:sp>
        <p:nvSpPr>
          <p:cNvPr id="6150" name="Rectangle 12"/>
          <p:cNvSpPr>
            <a:spLocks noChangeArrowheads="1"/>
          </p:cNvSpPr>
          <p:nvPr/>
        </p:nvSpPr>
        <p:spPr bwMode="auto">
          <a:xfrm>
            <a:off x="533400" y="29003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2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286471"/>
              </p:ext>
            </p:extLst>
          </p:nvPr>
        </p:nvGraphicFramePr>
        <p:xfrm>
          <a:off x="681038" y="3475038"/>
          <a:ext cx="7777161" cy="1097280"/>
        </p:xfrm>
        <a:graphic>
          <a:graphicData uri="http://schemas.openxmlformats.org/drawingml/2006/table">
            <a:tbl>
              <a:tblPr/>
              <a:tblGrid>
                <a:gridCol w="1306537"/>
                <a:gridCol w="1638070"/>
                <a:gridCol w="1528648"/>
                <a:gridCol w="1401261"/>
                <a:gridCol w="1902645"/>
              </a:tblGrid>
              <a:tr h="1828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Name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Affiliations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Address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Phone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Email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Dmitry Akhmetov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Intel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2200 Mission College Blvd., Santa Clara, CA, 95054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+1-415-244-8904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dmitry.akhmetov@intel.com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Ghosh Chittabrata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Intel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chittabrata.ghosh@intel.com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914400"/>
          </a:xfrm>
        </p:spPr>
        <p:txBody>
          <a:bodyPr/>
          <a:lstStyle/>
          <a:p>
            <a:r>
              <a:rPr lang="en-US" dirty="0" smtClean="0"/>
              <a:t>PSP with Power </a:t>
            </a:r>
            <a:r>
              <a:rPr lang="en-US" dirty="0"/>
              <a:t>C</a:t>
            </a:r>
            <a:r>
              <a:rPr lang="en-US" dirty="0" smtClean="0"/>
              <a:t>onsumption and Latency Comparison during </a:t>
            </a:r>
            <a:r>
              <a:rPr lang="en-US" dirty="0"/>
              <a:t>T</a:t>
            </a:r>
            <a:r>
              <a:rPr lang="en-US" dirty="0" smtClean="0"/>
              <a:t>ransitions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339194"/>
              </p:ext>
            </p:extLst>
          </p:nvPr>
        </p:nvGraphicFramePr>
        <p:xfrm>
          <a:off x="685800" y="2057400"/>
          <a:ext cx="3673476" cy="1764141"/>
        </p:xfrm>
        <a:graphic>
          <a:graphicData uri="http://schemas.openxmlformats.org/drawingml/2006/table">
            <a:tbl>
              <a:tblPr/>
              <a:tblGrid>
                <a:gridCol w="400050"/>
                <a:gridCol w="446088"/>
                <a:gridCol w="400050"/>
                <a:gridCol w="400050"/>
                <a:gridCol w="400050"/>
                <a:gridCol w="446088"/>
                <a:gridCol w="571500"/>
                <a:gridCol w="609600"/>
              </a:tblGrid>
              <a:tr h="231476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Save: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Enable</a:t>
                      </a:r>
                    </a:p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energy per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state, W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147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1476"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TR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TR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4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4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4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4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  <a:p>
            <a:pPr>
              <a:defRPr/>
            </a:pP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301181"/>
              </p:ext>
            </p:extLst>
          </p:nvPr>
        </p:nvGraphicFramePr>
        <p:xfrm>
          <a:off x="683795" y="4343400"/>
          <a:ext cx="3583408" cy="1895475"/>
        </p:xfrm>
        <a:graphic>
          <a:graphicData uri="http://schemas.openxmlformats.org/drawingml/2006/table">
            <a:tbl>
              <a:tblPr/>
              <a:tblGrid>
                <a:gridCol w="447926"/>
                <a:gridCol w="447926"/>
                <a:gridCol w="447926"/>
                <a:gridCol w="447926"/>
                <a:gridCol w="447926"/>
                <a:gridCol w="447926"/>
                <a:gridCol w="447926"/>
                <a:gridCol w="447926"/>
              </a:tblGrid>
              <a:tr h="253365">
                <a:tc gridSpan="8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Save: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Enable</a:t>
                      </a:r>
                    </a:p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 state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336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3365"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TR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TR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3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3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3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3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711193"/>
              </p:ext>
            </p:extLst>
          </p:nvPr>
        </p:nvGraphicFramePr>
        <p:xfrm>
          <a:off x="4572001" y="2057400"/>
          <a:ext cx="3886200" cy="1917649"/>
        </p:xfrm>
        <a:graphic>
          <a:graphicData uri="http://schemas.openxmlformats.org/drawingml/2006/table">
            <a:tbl>
              <a:tblPr/>
              <a:tblGrid>
                <a:gridCol w="485775"/>
                <a:gridCol w="485775"/>
                <a:gridCol w="485775"/>
                <a:gridCol w="485775"/>
                <a:gridCol w="485775"/>
                <a:gridCol w="485775"/>
                <a:gridCol w="485775"/>
                <a:gridCol w="485775"/>
              </a:tblGrid>
              <a:tr h="362637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save :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Disable</a:t>
                      </a:r>
                    </a:p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energy per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state, W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876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1207"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TR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TR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204564"/>
              </p:ext>
            </p:extLst>
          </p:nvPr>
        </p:nvGraphicFramePr>
        <p:xfrm>
          <a:off x="4572000" y="4343400"/>
          <a:ext cx="3886200" cy="1872297"/>
        </p:xfrm>
        <a:graphic>
          <a:graphicData uri="http://schemas.openxmlformats.org/drawingml/2006/table">
            <a:tbl>
              <a:tblPr/>
              <a:tblGrid>
                <a:gridCol w="485775"/>
                <a:gridCol w="485775"/>
                <a:gridCol w="485775"/>
                <a:gridCol w="485775"/>
                <a:gridCol w="485775"/>
                <a:gridCol w="485775"/>
                <a:gridCol w="485775"/>
                <a:gridCol w="485775"/>
              </a:tblGrid>
              <a:tr h="255588">
                <a:tc gridSpan="8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Save: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Disable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 state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41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416"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TR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TR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4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09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5875239"/>
              </p:ext>
            </p:extLst>
          </p:nvPr>
        </p:nvGraphicFramePr>
        <p:xfrm>
          <a:off x="685800" y="1828800"/>
          <a:ext cx="3659192" cy="1828803"/>
        </p:xfrm>
        <a:graphic>
          <a:graphicData uri="http://schemas.openxmlformats.org/drawingml/2006/table">
            <a:tbl>
              <a:tblPr/>
              <a:tblGrid>
                <a:gridCol w="457399"/>
                <a:gridCol w="457399"/>
                <a:gridCol w="457399"/>
                <a:gridCol w="457399"/>
                <a:gridCol w="457399"/>
                <a:gridCol w="457399"/>
                <a:gridCol w="457399"/>
                <a:gridCol w="457399"/>
              </a:tblGrid>
              <a:tr h="439895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Save: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Enable</a:t>
                      </a:r>
                    </a:p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energy per state, J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553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4462"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TR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TR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4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4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5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4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  <a:p>
            <a:pPr>
              <a:defRPr/>
            </a:pP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612172"/>
              </p:ext>
            </p:extLst>
          </p:nvPr>
        </p:nvGraphicFramePr>
        <p:xfrm>
          <a:off x="4875212" y="1828801"/>
          <a:ext cx="3582984" cy="1703795"/>
        </p:xfrm>
        <a:graphic>
          <a:graphicData uri="http://schemas.openxmlformats.org/drawingml/2006/table">
            <a:tbl>
              <a:tblPr/>
              <a:tblGrid>
                <a:gridCol w="447873"/>
                <a:gridCol w="447873"/>
                <a:gridCol w="447873"/>
                <a:gridCol w="447873"/>
                <a:gridCol w="447873"/>
                <a:gridCol w="447873"/>
                <a:gridCol w="447873"/>
                <a:gridCol w="447873"/>
              </a:tblGrid>
              <a:tr h="199775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Save: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Disable</a:t>
                      </a:r>
                    </a:p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energy per state, J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26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9775"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TR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TR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7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7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2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3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87499"/>
              </p:ext>
            </p:extLst>
          </p:nvPr>
        </p:nvGraphicFramePr>
        <p:xfrm>
          <a:off x="696913" y="3951326"/>
          <a:ext cx="3646488" cy="2297074"/>
        </p:xfrm>
        <a:graphic>
          <a:graphicData uri="http://schemas.openxmlformats.org/drawingml/2006/table">
            <a:tbl>
              <a:tblPr/>
              <a:tblGrid>
                <a:gridCol w="455811"/>
                <a:gridCol w="455811"/>
                <a:gridCol w="455811"/>
                <a:gridCol w="455811"/>
                <a:gridCol w="455811"/>
                <a:gridCol w="455811"/>
                <a:gridCol w="455811"/>
                <a:gridCol w="455811"/>
              </a:tblGrid>
              <a:tr h="379916">
                <a:tc gridSpan="8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Save: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Enable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time per state, 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047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7153"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TR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TR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1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9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852823"/>
              </p:ext>
            </p:extLst>
          </p:nvPr>
        </p:nvGraphicFramePr>
        <p:xfrm>
          <a:off x="4875213" y="3926418"/>
          <a:ext cx="3582984" cy="2320009"/>
        </p:xfrm>
        <a:graphic>
          <a:graphicData uri="http://schemas.openxmlformats.org/drawingml/2006/table">
            <a:tbl>
              <a:tblPr/>
              <a:tblGrid>
                <a:gridCol w="447873"/>
                <a:gridCol w="447873"/>
                <a:gridCol w="447873"/>
                <a:gridCol w="447873"/>
                <a:gridCol w="447873"/>
                <a:gridCol w="447873"/>
                <a:gridCol w="447873"/>
                <a:gridCol w="447873"/>
              </a:tblGrid>
              <a:tr h="363291">
                <a:tc gridSpan="8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Save: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Disable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time per state, 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710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3291"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TR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TR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2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9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1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9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914400"/>
          </a:xfrm>
        </p:spPr>
        <p:txBody>
          <a:bodyPr/>
          <a:lstStyle/>
          <a:p>
            <a:r>
              <a:rPr lang="en-US" dirty="0" smtClean="0"/>
              <a:t>U-APSD with Power </a:t>
            </a:r>
            <a:r>
              <a:rPr lang="en-US" dirty="0"/>
              <a:t>C</a:t>
            </a:r>
            <a:r>
              <a:rPr lang="en-US" dirty="0" smtClean="0"/>
              <a:t>onsumption and Latency Comparison during </a:t>
            </a:r>
            <a:r>
              <a:rPr lang="en-US" dirty="0"/>
              <a:t>T</a:t>
            </a:r>
            <a:r>
              <a:rPr lang="en-US" dirty="0" smtClean="0"/>
              <a:t>ransitions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737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800" dirty="0">
                <a:ea typeface="굴림" panose="020B0600000101010101" pitchFamily="34" charset="-127"/>
              </a:rPr>
              <a:t>In this </a:t>
            </a:r>
            <a:r>
              <a:rPr lang="en-US" altLang="ko-KR" sz="2800" dirty="0" smtClean="0">
                <a:ea typeface="굴림" panose="020B0600000101010101" pitchFamily="34" charset="-127"/>
              </a:rPr>
              <a:t>submission </a:t>
            </a:r>
            <a:r>
              <a:rPr lang="en-US" altLang="ko-KR" sz="2800" dirty="0">
                <a:ea typeface="굴림" panose="020B0600000101010101" pitchFamily="34" charset="-127"/>
              </a:rPr>
              <a:t>we </a:t>
            </a:r>
            <a:r>
              <a:rPr lang="en-US" altLang="ko-KR" sz="2800" dirty="0" smtClean="0">
                <a:ea typeface="굴림" panose="020B0600000101010101" pitchFamily="34" charset="-127"/>
              </a:rPr>
              <a:t>have provided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2400" dirty="0">
                <a:ea typeface="굴림" panose="020B0600000101010101" pitchFamily="34" charset="-127"/>
              </a:rPr>
              <a:t>p</a:t>
            </a:r>
            <a:r>
              <a:rPr lang="en-US" altLang="ko-KR" sz="2400" dirty="0" smtClean="0">
                <a:ea typeface="굴림" panose="020B0600000101010101" pitchFamily="34" charset="-127"/>
              </a:rPr>
              <a:t>ower </a:t>
            </a:r>
            <a:r>
              <a:rPr lang="en-US" altLang="ko-KR" sz="2400" dirty="0">
                <a:ea typeface="굴림" panose="020B0600000101010101" pitchFamily="34" charset="-127"/>
              </a:rPr>
              <a:t>save </a:t>
            </a:r>
            <a:r>
              <a:rPr lang="en-GB" altLang="ko-KR" sz="2400" dirty="0" smtClean="0">
                <a:ea typeface="굴림" panose="020B0600000101010101" pitchFamily="34" charset="-127"/>
              </a:rPr>
              <a:t>calibration test results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ko-KR" sz="2400" dirty="0" smtClean="0">
                <a:ea typeface="굴림" panose="020B0600000101010101" pitchFamily="34" charset="-127"/>
              </a:rPr>
              <a:t>provided results for enhanced power state modelling with consideration of power consumption and latency values during state transitions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800" dirty="0" smtClean="0">
              <a:ea typeface="굴림" panose="020B0600000101010101" pitchFamily="34" charset="-12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Dmitry Akhmetov (Intel)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03331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724400"/>
          </a:xfrm>
        </p:spPr>
        <p:txBody>
          <a:bodyPr/>
          <a:lstStyle/>
          <a:p>
            <a:r>
              <a:rPr lang="en-US" altLang="ko-KR" sz="1800" dirty="0">
                <a:ea typeface="굴림" panose="020B0600000101010101" pitchFamily="34" charset="-127"/>
              </a:rPr>
              <a:t>[1]</a:t>
            </a:r>
            <a:r>
              <a:rPr lang="en-US" altLang="zh-CN" sz="1800" dirty="0">
                <a:ea typeface="SimSun" panose="02010600030101010101" pitchFamily="2" charset="-122"/>
              </a:rPr>
              <a:t> </a:t>
            </a:r>
            <a:r>
              <a:rPr lang="en-US" sz="1800" dirty="0"/>
              <a:t>S. Merlin </a:t>
            </a:r>
            <a:r>
              <a:rPr lang="en-US" sz="1800" dirty="0" smtClean="0"/>
              <a:t>et. </a:t>
            </a:r>
            <a:r>
              <a:rPr lang="en-US" sz="1800" dirty="0"/>
              <a:t>a</a:t>
            </a:r>
            <a:r>
              <a:rPr lang="en-US" sz="1800" dirty="0" smtClean="0"/>
              <a:t>l., </a:t>
            </a:r>
            <a:r>
              <a:rPr lang="en-US" sz="1800" dirty="0"/>
              <a:t>“</a:t>
            </a:r>
            <a:r>
              <a:rPr lang="en-US" sz="1800" dirty="0" err="1"/>
              <a:t>TGax</a:t>
            </a:r>
            <a:r>
              <a:rPr lang="en-US" sz="1800" dirty="0"/>
              <a:t> Simulation Scenarios,” IEEE 11-14-980r6, Jan 2015</a:t>
            </a:r>
          </a:p>
          <a:p>
            <a:r>
              <a:rPr lang="en-US" altLang="ko-KR" sz="1800" dirty="0" smtClean="0">
                <a:ea typeface="SimSun" panose="02010600030101010101" pitchFamily="2" charset="-122"/>
              </a:rPr>
              <a:t>[2] C. Ghosh et. </a:t>
            </a:r>
            <a:r>
              <a:rPr lang="en-US" altLang="ko-KR" sz="1800" dirty="0">
                <a:ea typeface="SimSun" panose="02010600030101010101" pitchFamily="2" charset="-122"/>
              </a:rPr>
              <a:t>a</a:t>
            </a:r>
            <a:r>
              <a:rPr lang="en-US" altLang="ko-KR" sz="1800" dirty="0" smtClean="0">
                <a:ea typeface="SimSun" panose="02010600030101010101" pitchFamily="2" charset="-122"/>
              </a:rPr>
              <a:t>l., “</a:t>
            </a:r>
            <a:r>
              <a:rPr lang="en-US" altLang="ko-KR" sz="1800" dirty="0" smtClean="0">
                <a:ea typeface="MS Gothic" panose="020B0609070205080204" pitchFamily="49" charset="-128"/>
                <a:cs typeface="Arial Unicode MS" panose="020B0604020202020204" pitchFamily="34" charset="-128"/>
              </a:rPr>
              <a:t>Sleep states in-IEEE 802.11ax Simulation Scenarios,” IEEE 11-15-314r2, March 2015</a:t>
            </a:r>
            <a:endParaRPr lang="en-US" altLang="ko-KR" sz="1800" dirty="0" smtClean="0">
              <a:ea typeface="SimSun" panose="02010600030101010101" pitchFamily="2" charset="-122"/>
            </a:endParaRPr>
          </a:p>
          <a:p>
            <a:r>
              <a:rPr lang="en-US" altLang="ko-KR" sz="1800" dirty="0" smtClean="0">
                <a:ea typeface="SimSun" panose="02010600030101010101" pitchFamily="2" charset="-122"/>
              </a:rPr>
              <a:t>[3] C. Ghosh et. </a:t>
            </a:r>
            <a:r>
              <a:rPr lang="en-US" altLang="ko-KR" sz="1800" dirty="0">
                <a:ea typeface="SimSun" panose="02010600030101010101" pitchFamily="2" charset="-122"/>
              </a:rPr>
              <a:t>a</a:t>
            </a:r>
            <a:r>
              <a:rPr lang="en-US" altLang="ko-KR" sz="1800" dirty="0" smtClean="0">
                <a:ea typeface="SimSun" panose="02010600030101010101" pitchFamily="2" charset="-122"/>
              </a:rPr>
              <a:t>l., “Power Consumption and Latency Values in State Transitions for IEEE 802.11ax Simulation Scenarios,” IEEE 11-15-0576r0, May 2015</a:t>
            </a:r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83712" y="332765"/>
            <a:ext cx="1874823" cy="273051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  <a:p>
            <a:pPr>
              <a:defRPr/>
            </a:pP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743720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3200400"/>
            <a:ext cx="7770813" cy="1065213"/>
          </a:xfrm>
        </p:spPr>
        <p:txBody>
          <a:bodyPr/>
          <a:lstStyle/>
          <a:p>
            <a:r>
              <a:rPr lang="en-US" dirty="0" smtClean="0"/>
              <a:t>Back-up Slides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  <a:p>
            <a:pPr>
              <a:defRPr/>
            </a:pP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83712" y="332765"/>
            <a:ext cx="1874823" cy="273051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1531345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reference timing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608" y="2209800"/>
            <a:ext cx="8915400" cy="3581400"/>
          </a:xfrm>
        </p:spPr>
        <p:txBody>
          <a:bodyPr/>
          <a:lstStyle/>
          <a:p>
            <a:r>
              <a:rPr lang="en-US" sz="2000" dirty="0" smtClean="0"/>
              <a:t>PSPOLL: 						60us				at 6Mbps</a:t>
            </a:r>
          </a:p>
          <a:p>
            <a:r>
              <a:rPr lang="en-US" sz="2000" dirty="0" smtClean="0"/>
              <a:t>ACK:							40us				at 6Mbps</a:t>
            </a:r>
          </a:p>
          <a:p>
            <a:r>
              <a:rPr lang="en-US" sz="2000" dirty="0" smtClean="0"/>
              <a:t>Data, 1.5K (PSP test)			1920us				at 6.5Mbps</a:t>
            </a:r>
          </a:p>
          <a:p>
            <a:r>
              <a:rPr lang="en-US" sz="2000" dirty="0" smtClean="0"/>
              <a:t>Data, 120bytes (UAPSD test)		220us				at 6.5Mbps</a:t>
            </a:r>
          </a:p>
          <a:p>
            <a:r>
              <a:rPr lang="en-US" sz="2000" dirty="0" smtClean="0"/>
              <a:t>Beacon, 80bytes					168us				at 6Mbps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  <a:p>
            <a:pPr>
              <a:defRPr/>
            </a:pP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368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34" charset="-127"/>
              </a:rPr>
              <a:t>Abstract</a:t>
            </a:r>
            <a:endParaRPr lang="ko-KR" altLang="en-US" dirty="0" smtClean="0">
              <a:ea typeface="굴림" panose="020B0600000101010101" pitchFamily="34" charset="-127"/>
            </a:endParaRPr>
          </a:p>
        </p:txBody>
      </p:sp>
      <p:sp>
        <p:nvSpPr>
          <p:cNvPr id="7171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2000" dirty="0"/>
              <a:t>The </a:t>
            </a:r>
            <a:r>
              <a:rPr lang="en-US" sz="2000" dirty="0" smtClean="0"/>
              <a:t>Simulations Scenario document [1] described 3 </a:t>
            </a:r>
            <a:r>
              <a:rPr lang="en-US" sz="2000" dirty="0"/>
              <a:t>existing power save mechanisms in </a:t>
            </a:r>
            <a:r>
              <a:rPr lang="en-US" sz="2000" dirty="0" smtClean="0"/>
              <a:t>802.11-2012 </a:t>
            </a:r>
            <a:r>
              <a:rPr lang="en-US" sz="2000" dirty="0"/>
              <a:t>as baseline for energy efficiency evaluation in </a:t>
            </a:r>
            <a:r>
              <a:rPr lang="en-US" sz="2000" dirty="0" smtClean="0"/>
              <a:t>scenarios for </a:t>
            </a:r>
            <a:r>
              <a:rPr lang="en-US" sz="2000" dirty="0" err="1"/>
              <a:t>TGax</a:t>
            </a:r>
            <a:endParaRPr lang="en-US" sz="2000" dirty="0"/>
          </a:p>
          <a:p>
            <a:pPr marL="685800" lvl="1">
              <a:buFont typeface="Arial"/>
              <a:buChar char="•"/>
            </a:pPr>
            <a:r>
              <a:rPr lang="en-US" dirty="0"/>
              <a:t>Power save mode (PSM)</a:t>
            </a:r>
          </a:p>
          <a:p>
            <a:pPr marL="685800" lvl="1">
              <a:buFont typeface="Arial"/>
              <a:buChar char="•"/>
            </a:pPr>
            <a:r>
              <a:rPr lang="en-US" dirty="0"/>
              <a:t>Power save polling (PSP)</a:t>
            </a:r>
          </a:p>
          <a:p>
            <a:pPr marL="685800" lvl="1">
              <a:buFont typeface="Arial"/>
              <a:buChar char="•"/>
            </a:pPr>
            <a:r>
              <a:rPr lang="en-US" dirty="0"/>
              <a:t>Unscheduled automatic power save delivery (U-APSD)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altLang="ko-KR" sz="2000" dirty="0" smtClean="0">
                <a:ea typeface="굴림" panose="020B0600000101010101" pitchFamily="34" charset="-127"/>
              </a:rPr>
              <a:t>This contribution provides power save calibration test results for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ko-KR" dirty="0" smtClean="0">
                <a:ea typeface="굴림" panose="020B0600000101010101" pitchFamily="34" charset="-127"/>
              </a:rPr>
              <a:t>PSP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ko-KR" dirty="0">
                <a:ea typeface="굴림" panose="020B0600000101010101" pitchFamily="34" charset="-127"/>
              </a:rPr>
              <a:t>U-APSD</a:t>
            </a:r>
            <a:endParaRPr lang="en-GB" altLang="ko-KR" dirty="0" smtClean="0">
              <a:ea typeface="굴림" panose="020B0600000101010101" pitchFamily="34" charset="-127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altLang="ko-KR" sz="2000" dirty="0" smtClean="0">
                <a:ea typeface="굴림" panose="020B0600000101010101" pitchFamily="34" charset="-127"/>
              </a:rPr>
              <a:t>This contribution also provides differences in power consumption for PSP and U-APSD when state transitions time and power consumptions are considered additionally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7173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2D957C4F-E101-469A-9C60-50009B4375D1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8" name="바닥글 개체 틀 3"/>
          <p:cNvSpPr>
            <a:spLocks noGrp="1"/>
          </p:cNvSpPr>
          <p:nvPr>
            <p:ph type="ftr" idx="4294967295"/>
          </p:nvPr>
        </p:nvSpPr>
        <p:spPr>
          <a:xfrm>
            <a:off x="5502280" y="6475414"/>
            <a:ext cx="3184520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	              Dmitry Akhmetov (Intel)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770813" cy="762000"/>
          </a:xfrm>
        </p:spPr>
        <p:txBody>
          <a:bodyPr/>
          <a:lstStyle/>
          <a:p>
            <a:r>
              <a:rPr lang="en-US" dirty="0" smtClean="0"/>
              <a:t>Various Power States Definition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009685"/>
              </p:ext>
            </p:extLst>
          </p:nvPr>
        </p:nvGraphicFramePr>
        <p:xfrm>
          <a:off x="2074600" y="2362200"/>
          <a:ext cx="5648584" cy="21513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24292"/>
                <a:gridCol w="2824292"/>
              </a:tblGrid>
              <a:tr h="5403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Power State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400">
                          <a:effectLst/>
                        </a:rPr>
                        <a:t>Average Current Consumption [mA]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Transmit [mA]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280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Receive [mA]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Listen [mA]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Shallow</a:t>
                      </a:r>
                      <a:r>
                        <a:rPr lang="en-GB" sz="1400" b="1" baseline="0" dirty="0" smtClean="0">
                          <a:effectLst/>
                        </a:rPr>
                        <a:t> </a:t>
                      </a:r>
                      <a:r>
                        <a:rPr lang="en-GB" sz="1400" b="1" dirty="0" smtClean="0">
                          <a:effectLst/>
                        </a:rPr>
                        <a:t>Sleep </a:t>
                      </a:r>
                      <a:r>
                        <a:rPr lang="en-GB" sz="1400" b="1" dirty="0">
                          <a:effectLst/>
                        </a:rPr>
                        <a:t>[mA]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0.9 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Deep</a:t>
                      </a:r>
                      <a:r>
                        <a:rPr lang="en-US" sz="14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Sleep [mA]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0.003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6914" y="4572000"/>
            <a:ext cx="78454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1"/>
                </a:solidFill>
              </a:rPr>
              <a:t>Deep Sleep </a:t>
            </a:r>
            <a:r>
              <a:rPr lang="en-GB" sz="1600" b="1" dirty="0" smtClean="0">
                <a:solidFill>
                  <a:schemeClr val="tx1"/>
                </a:solidFill>
              </a:rPr>
              <a:t>[2] </a:t>
            </a:r>
            <a:r>
              <a:rPr lang="en-GB" sz="1600" dirty="0" smtClean="0">
                <a:solidFill>
                  <a:schemeClr val="tx1"/>
                </a:solidFill>
              </a:rPr>
              <a:t>power </a:t>
            </a:r>
            <a:r>
              <a:rPr lang="en-GB" sz="1600" dirty="0">
                <a:solidFill>
                  <a:schemeClr val="tx1"/>
                </a:solidFill>
              </a:rPr>
              <a:t>state </a:t>
            </a:r>
            <a:r>
              <a:rPr lang="en-GB" sz="1600" dirty="0" smtClean="0">
                <a:solidFill>
                  <a:schemeClr val="tx1"/>
                </a:solidFill>
              </a:rPr>
              <a:t>is </a:t>
            </a:r>
            <a:r>
              <a:rPr lang="en-GB" sz="1600" dirty="0">
                <a:solidFill>
                  <a:schemeClr val="tx1"/>
                </a:solidFill>
              </a:rPr>
              <a:t>defined as a sleep state with the least (non-zero) power consumed and the longest transition time to Listen state. 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GB" sz="1600" dirty="0">
                <a:solidFill>
                  <a:schemeClr val="tx1"/>
                </a:solidFill>
              </a:rPr>
              <a:t> 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GB" sz="1600" b="1" dirty="0">
                <a:solidFill>
                  <a:schemeClr val="tx1"/>
                </a:solidFill>
              </a:rPr>
              <a:t>Shallow Sleep </a:t>
            </a:r>
            <a:r>
              <a:rPr lang="en-GB" sz="1600" b="1" dirty="0" smtClean="0">
                <a:solidFill>
                  <a:schemeClr val="tx1"/>
                </a:solidFill>
              </a:rPr>
              <a:t>[2] </a:t>
            </a:r>
            <a:r>
              <a:rPr lang="en-GB" sz="1600" dirty="0" smtClean="0">
                <a:solidFill>
                  <a:schemeClr val="tx1"/>
                </a:solidFill>
              </a:rPr>
              <a:t>power </a:t>
            </a:r>
            <a:r>
              <a:rPr lang="en-GB" sz="1600" dirty="0">
                <a:solidFill>
                  <a:schemeClr val="tx1"/>
                </a:solidFill>
              </a:rPr>
              <a:t>state is defined as a sleep state when the STA consumes more power but transitions faster to Listen state when compared to the Deep Sleep power </a:t>
            </a:r>
            <a:r>
              <a:rPr lang="en-GB" sz="1600" dirty="0" smtClean="0">
                <a:solidFill>
                  <a:schemeClr val="tx1"/>
                </a:solidFill>
              </a:rPr>
              <a:t>state</a:t>
            </a:r>
          </a:p>
          <a:p>
            <a:endParaRPr lang="en-GB" sz="1600" dirty="0"/>
          </a:p>
          <a:p>
            <a:r>
              <a:rPr lang="en-GB" sz="1600" b="1" u="sng" dirty="0" smtClean="0">
                <a:solidFill>
                  <a:schemeClr val="tx1"/>
                </a:solidFill>
              </a:rPr>
              <a:t>Simulation results </a:t>
            </a:r>
            <a:r>
              <a:rPr lang="en-GB" sz="1600" b="1" u="sng" dirty="0" smtClean="0"/>
              <a:t>in this contribution</a:t>
            </a:r>
            <a:r>
              <a:rPr lang="en-GB" sz="1600" b="1" u="sng" dirty="0" smtClean="0">
                <a:solidFill>
                  <a:schemeClr val="tx1"/>
                </a:solidFill>
              </a:rPr>
              <a:t> use Shallow Sleep power state </a:t>
            </a:r>
            <a:r>
              <a:rPr lang="en-GB" sz="1600" b="1" u="sng" dirty="0" smtClean="0"/>
              <a:t>as</a:t>
            </a:r>
            <a:r>
              <a:rPr lang="en-GB" sz="1600" b="1" u="sng" dirty="0" smtClean="0">
                <a:solidFill>
                  <a:schemeClr val="tx1"/>
                </a:solidFill>
              </a:rPr>
              <a:t> Sleep state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6914" y="1676400"/>
            <a:ext cx="7845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dirty="0" smtClean="0"/>
              <a:t>Simulation Scenarios </a:t>
            </a:r>
            <a:r>
              <a:rPr lang="en-US" sz="1600" dirty="0" smtClean="0"/>
              <a:t>document [1] of IEEE 802.11ax specifies the following common power model parameters for all simulation scenarios </a:t>
            </a:r>
          </a:p>
        </p:txBody>
      </p:sp>
      <p:sp>
        <p:nvSpPr>
          <p:cNvPr id="9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934200" y="6458196"/>
            <a:ext cx="1804982" cy="15868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Dmitry Akhmetov (Intel)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1859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title"/>
          </p:nvPr>
        </p:nvSpPr>
        <p:spPr>
          <a:xfrm>
            <a:off x="685801" y="457200"/>
            <a:ext cx="7770813" cy="1065213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34" charset="-127"/>
              </a:rPr>
              <a:t>PSP Test</a:t>
            </a:r>
            <a:endParaRPr lang="ko-KR" altLang="en-US" dirty="0" smtClean="0">
              <a:ea typeface="굴림" panose="020B0600000101010101" pitchFamily="34" charset="-127"/>
            </a:endParaRPr>
          </a:p>
        </p:txBody>
      </p:sp>
      <p:sp>
        <p:nvSpPr>
          <p:cNvPr id="16387" name="내용 개체 틀 2"/>
          <p:cNvSpPr>
            <a:spLocks noGrp="1"/>
          </p:cNvSpPr>
          <p:nvPr>
            <p:ph idx="1"/>
          </p:nvPr>
        </p:nvSpPr>
        <p:spPr>
          <a:xfrm>
            <a:off x="685800" y="1295400"/>
            <a:ext cx="54864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>
                <a:ea typeface="굴림" panose="020B0600000101010101" pitchFamily="34" charset="-127"/>
              </a:rPr>
              <a:t>The MSDU 1500 bytes DL traffic transmitted every 200ms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PPDU length = 1920 us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Beacon transmitted using PIFS</a:t>
            </a:r>
            <a:endParaRPr lang="en-US" altLang="ko-KR" sz="1600" dirty="0">
              <a:ea typeface="굴림" panose="020B0600000101010101" pitchFamily="34" charset="-127"/>
            </a:endParaRP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Regular contention for PS-Poll &amp; DATA 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STA wakes at TBTT boundary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PS-Poll triggers AP to TX in DL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STA enter SLEEP after it received DATA with </a:t>
            </a:r>
            <a:r>
              <a:rPr lang="en-US" altLang="ko-KR" sz="1600" dirty="0" err="1" smtClean="0">
                <a:ea typeface="굴림" panose="020B0600000101010101" pitchFamily="34" charset="-127"/>
              </a:rPr>
              <a:t>more_frag</a:t>
            </a:r>
            <a:r>
              <a:rPr lang="en-US" altLang="ko-KR" sz="1600" dirty="0" smtClean="0">
                <a:ea typeface="굴림" panose="020B0600000101010101" pitchFamily="34" charset="-127"/>
              </a:rPr>
              <a:t>  bit set to zero </a:t>
            </a:r>
          </a:p>
          <a:p>
            <a:endParaRPr lang="ko-KR" altLang="ko-KR" sz="1800" dirty="0" smtClean="0">
              <a:ea typeface="굴림" panose="020B0600000101010101" pitchFamily="34" charset="-127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2015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  <a:p>
            <a:pPr>
              <a:defRPr/>
            </a:pPr>
            <a:endParaRPr lang="en-US" altLang="ko-KR" dirty="0"/>
          </a:p>
        </p:txBody>
      </p:sp>
      <p:sp>
        <p:nvSpPr>
          <p:cNvPr id="16389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2C584478-7001-4421-B90D-05EE6864B81D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ko-KR" sz="1200" b="0"/>
          </a:p>
        </p:txBody>
      </p:sp>
      <p:sp>
        <p:nvSpPr>
          <p:cNvPr id="163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endParaRPr lang="ko-KR" altLang="en-US" sz="1200" b="0">
              <a:cs typeface="Arial" panose="020B0604020202020204" pitchFamily="34" charset="0"/>
            </a:endParaRPr>
          </a:p>
        </p:txBody>
      </p:sp>
      <p:pic>
        <p:nvPicPr>
          <p:cNvPr id="1639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984890"/>
            <a:ext cx="5257800" cy="2415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413972"/>
              </p:ext>
            </p:extLst>
          </p:nvPr>
        </p:nvGraphicFramePr>
        <p:xfrm>
          <a:off x="6172200" y="1752600"/>
          <a:ext cx="2667000" cy="3797320"/>
        </p:xfrm>
        <a:graphic>
          <a:graphicData uri="http://schemas.openxmlformats.org/drawingml/2006/table">
            <a:tbl>
              <a:tblPr/>
              <a:tblGrid>
                <a:gridCol w="1600200"/>
                <a:gridCol w="1066800"/>
              </a:tblGrid>
              <a:tr h="36036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Parameters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03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RTS/CTS</a:t>
                      </a: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OFF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</a:tr>
              <a:tr h="45721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AIFS=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DIFS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34us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</a:tr>
              <a:tr h="3603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Control rate/Data rate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6 Mbps/ 6.5Mbps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</a:tr>
              <a:tr h="3603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MCS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0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</a:tr>
              <a:tr h="36036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No A-MPDU aggregation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 </a:t>
                      </a: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03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Simulation time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300s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Beacon size(Byte)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80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BI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102.4ms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DTIM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3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"/>
          <p:cNvSpPr>
            <a:spLocks noGrp="1"/>
          </p:cNvSpPr>
          <p:nvPr>
            <p:ph type="title"/>
          </p:nvPr>
        </p:nvSpPr>
        <p:spPr>
          <a:xfrm>
            <a:off x="571500" y="762000"/>
            <a:ext cx="8077200" cy="914400"/>
          </a:xfrm>
        </p:spPr>
        <p:txBody>
          <a:bodyPr/>
          <a:lstStyle/>
          <a:p>
            <a:r>
              <a:rPr lang="fi-FI" altLang="ko-KR" dirty="0" smtClean="0">
                <a:solidFill>
                  <a:schemeClr val="tx1"/>
                </a:solidFill>
                <a:ea typeface="굴림" panose="020B0600000101010101" pitchFamily="34" charset="-127"/>
              </a:rPr>
              <a:t>Calibration Test </a:t>
            </a:r>
            <a:r>
              <a:rPr lang="fi-FI" altLang="ko-KR" dirty="0">
                <a:solidFill>
                  <a:schemeClr val="tx1"/>
                </a:solidFill>
                <a:ea typeface="굴림" panose="020B0600000101010101" pitchFamily="34" charset="-127"/>
              </a:rPr>
              <a:t>R</a:t>
            </a:r>
            <a:r>
              <a:rPr lang="fi-FI" altLang="ko-KR" dirty="0" smtClean="0">
                <a:solidFill>
                  <a:schemeClr val="tx1"/>
                </a:solidFill>
                <a:ea typeface="굴림" panose="020B0600000101010101" pitchFamily="34" charset="-127"/>
              </a:rPr>
              <a:t>esults for PSP </a:t>
            </a:r>
            <a:br>
              <a:rPr lang="fi-FI" altLang="ko-KR" dirty="0" smtClean="0">
                <a:solidFill>
                  <a:schemeClr val="tx1"/>
                </a:solidFill>
                <a:ea typeface="굴림" panose="020B0600000101010101" pitchFamily="34" charset="-127"/>
              </a:rPr>
            </a:br>
            <a:endParaRPr lang="ko-KR" altLang="en-US" dirty="0" smtClean="0">
              <a:solidFill>
                <a:schemeClr val="tx1"/>
              </a:solidFill>
              <a:ea typeface="굴림" panose="020B0600000101010101" pitchFamily="34" charset="-127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2015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  <a:p>
            <a:pPr>
              <a:defRPr/>
            </a:pPr>
            <a:endParaRPr lang="en-US" altLang="ko-KR" dirty="0"/>
          </a:p>
        </p:txBody>
      </p:sp>
      <p:sp>
        <p:nvSpPr>
          <p:cNvPr id="17413" name="슬라이드 번호 개체 틀 4"/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F578DB07-E1CC-4785-A3D1-50279639C65D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ko-KR" sz="1200" b="0"/>
          </a:p>
        </p:txBody>
      </p:sp>
      <p:sp>
        <p:nvSpPr>
          <p:cNvPr id="17414" name="Rectangle 2"/>
          <p:cNvSpPr>
            <a:spLocks noChangeArrowheads="1"/>
          </p:cNvSpPr>
          <p:nvPr/>
        </p:nvSpPr>
        <p:spPr bwMode="auto">
          <a:xfrm>
            <a:off x="0" y="-138499"/>
            <a:ext cx="184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endParaRPr lang="ko-KR" altLang="en-US" sz="1200" b="0">
              <a:cs typeface="Arial" panose="020B0604020202020204" pitchFamily="34" charset="0"/>
            </a:endParaRPr>
          </a:p>
        </p:txBody>
      </p:sp>
      <p:graphicFrame>
        <p:nvGraphicFramePr>
          <p:cNvPr id="10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605471"/>
              </p:ext>
            </p:extLst>
          </p:nvPr>
        </p:nvGraphicFramePr>
        <p:xfrm>
          <a:off x="694908" y="1600200"/>
          <a:ext cx="8120771" cy="2001135"/>
        </p:xfrm>
        <a:graphic>
          <a:graphicData uri="http://schemas.openxmlformats.org/drawingml/2006/table">
            <a:tbl>
              <a:tblPr/>
              <a:tblGrid>
                <a:gridCol w="981492"/>
                <a:gridCol w="713079"/>
                <a:gridCol w="803275"/>
                <a:gridCol w="803275"/>
                <a:gridCol w="803275"/>
                <a:gridCol w="803275"/>
                <a:gridCol w="803275"/>
                <a:gridCol w="803275"/>
                <a:gridCol w="803275"/>
                <a:gridCol w="803275"/>
              </a:tblGrid>
              <a:tr h="30480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PSP-Time</a:t>
                      </a:r>
                      <a:endParaRPr kumimoji="0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STA(%)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AP(%)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05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Power save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ON/OFF</a:t>
                      </a:r>
                      <a:endParaRPr kumimoji="0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DTIM</a:t>
                      </a:r>
                      <a:endParaRPr kumimoji="0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Listen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RX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TX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Sleep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Listen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RX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TX</a:t>
                      </a:r>
                      <a:endParaRPr kumimoji="0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Sleep</a:t>
                      </a:r>
                      <a:endParaRPr kumimoji="0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Active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굴림" panose="020B0600000101010101" pitchFamily="34" charset="-127"/>
                        </a:rPr>
                        <a:t>3</a:t>
                      </a:r>
                      <a:endParaRPr kumimoji="0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굴림" panose="020B0600000101010101" pitchFamily="34" charset="-127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98.82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98.86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746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PSP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굴림" panose="020B0600000101010101" pitchFamily="34" charset="-127"/>
                        </a:rPr>
                        <a:t>3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98.78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98.80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493626"/>
              </p:ext>
            </p:extLst>
          </p:nvPr>
        </p:nvGraphicFramePr>
        <p:xfrm>
          <a:off x="685799" y="3886200"/>
          <a:ext cx="8180679" cy="1836718"/>
        </p:xfrm>
        <a:graphic>
          <a:graphicData uri="http://schemas.openxmlformats.org/drawingml/2006/table">
            <a:tbl>
              <a:tblPr/>
              <a:tblGrid>
                <a:gridCol w="990601"/>
                <a:gridCol w="713079"/>
                <a:gridCol w="838200"/>
                <a:gridCol w="762000"/>
                <a:gridCol w="756127"/>
                <a:gridCol w="823825"/>
                <a:gridCol w="825372"/>
                <a:gridCol w="823825"/>
                <a:gridCol w="823825"/>
                <a:gridCol w="823825"/>
              </a:tblGrid>
              <a:tr h="250499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PSP-Energy</a:t>
                      </a:r>
                      <a:endParaRPr kumimoji="0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04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STA(%)</a:t>
                      </a:r>
                      <a:endParaRPr kumimoji="0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AP(%)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60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Power save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ON/OFF</a:t>
                      </a:r>
                      <a:endParaRPr kumimoji="0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DTIM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Listen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RX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TX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Sleep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Listen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RX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TX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Sleep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4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Active</a:t>
                      </a:r>
                      <a:endParaRPr kumimoji="0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3</a:t>
                      </a:r>
                      <a:endParaRPr kumimoji="0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97.67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93.98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504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PSP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3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49.52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42.87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93.88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34" charset="-127"/>
              </a:rPr>
              <a:t>U-APDS Test</a:t>
            </a:r>
            <a:endParaRPr lang="ko-KR" altLang="en-US" dirty="0" smtClean="0">
              <a:ea typeface="굴림" panose="020B0600000101010101" pitchFamily="34" charset="-127"/>
            </a:endParaRPr>
          </a:p>
        </p:txBody>
      </p:sp>
      <p:sp>
        <p:nvSpPr>
          <p:cNvPr id="16387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r>
              <a:rPr lang="en-US" altLang="ko-KR" sz="2000" dirty="0" smtClean="0">
                <a:ea typeface="굴림" panose="020B0600000101010101" pitchFamily="34" charset="-127"/>
              </a:rPr>
              <a:t>Bidirectional traffic, MSDU </a:t>
            </a:r>
            <a:r>
              <a:rPr lang="ru-RU" altLang="ko-KR" sz="2000" dirty="0" smtClean="0">
                <a:ea typeface="굴림" panose="020B0600000101010101" pitchFamily="34" charset="-127"/>
              </a:rPr>
              <a:t>120 </a:t>
            </a:r>
            <a:r>
              <a:rPr lang="en-US" altLang="ko-KR" sz="2000" dirty="0" smtClean="0">
                <a:ea typeface="굴림" panose="020B0600000101010101" pitchFamily="34" charset="-127"/>
              </a:rPr>
              <a:t>bytes every 40ms</a:t>
            </a:r>
          </a:p>
          <a:p>
            <a:pPr lvl="1"/>
            <a:r>
              <a:rPr lang="en-US" altLang="ko-KR" sz="1800" dirty="0" smtClean="0">
                <a:ea typeface="굴림" panose="020B0600000101010101" pitchFamily="34" charset="-127"/>
              </a:rPr>
              <a:t>AP buffer DL traffic while STA is in SLEEP</a:t>
            </a:r>
          </a:p>
          <a:p>
            <a:pPr lvl="1"/>
            <a:r>
              <a:rPr lang="en-US" altLang="ko-KR" sz="1800" dirty="0" smtClean="0">
                <a:ea typeface="굴림" panose="020B0600000101010101" pitchFamily="34" charset="-127"/>
              </a:rPr>
              <a:t>STA wakes at UL frame arrival from LLC</a:t>
            </a:r>
          </a:p>
          <a:p>
            <a:pPr lvl="1"/>
            <a:r>
              <a:rPr lang="en-US" altLang="ko-KR" sz="1800" dirty="0" smtClean="0">
                <a:ea typeface="굴림" panose="020B0600000101010101" pitchFamily="34" charset="-127"/>
              </a:rPr>
              <a:t>Regular contention for each DATA TX</a:t>
            </a:r>
          </a:p>
          <a:p>
            <a:pPr lvl="1"/>
            <a:r>
              <a:rPr lang="en-US" altLang="ko-KR" sz="1800" dirty="0" smtClean="0">
                <a:ea typeface="굴림" panose="020B0600000101010101" pitchFamily="34" charset="-127"/>
              </a:rPr>
              <a:t>STA enter sleep after it receive DATA with						</a:t>
            </a:r>
            <a:r>
              <a:rPr lang="en-US" altLang="ko-KR" sz="1800" dirty="0" err="1" smtClean="0">
                <a:ea typeface="굴림" panose="020B0600000101010101" pitchFamily="34" charset="-127"/>
              </a:rPr>
              <a:t>more_frag</a:t>
            </a:r>
            <a:r>
              <a:rPr lang="en-US" altLang="ko-KR" sz="1800" dirty="0" smtClean="0">
                <a:ea typeface="굴림" panose="020B0600000101010101" pitchFamily="34" charset="-127"/>
              </a:rPr>
              <a:t> bit set to zero &amp; STA TX buffer is empty</a:t>
            </a:r>
          </a:p>
          <a:p>
            <a:pPr lvl="1"/>
            <a:endParaRPr lang="en-US" altLang="ko-KR" sz="1800" dirty="0" smtClean="0">
              <a:ea typeface="굴림" panose="020B0600000101010101" pitchFamily="34" charset="-127"/>
            </a:endParaRPr>
          </a:p>
          <a:p>
            <a:pPr lvl="1"/>
            <a:endParaRPr lang="en-US" altLang="ko-KR" sz="1800" dirty="0" smtClean="0">
              <a:ea typeface="굴림" panose="020B0600000101010101" pitchFamily="34" charset="-127"/>
            </a:endParaRPr>
          </a:p>
          <a:p>
            <a:endParaRPr lang="ko-KR" altLang="ko-KR" sz="2000" dirty="0" smtClean="0">
              <a:ea typeface="굴림" panose="020B0600000101010101" pitchFamily="34" charset="-127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2015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</p:txBody>
      </p:sp>
      <p:sp>
        <p:nvSpPr>
          <p:cNvPr id="16389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2C584478-7001-4421-B90D-05EE6864B81D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ko-KR" sz="1200" b="0"/>
          </a:p>
        </p:txBody>
      </p:sp>
      <p:sp>
        <p:nvSpPr>
          <p:cNvPr id="163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endParaRPr lang="ko-KR" altLang="en-US" sz="1200" b="0">
              <a:cs typeface="Arial" panose="020B0604020202020204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2399221"/>
              </p:ext>
            </p:extLst>
          </p:nvPr>
        </p:nvGraphicFramePr>
        <p:xfrm>
          <a:off x="773114" y="3429000"/>
          <a:ext cx="5627686" cy="29108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0" name="Visio" r:id="rId3" imgW="8143037" imgH="3860651" progId="Visio.Drawing.11">
                  <p:embed/>
                </p:oleObj>
              </mc:Choice>
              <mc:Fallback>
                <p:oleObj name="Visio" r:id="rId3" imgW="8143037" imgH="3860651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114" y="3429000"/>
                        <a:ext cx="5627686" cy="29108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856782"/>
              </p:ext>
            </p:extLst>
          </p:nvPr>
        </p:nvGraphicFramePr>
        <p:xfrm>
          <a:off x="6553200" y="1828800"/>
          <a:ext cx="2430424" cy="3869120"/>
        </p:xfrm>
        <a:graphic>
          <a:graphicData uri="http://schemas.openxmlformats.org/drawingml/2006/table">
            <a:tbl>
              <a:tblPr/>
              <a:tblGrid>
                <a:gridCol w="1458254"/>
                <a:gridCol w="972170"/>
              </a:tblGrid>
              <a:tr h="13810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Parameters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03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RTS/CTS</a:t>
                      </a: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OFF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</a:tr>
              <a:tr h="45721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AIFS=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DIFS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34us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</a:tr>
              <a:tr h="3603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Control rate/Data rate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6 Mbps/ 6.5Mbps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</a:tr>
              <a:tr h="3603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MCS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0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</a:tr>
              <a:tr h="36036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No A-MPDU aggregation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 </a:t>
                      </a: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03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Simulation time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300s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Beacon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Not modeled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BI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N/A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DTIM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N/A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715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838200"/>
          </a:xfrm>
        </p:spPr>
        <p:txBody>
          <a:bodyPr/>
          <a:lstStyle/>
          <a:p>
            <a:r>
              <a:rPr lang="fi-FI" altLang="ko-KR" dirty="0" smtClean="0">
                <a:ea typeface="굴림" panose="020B0600000101010101" pitchFamily="34" charset="-127"/>
              </a:rPr>
              <a:t>Calibration Test </a:t>
            </a:r>
            <a:r>
              <a:rPr lang="fi-FI" altLang="ko-KR" dirty="0">
                <a:ea typeface="굴림" panose="020B0600000101010101" pitchFamily="34" charset="-127"/>
              </a:rPr>
              <a:t>R</a:t>
            </a:r>
            <a:r>
              <a:rPr lang="fi-FI" altLang="ko-KR" dirty="0" smtClean="0">
                <a:ea typeface="굴림" panose="020B0600000101010101" pitchFamily="34" charset="-127"/>
              </a:rPr>
              <a:t>esults for U-APSD </a:t>
            </a:r>
            <a:br>
              <a:rPr lang="fi-FI" altLang="ko-KR" dirty="0" smtClean="0">
                <a:ea typeface="굴림" panose="020B0600000101010101" pitchFamily="34" charset="-127"/>
              </a:rPr>
            </a:br>
            <a:endParaRPr lang="ko-KR" altLang="en-US" dirty="0" smtClean="0">
              <a:ea typeface="굴림" panose="020B0600000101010101" pitchFamily="34" charset="-127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2015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</p:txBody>
      </p:sp>
      <p:sp>
        <p:nvSpPr>
          <p:cNvPr id="17413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F578DB07-E1CC-4785-A3D1-50279639C65D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ko-KR" sz="1200" b="0"/>
          </a:p>
        </p:txBody>
      </p:sp>
      <p:sp>
        <p:nvSpPr>
          <p:cNvPr id="174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endParaRPr lang="ko-KR" altLang="en-US" sz="1200" b="0">
              <a:cs typeface="Arial" panose="020B0604020202020204" pitchFamily="34" charset="0"/>
            </a:endParaRPr>
          </a:p>
        </p:txBody>
      </p:sp>
      <p:graphicFrame>
        <p:nvGraphicFramePr>
          <p:cNvPr id="10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444147"/>
              </p:ext>
            </p:extLst>
          </p:nvPr>
        </p:nvGraphicFramePr>
        <p:xfrm>
          <a:off x="1828800" y="1905000"/>
          <a:ext cx="5709841" cy="2001135"/>
        </p:xfrm>
        <a:graphic>
          <a:graphicData uri="http://schemas.openxmlformats.org/drawingml/2006/table">
            <a:tbl>
              <a:tblPr/>
              <a:tblGrid>
                <a:gridCol w="951649"/>
                <a:gridCol w="701967"/>
                <a:gridCol w="484479"/>
                <a:gridCol w="474954"/>
                <a:gridCol w="632117"/>
                <a:gridCol w="701967"/>
                <a:gridCol w="484479"/>
                <a:gridCol w="474954"/>
                <a:gridCol w="803275"/>
              </a:tblGrid>
              <a:tr h="30480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U-APSD-Time</a:t>
                      </a:r>
                      <a:endParaRPr kumimoji="0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STA(%)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AP(%)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05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Power save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ON/OFF</a:t>
                      </a:r>
                      <a:endParaRPr kumimoji="0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Listen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RX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TX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Sleep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Listen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RX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TX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Sleep</a:t>
                      </a:r>
                      <a:endParaRPr kumimoji="0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Active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98.70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98.70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746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UAPSD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97.85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98.69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080762"/>
              </p:ext>
            </p:extLst>
          </p:nvPr>
        </p:nvGraphicFramePr>
        <p:xfrm>
          <a:off x="1828800" y="4114800"/>
          <a:ext cx="5725371" cy="1836718"/>
        </p:xfrm>
        <a:graphic>
          <a:graphicData uri="http://schemas.openxmlformats.org/drawingml/2006/table">
            <a:tbl>
              <a:tblPr/>
              <a:tblGrid>
                <a:gridCol w="951649"/>
                <a:gridCol w="701967"/>
                <a:gridCol w="484479"/>
                <a:gridCol w="474954"/>
                <a:gridCol w="632117"/>
                <a:gridCol w="701967"/>
                <a:gridCol w="484479"/>
                <a:gridCol w="474954"/>
                <a:gridCol w="818805"/>
              </a:tblGrid>
              <a:tr h="15241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U-APSD-Energy</a:t>
                      </a:r>
                      <a:endParaRPr kumimoji="0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41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STA(%)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AP(%)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60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Power save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ON/OFF</a:t>
                      </a:r>
                      <a:endParaRPr kumimoji="0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Listen</a:t>
                      </a:r>
                      <a:endParaRPr kumimoji="0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RX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TX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Sleep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Listen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RX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TX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Sleep</a:t>
                      </a:r>
                      <a:endParaRPr kumimoji="0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4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Active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504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UAPSD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27" marR="91427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90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State Transitions in 802.11ax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Dmitry Akhmetov (Intel)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7" name="Picture 6" descr="Macintosh HD:Users:joonsuk:Documents:IEEE WLAN:2015_03:PS-state-transition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490" y="2209800"/>
            <a:ext cx="6894510" cy="31210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502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Power and Latency Transitions Among States in IEEE 802.11ax [3]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695450" y="22844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071493"/>
              </p:ext>
            </p:extLst>
          </p:nvPr>
        </p:nvGraphicFramePr>
        <p:xfrm>
          <a:off x="1447800" y="1905000"/>
          <a:ext cx="6457950" cy="4419603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081772"/>
                <a:gridCol w="1902686"/>
                <a:gridCol w="2473492"/>
              </a:tblGrid>
              <a:tr h="444407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Power Consumption and Latency Values in State Transitions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44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State Transitions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Transition Time (</a:t>
                      </a:r>
                      <a:r>
                        <a:rPr lang="en-GB" sz="1400" b="1" dirty="0" err="1">
                          <a:effectLst/>
                        </a:rPr>
                        <a:t>ms</a:t>
                      </a:r>
                      <a:r>
                        <a:rPr lang="en-GB" sz="1400" b="1" dirty="0">
                          <a:effectLst/>
                        </a:rPr>
                        <a:t>)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Power </a:t>
                      </a:r>
                      <a:r>
                        <a:rPr lang="en-GB" sz="1400" b="1" dirty="0">
                          <a:effectLst/>
                        </a:rPr>
                        <a:t>Consumption (mW)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4444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Transmit ⬄ Listen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TL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0.010ms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75mW</a:t>
                      </a:r>
                      <a:endParaRPr lang="en-US" sz="110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4444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Receive ⬄ Listen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0ms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55mW</a:t>
                      </a:r>
                      <a:r>
                        <a:rPr lang="en-GB" sz="1100" strike="sng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100" strike="sng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4444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Receive </a:t>
                      </a:r>
                      <a:r>
                        <a:rPr lang="en-GB" sz="1100" dirty="0" smtClean="0">
                          <a:effectLst/>
                        </a:rPr>
                        <a:t>    Transmit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100" baseline="-25000" dirty="0">
                          <a:solidFill>
                            <a:schemeClr val="tx1"/>
                          </a:solidFill>
                          <a:effectLst/>
                        </a:rPr>
                        <a:t>RT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=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0.004ms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en-GB" sz="1100" strike="noStrike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RT</a:t>
                      </a:r>
                      <a:r>
                        <a:rPr lang="en-GB" sz="1100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= 100mW</a:t>
                      </a:r>
                      <a:endParaRPr lang="en-US" sz="110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5051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Transmit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     Shallow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Sleep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TS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0.01ms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TS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= 15mW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5051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Receive </a:t>
                      </a:r>
                      <a:r>
                        <a:rPr lang="en-GB" sz="1100" dirty="0" smtClean="0">
                          <a:effectLst/>
                        </a:rPr>
                        <a:t>     Shallow </a:t>
                      </a:r>
                      <a:r>
                        <a:rPr lang="en-GB" sz="1100" dirty="0">
                          <a:effectLst/>
                        </a:rPr>
                        <a:t>Sleep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RS 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0.2ms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RS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= 15mW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2967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Listen </a:t>
                      </a:r>
                      <a:r>
                        <a:rPr lang="en-GB" sz="1100" dirty="0" smtClean="0">
                          <a:effectLst/>
                        </a:rPr>
                        <a:t>      Shallow </a:t>
                      </a:r>
                      <a:r>
                        <a:rPr lang="en-GB" sz="1100" dirty="0">
                          <a:effectLst/>
                        </a:rPr>
                        <a:t>Sleep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LS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0.2ms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LS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= 5mW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2967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Shallow </a:t>
                      </a:r>
                      <a:r>
                        <a:rPr lang="en-GB" sz="1100" dirty="0" smtClean="0">
                          <a:effectLst/>
                        </a:rPr>
                        <a:t>Sleep         Listen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SL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0.5ms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67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Listen </a:t>
                      </a:r>
                      <a:r>
                        <a:rPr lang="en-GB" sz="1100" dirty="0" smtClean="0">
                          <a:effectLst/>
                        </a:rPr>
                        <a:t>      Deep </a:t>
                      </a:r>
                      <a:r>
                        <a:rPr lang="en-GB" sz="1100" dirty="0">
                          <a:effectLst/>
                        </a:rPr>
                        <a:t>Sleep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LD 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0.01ms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DS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= 5mW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2967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Deep </a:t>
                      </a:r>
                      <a:r>
                        <a:rPr lang="en-GB" sz="1100" dirty="0" smtClean="0">
                          <a:effectLst/>
                        </a:rPr>
                        <a:t>Sleep        Listen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T</a:t>
                      </a:r>
                      <a:r>
                        <a:rPr lang="en-GB" sz="1100" baseline="-25000" dirty="0" smtClean="0">
                          <a:effectLst/>
                        </a:rPr>
                        <a:t>SDL</a:t>
                      </a:r>
                      <a:r>
                        <a:rPr lang="en-GB" sz="1100" baseline="0" dirty="0" smtClean="0">
                          <a:effectLst/>
                        </a:rPr>
                        <a:t>= 3ms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766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D705468C-DD27-45D5-A727-3F97DD04E552}"/>
    </a:ext>
  </a:extLst>
</a:theme>
</file>

<file path=ppt/theme/theme2.xml><?xml version="1.0" encoding="utf-8"?>
<a:theme xmlns:a="http://schemas.openxmlformats.org/drawingml/2006/main" name="2011_Aruba_template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79823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2005E289-81C6-46C5-98CC-76D0EE6F9824}"/>
    </a:ext>
  </a:extLst>
</a:theme>
</file>

<file path=ppt/theme/theme3.xml><?xml version="1.0" encoding="utf-8"?>
<a:theme xmlns:a="http://schemas.openxmlformats.org/drawingml/2006/main" name="1_Aruba-2011-Template-Mktg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8981E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E123CD0C-B32E-4EB8-817B-DB58C81F39C3}"/>
    </a:ext>
  </a:extLst>
</a:theme>
</file>

<file path=ppt/theme/theme4.xml><?xml version="1.0" encoding="utf-8"?>
<a:theme xmlns:a="http://schemas.openxmlformats.org/drawingml/2006/main" name="Aruba-2011-Template-Mktg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8981E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1A13EB08-2E10-4EE3-AC9C-0AB551503D85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plate</Template>
  <TotalTime>58161</TotalTime>
  <Words>1304</Words>
  <Application>Microsoft Office PowerPoint</Application>
  <PresentationFormat>On-screen Show (4:3)</PresentationFormat>
  <Paragraphs>666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33" baseType="lpstr">
      <vt:lpstr>Arial Unicode MS</vt:lpstr>
      <vt:lpstr>Batang</vt:lpstr>
      <vt:lpstr>Gulim</vt:lpstr>
      <vt:lpstr>Malgun Gothic</vt:lpstr>
      <vt:lpstr>MS Gothic</vt:lpstr>
      <vt:lpstr>MS PGothic</vt:lpstr>
      <vt:lpstr>SimSun</vt:lpstr>
      <vt:lpstr>Arial</vt:lpstr>
      <vt:lpstr>Calibri</vt:lpstr>
      <vt:lpstr>Lucida Grande</vt:lpstr>
      <vt:lpstr>Times</vt:lpstr>
      <vt:lpstr>Times New Roman</vt:lpstr>
      <vt:lpstr>Verdana</vt:lpstr>
      <vt:lpstr>802-11-Submission</vt:lpstr>
      <vt:lpstr>2011_Aruba_template</vt:lpstr>
      <vt:lpstr>1_Aruba-2011-Template-Mktg</vt:lpstr>
      <vt:lpstr>Aruba-2011-Template-Mktg</vt:lpstr>
      <vt:lpstr>Visio</vt:lpstr>
      <vt:lpstr>PowerPoint Presentation</vt:lpstr>
      <vt:lpstr>Abstract</vt:lpstr>
      <vt:lpstr>Various Power States Definition</vt:lpstr>
      <vt:lpstr>PSP Test</vt:lpstr>
      <vt:lpstr>Calibration Test Results for PSP  </vt:lpstr>
      <vt:lpstr>U-APDS Test</vt:lpstr>
      <vt:lpstr>Calibration Test Results for U-APSD  </vt:lpstr>
      <vt:lpstr>Different State Transitions in 802.11ax</vt:lpstr>
      <vt:lpstr>Power and Latency Transitions Among States in IEEE 802.11ax [3]</vt:lpstr>
      <vt:lpstr>PSP with Power Consumption and Latency Comparison during Transitions</vt:lpstr>
      <vt:lpstr>U-APSD with Power Consumption and Latency Comparison during Transitions</vt:lpstr>
      <vt:lpstr>Conclusion</vt:lpstr>
      <vt:lpstr>References</vt:lpstr>
      <vt:lpstr>Back-up Slides</vt:lpstr>
      <vt:lpstr>Some reference timing</vt:lpstr>
    </vt:vector>
  </TitlesOfParts>
  <Company>Intel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Dmitry.Akhmetov@intel.com</dc:creator>
  <cp:lastModifiedBy>Ghosh, Chittabrata</cp:lastModifiedBy>
  <cp:revision>2138</cp:revision>
  <cp:lastPrinted>2015-03-07T03:09:48Z</cp:lastPrinted>
  <dcterms:created xsi:type="dcterms:W3CDTF">2007-05-21T21:00:37Z</dcterms:created>
  <dcterms:modified xsi:type="dcterms:W3CDTF">2015-05-11T04:56:58Z</dcterms:modified>
</cp:coreProperties>
</file>