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313" r:id="rId3"/>
    <p:sldId id="338" r:id="rId4"/>
    <p:sldId id="342" r:id="rId5"/>
    <p:sldId id="343" r:id="rId6"/>
    <p:sldId id="328" r:id="rId7"/>
    <p:sldId id="339" r:id="rId8"/>
    <p:sldId id="347" r:id="rId9"/>
    <p:sldId id="348" r:id="rId10"/>
    <p:sldId id="332" r:id="rId11"/>
    <p:sldId id="326" r:id="rId12"/>
    <p:sldId id="285" r:id="rId13"/>
    <p:sldId id="340" r:id="rId14"/>
    <p:sldId id="341" r:id="rId15"/>
    <p:sldId id="344" r:id="rId16"/>
    <p:sldId id="345" r:id="rId17"/>
    <p:sldId id="346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 autoAdjust="0"/>
    <p:restoredTop sz="92962" autoAdjust="0"/>
  </p:normalViewPr>
  <p:slideViewPr>
    <p:cSldViewPr>
      <p:cViewPr>
        <p:scale>
          <a:sx n="110" d="100"/>
          <a:sy n="110" d="100"/>
        </p:scale>
        <p:origin x="-1422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-3804" y="-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dirty="0"/>
              <a:t>Page </a:t>
            </a:r>
            <a:fld id="{2D584586-2194-4C39-8143-3E3E33A93CF8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6332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dirty="0"/>
              <a:t>Page </a:t>
            </a:r>
            <a:fld id="{6EC0686C-9B66-49B2-98FB-0996E60E432C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09436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93DAA090-33D8-4E5A-A4BB-0A5636DBDFFC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6EC0686C-9B66-49B2-98FB-0996E60E432C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798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Daniel Schneider,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</a:t>
            </a:r>
            <a:fld id="{8D4359C5-E9BE-4F6A-90F5-CDF8D1005DA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Daniel Schneider,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</a:t>
            </a:r>
            <a:fld id="{5F74E954-C752-4832-B61B-1A8C6525E87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Daniel Schneider,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</a:t>
            </a:r>
            <a:fld id="{7C452CC1-5549-499D-A67E-161DAABBBE4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Daniel Schneider, Sony</a:t>
            </a:r>
            <a:endParaRPr 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2D2062C0-C847-4A13-8FA5-E3D8EB01C8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Daniel Schneider,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</a:t>
            </a:r>
            <a:fld id="{57BB25FE-6B75-4820-A955-BA59FE7FF2F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January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Daniel Schneider, Sony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</a:t>
            </a:r>
            <a:fld id="{8B72D323-9ABA-4CC9-A165-43FB0F35F5B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January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Daniel Schneider, Sony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</a:t>
            </a:r>
            <a:fld id="{450DBD8F-439F-46AB-850D-62565548E77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January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Daniel Schneider, Sony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</a:t>
            </a:r>
            <a:fld id="{2FFA1C71-BB64-4242-AACA-EEDB95228CA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January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Daniel Schneider, Sony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</a:t>
            </a:r>
            <a:fld id="{EC2DC651-BF1A-493A-9FE0-932D75252DC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January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Daniel Schneider, Sony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</a:t>
            </a:r>
            <a:fld id="{4687468B-34CE-42E4-ABB5-E4F7A112722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January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Daniel Schneider, Sony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</a:t>
            </a:r>
            <a:fld id="{3ADF2034-1A45-4E7A-B0F7-9DEB16A8410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1274" y="6475413"/>
            <a:ext cx="14926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Daniel Schneider, Sony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dirty="0"/>
              <a:t>Slide </a:t>
            </a:r>
            <a:fld id="{2D2062C0-C847-4A13-8FA5-E3D8EB01C832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802.11-15/</a:t>
            </a:r>
            <a:r>
              <a:rPr lang="en-US" altLang="ja-JP" sz="1800" b="1" dirty="0" smtClean="0"/>
              <a:t>0601</a:t>
            </a:r>
            <a:r>
              <a:rPr lang="en-US" sz="1800" b="1" dirty="0" smtClean="0"/>
              <a:t>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3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4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5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6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 smtClean="0"/>
              <a:t>May 2015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0308" y="6475413"/>
            <a:ext cx="1503617" cy="184666"/>
          </a:xfrm>
        </p:spPr>
        <p:txBody>
          <a:bodyPr/>
          <a:lstStyle/>
          <a:p>
            <a:r>
              <a:rPr lang="en-US" dirty="0" smtClean="0"/>
              <a:t>Daniel Schneider, Sony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3F11A38B-7206-40F8-B396-B54F8ABE510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noProof="0" dirty="0" smtClean="0">
                <a:solidFill>
                  <a:schemeClr val="tx1"/>
                </a:solidFill>
              </a:rPr>
              <a:t>Non-Uniform Constellations</a:t>
            </a:r>
            <a:br>
              <a:rPr lang="en-US" altLang="ja-JP" noProof="0" dirty="0" smtClean="0">
                <a:solidFill>
                  <a:schemeClr val="tx1"/>
                </a:solidFill>
              </a:rPr>
            </a:br>
            <a:r>
              <a:rPr lang="en-US" altLang="ja-JP" noProof="0" dirty="0" smtClean="0">
                <a:solidFill>
                  <a:schemeClr val="tx1"/>
                </a:solidFill>
              </a:rPr>
              <a:t>for 64-QAM</a:t>
            </a:r>
            <a:endParaRPr lang="en-US" noProof="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noProof="0" dirty="0"/>
              <a:t>Date</a:t>
            </a:r>
            <a:r>
              <a:rPr lang="en-US" sz="2000" noProof="0" dirty="0" smtClean="0"/>
              <a:t>: </a:t>
            </a:r>
            <a:r>
              <a:rPr lang="en-US" sz="2000" noProof="0" dirty="0" smtClean="0"/>
              <a:t>2015/0</a:t>
            </a:r>
            <a:r>
              <a:rPr lang="en-US" altLang="ja-JP" sz="2000" noProof="0" dirty="0" smtClean="0"/>
              <a:t>5</a:t>
            </a:r>
            <a:r>
              <a:rPr lang="en-US" sz="2000" noProof="0" dirty="0" smtClean="0"/>
              <a:t>/11</a:t>
            </a:r>
            <a:endParaRPr lang="en-US" sz="2000" b="0" noProof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0839227"/>
              </p:ext>
            </p:extLst>
          </p:nvPr>
        </p:nvGraphicFramePr>
        <p:xfrm>
          <a:off x="509588" y="2682875"/>
          <a:ext cx="7840662" cy="2414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5" name="Document" r:id="rId4" imgW="8252039" imgH="2544214" progId="Word.Document.8">
                  <p:embed/>
                </p:oleObj>
              </mc:Choice>
              <mc:Fallback>
                <p:oleObj name="Document" r:id="rId4" imgW="8252039" imgH="2544214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682875"/>
                        <a:ext cx="7840662" cy="2414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noProof="0" dirty="0" smtClean="0"/>
              <a:t>Conclusions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8382000" cy="4114800"/>
          </a:xfrm>
        </p:spPr>
        <p:txBody>
          <a:bodyPr/>
          <a:lstStyle/>
          <a:p>
            <a:r>
              <a:rPr kumimoji="1" lang="en-US" altLang="ja-JP" noProof="0" dirty="0" smtClean="0"/>
              <a:t>Investigation of non-uniform constellation for 64-QAM</a:t>
            </a:r>
          </a:p>
          <a:p>
            <a:pPr lvl="1"/>
            <a:r>
              <a:rPr kumimoji="1" lang="en-US" altLang="ja-JP" dirty="0"/>
              <a:t>~0.4dB </a:t>
            </a:r>
            <a:r>
              <a:rPr kumimoji="1" lang="en-US" altLang="ja-JP" dirty="0" smtClean="0"/>
              <a:t>gain </a:t>
            </a:r>
            <a:r>
              <a:rPr kumimoji="1" lang="en-US" altLang="ja-JP" noProof="0" dirty="0" smtClean="0"/>
              <a:t>compared to uniform constellations</a:t>
            </a:r>
          </a:p>
          <a:p>
            <a:r>
              <a:rPr kumimoji="1" lang="en-US" altLang="ja-JP" noProof="0" dirty="0" smtClean="0"/>
              <a:t>Simulations in the presence of phase noise</a:t>
            </a:r>
            <a:endParaRPr kumimoji="1" lang="en-US" altLang="ja-JP" noProof="0" dirty="0"/>
          </a:p>
          <a:p>
            <a:pPr lvl="1"/>
            <a:r>
              <a:rPr kumimoji="1" lang="en-US" altLang="ja-JP" noProof="0" dirty="0" smtClean="0"/>
              <a:t>NUC gain is maintained or even increased</a:t>
            </a:r>
          </a:p>
          <a:p>
            <a:pPr lvl="1"/>
            <a:r>
              <a:rPr kumimoji="1" lang="en-US" altLang="ja-JP" dirty="0"/>
              <a:t>~0.5dB </a:t>
            </a:r>
            <a:r>
              <a:rPr kumimoji="1" lang="en-US" altLang="ja-JP" dirty="0" smtClean="0"/>
              <a:t>gain </a:t>
            </a:r>
            <a:r>
              <a:rPr kumimoji="1" lang="en-US" altLang="ja-JP" dirty="0"/>
              <a:t>compared to uniform </a:t>
            </a:r>
            <a:r>
              <a:rPr kumimoji="1" lang="en-US" altLang="ja-JP" dirty="0" smtClean="0"/>
              <a:t>constellations</a:t>
            </a:r>
            <a:endParaRPr kumimoji="1" lang="en-US" altLang="ja-JP" dirty="0"/>
          </a:p>
          <a:p>
            <a:pPr lvl="1"/>
            <a:endParaRPr kumimoji="1" lang="en-US" altLang="ja-JP" noProof="0" dirty="0" smtClean="0"/>
          </a:p>
          <a:p>
            <a:r>
              <a:rPr kumimoji="1" lang="en-US" altLang="ja-JP" noProof="0" dirty="0" smtClean="0"/>
              <a:t>Optimization of QAM promising technology for .11ay</a:t>
            </a:r>
          </a:p>
          <a:p>
            <a:pPr lvl="1"/>
            <a:r>
              <a:rPr kumimoji="1" lang="en-US" altLang="ja-JP" dirty="0" smtClean="0"/>
              <a:t>Improved performance</a:t>
            </a:r>
          </a:p>
          <a:p>
            <a:pPr lvl="1"/>
            <a:r>
              <a:rPr kumimoji="1" lang="en-US" altLang="ja-JP" noProof="0" dirty="0" smtClean="0"/>
              <a:t>Moderate complexity increase</a:t>
            </a:r>
          </a:p>
          <a:p>
            <a:r>
              <a:rPr kumimoji="1" lang="en-US" altLang="ja-JP" noProof="0" dirty="0" smtClean="0"/>
              <a:t>Next steps: further optimizations of NUCs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/>
              <a:t>May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2D2062C0-C847-4A13-8FA5-E3D8EB01C832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0308" y="6475413"/>
            <a:ext cx="1503617" cy="184666"/>
          </a:xfrm>
        </p:spPr>
        <p:txBody>
          <a:bodyPr/>
          <a:lstStyle/>
          <a:p>
            <a:r>
              <a:rPr lang="en-US" dirty="0" smtClean="0"/>
              <a:t>Daniel Schneider,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219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noProof="0" dirty="0" smtClean="0"/>
              <a:t>References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altLang="ja-JP" dirty="0" smtClean="0"/>
              <a:t>11-14-1378-00-ng60 </a:t>
            </a:r>
            <a:r>
              <a:rPr lang="en-US" altLang="ja-JP" dirty="0"/>
              <a:t>PHY rate for </a:t>
            </a:r>
            <a:r>
              <a:rPr lang="en-US" altLang="ja-JP" dirty="0" smtClean="0"/>
              <a:t>NG60</a:t>
            </a:r>
          </a:p>
          <a:p>
            <a:pPr marL="457200" indent="-457200">
              <a:buAutoNum type="arabicPeriod"/>
            </a:pPr>
            <a:r>
              <a:rPr lang="en-US" altLang="ja-JP" dirty="0" smtClean="0"/>
              <a:t>11-14-0652-00-0wng-wng </a:t>
            </a:r>
            <a:r>
              <a:rPr lang="en-US" altLang="ja-JP" dirty="0"/>
              <a:t>Next Generation </a:t>
            </a:r>
            <a:r>
              <a:rPr lang="en-US" altLang="ja-JP" dirty="0" smtClean="0"/>
              <a:t>802.11ad</a:t>
            </a:r>
          </a:p>
          <a:p>
            <a:pPr marL="457200" indent="-457200">
              <a:buAutoNum type="arabicPeriod"/>
            </a:pPr>
            <a:r>
              <a:rPr lang="en-US" altLang="ja-JP" dirty="0" smtClean="0"/>
              <a:t>11-15-0096-01-ng60 Non-uniform Constellations for higher Order QAMs</a:t>
            </a:r>
            <a:endParaRPr lang="en-US" altLang="ja-JP" noProof="0" dirty="0" smtClean="0"/>
          </a:p>
          <a:p>
            <a:pPr marL="457200" indent="-457200">
              <a:buAutoNum type="arabicPeriod"/>
            </a:pPr>
            <a:r>
              <a:rPr lang="en-US" altLang="ja-JP" dirty="0" smtClean="0"/>
              <a:t>11-15-0339-00-ng60 SC-64APSK for 11ay</a:t>
            </a:r>
          </a:p>
          <a:p>
            <a:pPr marL="457200" indent="-457200">
              <a:buAutoNum type="arabicPeriod"/>
            </a:pPr>
            <a:r>
              <a:rPr lang="en-US" altLang="ja-JP" dirty="0" smtClean="0"/>
              <a:t>11-09-0296-16-00ad Evaluation Methodology</a:t>
            </a:r>
            <a:endParaRPr lang="en-US" altLang="ja-JP" noProof="0" dirty="0" smtClean="0"/>
          </a:p>
          <a:p>
            <a:pPr marL="0" indent="0">
              <a:buNone/>
            </a:pPr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/>
              <a:t>May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2D2062C0-C847-4A13-8FA5-E3D8EB01C832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0308" y="6475413"/>
            <a:ext cx="1503617" cy="184666"/>
          </a:xfrm>
        </p:spPr>
        <p:txBody>
          <a:bodyPr/>
          <a:lstStyle/>
          <a:p>
            <a:r>
              <a:rPr lang="en-US" dirty="0" smtClean="0"/>
              <a:t>Daniel Schneider,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51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Appendix</a:t>
            </a:r>
            <a:endParaRPr lang="en-US" noProof="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/>
              <a:t>May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0308" y="6475413"/>
            <a:ext cx="1503617" cy="184666"/>
          </a:xfrm>
        </p:spPr>
        <p:txBody>
          <a:bodyPr/>
          <a:lstStyle/>
          <a:p>
            <a:r>
              <a:rPr lang="en-US" dirty="0" smtClean="0"/>
              <a:t>Daniel Schneider,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36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848600" cy="1066800"/>
          </a:xfrm>
        </p:spPr>
        <p:txBody>
          <a:bodyPr/>
          <a:lstStyle/>
          <a:p>
            <a:r>
              <a:rPr kumimoji="1" lang="en-US" altLang="ja-JP" noProof="0" dirty="0" smtClean="0"/>
              <a:t>NUC: 1-D vs 2D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noProof="0" dirty="0" smtClean="0"/>
              <a:t>1-D NUC</a:t>
            </a:r>
          </a:p>
          <a:p>
            <a:pPr lvl="1"/>
            <a:r>
              <a:rPr kumimoji="1" lang="en-US" altLang="ja-JP" noProof="0" dirty="0" smtClean="0"/>
              <a:t>I/Q symmetry </a:t>
            </a:r>
          </a:p>
          <a:p>
            <a:pPr lvl="1"/>
            <a:r>
              <a:rPr kumimoji="1" lang="en-US" altLang="ja-JP" noProof="0" dirty="0" smtClean="0"/>
              <a:t>1-D demapping as for uniform</a:t>
            </a:r>
            <a:br>
              <a:rPr kumimoji="1" lang="en-US" altLang="ja-JP" noProof="0" dirty="0" smtClean="0"/>
            </a:br>
            <a:r>
              <a:rPr kumimoji="1" lang="en-US" altLang="ja-JP" noProof="0" dirty="0" smtClean="0"/>
              <a:t>constellations (UC), i.e. same</a:t>
            </a:r>
            <a:br>
              <a:rPr kumimoji="1" lang="en-US" altLang="ja-JP" noProof="0" dirty="0" smtClean="0"/>
            </a:br>
            <a:r>
              <a:rPr kumimoji="1" lang="en-US" altLang="ja-JP" noProof="0" dirty="0" smtClean="0"/>
              <a:t>demapping complexity as for regular QAMs</a:t>
            </a:r>
          </a:p>
          <a:p>
            <a:endParaRPr kumimoji="1" lang="en-US" altLang="ja-JP" noProof="0" dirty="0" smtClean="0"/>
          </a:p>
          <a:p>
            <a:r>
              <a:rPr kumimoji="1" lang="en-US" altLang="ja-JP" noProof="0" dirty="0" smtClean="0"/>
              <a:t>2-D NUC</a:t>
            </a:r>
          </a:p>
          <a:p>
            <a:pPr lvl="1"/>
            <a:r>
              <a:rPr kumimoji="1" lang="en-US" altLang="ja-JP" noProof="0" dirty="0" smtClean="0"/>
              <a:t>Symmetric quadrants</a:t>
            </a:r>
          </a:p>
          <a:p>
            <a:pPr lvl="1"/>
            <a:r>
              <a:rPr kumimoji="1" lang="en-US" altLang="ja-JP" noProof="0" dirty="0" smtClean="0"/>
              <a:t>Higher gain compared to 1-D NUC</a:t>
            </a:r>
          </a:p>
          <a:p>
            <a:pPr lvl="1"/>
            <a:r>
              <a:rPr kumimoji="1" lang="en-US" altLang="ja-JP" noProof="0" dirty="0" smtClean="0"/>
              <a:t>2-D demapping required</a:t>
            </a:r>
          </a:p>
          <a:p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/>
              <a:t>May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2D2062C0-C847-4A13-8FA5-E3D8EB01C832}" type="slidenum">
              <a:rPr lang="en-US" smtClean="0"/>
              <a:pPr/>
              <a:t>13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5938788" y="1668547"/>
            <a:ext cx="3203591" cy="2429376"/>
            <a:chOff x="5938788" y="1668547"/>
            <a:chExt cx="3203591" cy="2429376"/>
          </a:xfrm>
        </p:grpSpPr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38788" y="1688119"/>
              <a:ext cx="3203591" cy="24098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" name="Rectangle 7"/>
            <p:cNvSpPr/>
            <p:nvPr/>
          </p:nvSpPr>
          <p:spPr>
            <a:xfrm>
              <a:off x="6623505" y="1668547"/>
              <a:ext cx="1834156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en-US" sz="1600" dirty="0" smtClean="0">
                  <a:solidFill>
                    <a:srgbClr val="0070C0"/>
                  </a:solidFill>
                </a:rPr>
                <a:t>1-D NUC: 16-QAM</a:t>
              </a:r>
              <a:endParaRPr lang="en-US" sz="1600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660021" y="4097923"/>
            <a:ext cx="1958814" cy="2177474"/>
            <a:chOff x="6660021" y="4097923"/>
            <a:chExt cx="1958814" cy="2177474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60021" y="4267200"/>
              <a:ext cx="1958814" cy="20081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Rectangle 9"/>
            <p:cNvSpPr/>
            <p:nvPr/>
          </p:nvSpPr>
          <p:spPr>
            <a:xfrm>
              <a:off x="6722350" y="4097923"/>
              <a:ext cx="1834156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en-US" sz="1600" dirty="0" smtClean="0">
                  <a:solidFill>
                    <a:srgbClr val="0070C0"/>
                  </a:solidFill>
                </a:rPr>
                <a:t>2-D NUC: 16-QAM</a:t>
              </a:r>
              <a:endParaRPr lang="en-US" sz="1600" dirty="0">
                <a:solidFill>
                  <a:srgbClr val="0070C0"/>
                </a:solidFill>
              </a:endParaRPr>
            </a:p>
          </p:txBody>
        </p:sp>
      </p:grp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0308" y="6475413"/>
            <a:ext cx="1503617" cy="184666"/>
          </a:xfrm>
        </p:spPr>
        <p:txBody>
          <a:bodyPr/>
          <a:lstStyle/>
          <a:p>
            <a:r>
              <a:rPr lang="en-US" dirty="0" smtClean="0"/>
              <a:t>Daniel Schneider,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68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113519"/>
          </a:xfrm>
        </p:spPr>
        <p:txBody>
          <a:bodyPr/>
          <a:lstStyle/>
          <a:p>
            <a:r>
              <a:rPr kumimoji="1" lang="en-US" altLang="ja-JP" noProof="0" dirty="0" smtClean="0"/>
              <a:t>64-QAM NUC Definition</a:t>
            </a:r>
            <a:br>
              <a:rPr kumimoji="1" lang="en-US" altLang="ja-JP" noProof="0" dirty="0" smtClean="0"/>
            </a:br>
            <a:r>
              <a:rPr kumimoji="1" lang="en-US" altLang="ja-JP" noProof="0" dirty="0" smtClean="0"/>
              <a:t>Code rate 1/2</a:t>
            </a:r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/>
              <a:t>May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2D2062C0-C847-4A13-8FA5-E3D8EB01C832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0308" y="6475413"/>
            <a:ext cx="1503617" cy="184666"/>
          </a:xfrm>
        </p:spPr>
        <p:txBody>
          <a:bodyPr/>
          <a:lstStyle/>
          <a:p>
            <a:r>
              <a:rPr lang="en-US" dirty="0" smtClean="0"/>
              <a:t>Daniel Schneider, Sony</a:t>
            </a:r>
            <a:endParaRPr lang="en-US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5706714"/>
              </p:ext>
            </p:extLst>
          </p:nvPr>
        </p:nvGraphicFramePr>
        <p:xfrm>
          <a:off x="228600" y="2133600"/>
          <a:ext cx="8696325" cy="324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7" name="Worksheet" r:id="rId3" imgW="8696390" imgH="3247957" progId="Excel.Sheet.12">
                  <p:embed/>
                </p:oleObj>
              </mc:Choice>
              <mc:Fallback>
                <p:oleObj name="Worksheet" r:id="rId3" imgW="8696390" imgH="324795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600" y="2133600"/>
                        <a:ext cx="8696325" cy="3248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5128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113519"/>
          </a:xfrm>
        </p:spPr>
        <p:txBody>
          <a:bodyPr/>
          <a:lstStyle/>
          <a:p>
            <a:r>
              <a:rPr kumimoji="1" lang="en-US" altLang="ja-JP" noProof="0" dirty="0" smtClean="0"/>
              <a:t>64-QAM NUC Definition</a:t>
            </a:r>
            <a:br>
              <a:rPr kumimoji="1" lang="en-US" altLang="ja-JP" noProof="0" dirty="0" smtClean="0"/>
            </a:br>
            <a:r>
              <a:rPr kumimoji="1" lang="en-US" altLang="ja-JP" noProof="0" dirty="0" smtClean="0"/>
              <a:t>Code rate 5/8</a:t>
            </a:r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/>
              <a:t>May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2D2062C0-C847-4A13-8FA5-E3D8EB01C832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0308" y="6475413"/>
            <a:ext cx="1503617" cy="184666"/>
          </a:xfrm>
        </p:spPr>
        <p:txBody>
          <a:bodyPr/>
          <a:lstStyle/>
          <a:p>
            <a:r>
              <a:rPr lang="en-US" dirty="0" smtClean="0"/>
              <a:t>Daniel Schneider, Sony</a:t>
            </a:r>
            <a:endParaRPr lang="en-US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7652529"/>
              </p:ext>
            </p:extLst>
          </p:nvPr>
        </p:nvGraphicFramePr>
        <p:xfrm>
          <a:off x="228600" y="2133600"/>
          <a:ext cx="8696325" cy="324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9" name="Worksheet" r:id="rId3" imgW="8696390" imgH="3247957" progId="Excel.Sheet.12">
                  <p:embed/>
                </p:oleObj>
              </mc:Choice>
              <mc:Fallback>
                <p:oleObj name="Worksheet" r:id="rId3" imgW="8696390" imgH="324795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600" y="2133600"/>
                        <a:ext cx="8696325" cy="3248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1674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113519"/>
          </a:xfrm>
        </p:spPr>
        <p:txBody>
          <a:bodyPr/>
          <a:lstStyle/>
          <a:p>
            <a:r>
              <a:rPr kumimoji="1" lang="en-US" altLang="ja-JP" noProof="0" dirty="0" smtClean="0"/>
              <a:t>64-QAM NUC Definition</a:t>
            </a:r>
            <a:br>
              <a:rPr kumimoji="1" lang="en-US" altLang="ja-JP" noProof="0" dirty="0" smtClean="0"/>
            </a:br>
            <a:r>
              <a:rPr kumimoji="1" lang="en-US" altLang="ja-JP" noProof="0" dirty="0" smtClean="0"/>
              <a:t>Code rate 3/4</a:t>
            </a:r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/>
              <a:t>May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2D2062C0-C847-4A13-8FA5-E3D8EB01C832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0308" y="6475413"/>
            <a:ext cx="1503617" cy="184666"/>
          </a:xfrm>
        </p:spPr>
        <p:txBody>
          <a:bodyPr/>
          <a:lstStyle/>
          <a:p>
            <a:r>
              <a:rPr lang="en-US" dirty="0" smtClean="0"/>
              <a:t>Daniel Schneider, Sony</a:t>
            </a:r>
            <a:endParaRPr lang="en-US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9402961"/>
              </p:ext>
            </p:extLst>
          </p:nvPr>
        </p:nvGraphicFramePr>
        <p:xfrm>
          <a:off x="228600" y="2133600"/>
          <a:ext cx="8696325" cy="324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3" name="Worksheet" r:id="rId3" imgW="8696390" imgH="3247957" progId="Excel.Sheet.12">
                  <p:embed/>
                </p:oleObj>
              </mc:Choice>
              <mc:Fallback>
                <p:oleObj name="Worksheet" r:id="rId3" imgW="8696390" imgH="324795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600" y="2133600"/>
                        <a:ext cx="8696325" cy="3248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1674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113519"/>
          </a:xfrm>
        </p:spPr>
        <p:txBody>
          <a:bodyPr/>
          <a:lstStyle/>
          <a:p>
            <a:r>
              <a:rPr kumimoji="1" lang="en-US" altLang="ja-JP" noProof="0" dirty="0" smtClean="0"/>
              <a:t>64-QAM NUC Definition</a:t>
            </a:r>
            <a:br>
              <a:rPr kumimoji="1" lang="en-US" altLang="ja-JP" noProof="0" dirty="0" smtClean="0"/>
            </a:br>
            <a:r>
              <a:rPr kumimoji="1" lang="en-US" altLang="ja-JP" noProof="0" dirty="0" smtClean="0"/>
              <a:t>Code rate 13/16</a:t>
            </a:r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/>
              <a:t>May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2D2062C0-C847-4A13-8FA5-E3D8EB01C832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0308" y="6475413"/>
            <a:ext cx="1503617" cy="184666"/>
          </a:xfrm>
        </p:spPr>
        <p:txBody>
          <a:bodyPr/>
          <a:lstStyle/>
          <a:p>
            <a:r>
              <a:rPr lang="en-US" dirty="0" smtClean="0"/>
              <a:t>Daniel Schneider, Sony</a:t>
            </a:r>
            <a:endParaRPr lang="en-US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9080379"/>
              </p:ext>
            </p:extLst>
          </p:nvPr>
        </p:nvGraphicFramePr>
        <p:xfrm>
          <a:off x="228600" y="2133600"/>
          <a:ext cx="8696325" cy="324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17" name="Worksheet" r:id="rId3" imgW="8696390" imgH="3247957" progId="Excel.Sheet.12">
                  <p:embed/>
                </p:oleObj>
              </mc:Choice>
              <mc:Fallback>
                <p:oleObj name="Worksheet" r:id="rId3" imgW="8696390" imgH="324795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600" y="2133600"/>
                        <a:ext cx="8696325" cy="3248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1674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Motivation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>
            <a:normAutofit lnSpcReduction="10000"/>
          </a:bodyPr>
          <a:lstStyle/>
          <a:p>
            <a:pPr algn="just"/>
            <a:r>
              <a:rPr kumimoji="1" lang="en-US" altLang="ja-JP" noProof="0" dirty="0" smtClean="0"/>
              <a:t>Higher order QAMs discussed in e.g. [1]-[4] as potential technology for 802.11ay</a:t>
            </a:r>
          </a:p>
          <a:p>
            <a:pPr lvl="1" algn="just"/>
            <a:r>
              <a:rPr kumimoji="1" lang="en-US" altLang="ja-JP" noProof="0" dirty="0" smtClean="0"/>
              <a:t>OFDM: 128-QAM, 256-QAM (up to 64-QAM in ad)</a:t>
            </a:r>
          </a:p>
          <a:p>
            <a:pPr lvl="1" algn="just"/>
            <a:r>
              <a:rPr kumimoji="1" lang="en-US" altLang="ja-JP" dirty="0" smtClean="0"/>
              <a:t>SC: 64-QAM (up to 16-QAM in ad)</a:t>
            </a:r>
            <a:endParaRPr kumimoji="1" lang="en-US" altLang="ja-JP" noProof="0" dirty="0" smtClean="0"/>
          </a:p>
          <a:p>
            <a:pPr algn="just"/>
            <a:r>
              <a:rPr kumimoji="1" lang="en-US" altLang="ja-JP" noProof="0" dirty="0" smtClean="0"/>
              <a:t>Non-uniform </a:t>
            </a:r>
            <a:r>
              <a:rPr kumimoji="1" lang="en-US" altLang="ja-JP" noProof="0" dirty="0"/>
              <a:t>constellations (NUCs) provide increased performance compared to uniform constellations (UCs</a:t>
            </a:r>
            <a:r>
              <a:rPr kumimoji="1" lang="en-US" altLang="ja-JP" noProof="0" dirty="0" smtClean="0"/>
              <a:t>) [3]-[4]</a:t>
            </a:r>
            <a:endParaRPr kumimoji="1" lang="en-US" altLang="ja-JP" noProof="0" dirty="0"/>
          </a:p>
          <a:p>
            <a:pPr lvl="1"/>
            <a:r>
              <a:rPr kumimoji="1" lang="en-US" altLang="ja-JP" dirty="0"/>
              <a:t>Especially for higher order </a:t>
            </a:r>
            <a:r>
              <a:rPr kumimoji="1" lang="en-US" altLang="ja-JP" dirty="0" smtClean="0"/>
              <a:t>QAMs [3]</a:t>
            </a:r>
          </a:p>
          <a:p>
            <a:pPr lvl="2"/>
            <a:r>
              <a:rPr kumimoji="1" lang="en-US" altLang="ja-JP" dirty="0" smtClean="0"/>
              <a:t>Gain up to 0.7dB for 256-QAM (OFDM)</a:t>
            </a:r>
          </a:p>
          <a:p>
            <a:pPr lvl="1"/>
            <a:r>
              <a:rPr kumimoji="1" lang="en-US" altLang="ja-JP" dirty="0" smtClean="0"/>
              <a:t>APSK for 64-QAM (SC) [4]</a:t>
            </a:r>
          </a:p>
          <a:p>
            <a:pPr lvl="1"/>
            <a:r>
              <a:rPr kumimoji="1" lang="en-US" altLang="ja-JP" dirty="0"/>
              <a:t>Moderate (</a:t>
            </a:r>
            <a:r>
              <a:rPr kumimoji="1" lang="en-US" altLang="ja-JP" dirty="0" smtClean="0"/>
              <a:t>2D NUC) </a:t>
            </a:r>
            <a:r>
              <a:rPr kumimoji="1" lang="en-US" altLang="ja-JP" dirty="0"/>
              <a:t>or no (</a:t>
            </a:r>
            <a:r>
              <a:rPr kumimoji="1" lang="en-US" altLang="ja-JP" dirty="0" smtClean="0"/>
              <a:t>1D NUC)</a:t>
            </a:r>
            <a:br>
              <a:rPr kumimoji="1" lang="en-US" altLang="ja-JP" dirty="0" smtClean="0"/>
            </a:br>
            <a:r>
              <a:rPr kumimoji="1" lang="en-US" altLang="ja-JP" dirty="0" smtClean="0"/>
              <a:t>increase in </a:t>
            </a:r>
            <a:r>
              <a:rPr kumimoji="1" lang="en-US" altLang="ja-JP" dirty="0"/>
              <a:t>demapper complexity</a:t>
            </a:r>
          </a:p>
          <a:p>
            <a:pPr algn="just"/>
            <a:endParaRPr kumimoji="1" lang="en-US" altLang="ja-JP" noProof="0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/>
              <a:t>May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0308" y="6475413"/>
            <a:ext cx="1503617" cy="184666"/>
          </a:xfrm>
        </p:spPr>
        <p:txBody>
          <a:bodyPr/>
          <a:lstStyle/>
          <a:p>
            <a:r>
              <a:rPr lang="en-US" dirty="0" smtClean="0"/>
              <a:t>Daniel Schneider, Sony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5562600" y="4191000"/>
            <a:ext cx="2085524" cy="1729682"/>
            <a:chOff x="5562600" y="4706568"/>
            <a:chExt cx="2085524" cy="1729682"/>
          </a:xfrm>
        </p:grpSpPr>
        <p:pic>
          <p:nvPicPr>
            <p:cNvPr id="14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62600" y="4867477"/>
              <a:ext cx="2085524" cy="15687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5" name="Rectangle 14"/>
            <p:cNvSpPr/>
            <p:nvPr/>
          </p:nvSpPr>
          <p:spPr>
            <a:xfrm>
              <a:off x="5959887" y="4706568"/>
              <a:ext cx="1430200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1-D NUC: 16-QAM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7591955" y="4170596"/>
            <a:ext cx="1459671" cy="1620604"/>
            <a:chOff x="7591955" y="4627796"/>
            <a:chExt cx="1459671" cy="1620604"/>
          </a:xfrm>
        </p:grpSpPr>
        <p:pic>
          <p:nvPicPr>
            <p:cNvPr id="17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39428" y="4800600"/>
              <a:ext cx="1412198" cy="1447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8" name="Rectangle 17"/>
            <p:cNvSpPr/>
            <p:nvPr/>
          </p:nvSpPr>
          <p:spPr>
            <a:xfrm>
              <a:off x="7591955" y="4627796"/>
              <a:ext cx="1430200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2-D NUC: 16-QAM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9648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Outline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pPr algn="just"/>
            <a:r>
              <a:rPr kumimoji="1" lang="en-US" altLang="ja-JP" dirty="0" smtClean="0"/>
              <a:t>NUCs </a:t>
            </a:r>
            <a:r>
              <a:rPr kumimoji="1" lang="en-US" altLang="ja-JP" dirty="0"/>
              <a:t>for </a:t>
            </a:r>
            <a:r>
              <a:rPr kumimoji="1" lang="en-US" altLang="ja-JP" dirty="0" smtClean="0"/>
              <a:t>64-QAM and single carrier (SC) modulation</a:t>
            </a:r>
            <a:endParaRPr kumimoji="1" lang="en-US" altLang="ja-JP" dirty="0"/>
          </a:p>
          <a:p>
            <a:pPr algn="just"/>
            <a:endParaRPr kumimoji="1" lang="en-US" altLang="ja-JP" noProof="0" dirty="0" smtClean="0"/>
          </a:p>
          <a:p>
            <a:pPr algn="just"/>
            <a:r>
              <a:rPr kumimoji="1" lang="en-US" altLang="ja-JP" dirty="0"/>
              <a:t>Performance </a:t>
            </a:r>
            <a:r>
              <a:rPr kumimoji="1" lang="en-US" altLang="ja-JP" dirty="0" smtClean="0"/>
              <a:t>results</a:t>
            </a:r>
            <a:endParaRPr kumimoji="1" lang="en-US" altLang="ja-JP" dirty="0"/>
          </a:p>
          <a:p>
            <a:pPr lvl="1" algn="just"/>
            <a:r>
              <a:rPr kumimoji="1" lang="en-US" altLang="ja-JP" dirty="0"/>
              <a:t>AWGN channel with and without phase noise</a:t>
            </a:r>
          </a:p>
          <a:p>
            <a:pPr marL="0" indent="0" algn="just">
              <a:buNone/>
            </a:pPr>
            <a:endParaRPr kumimoji="1" lang="en-US" altLang="ja-JP" noProof="0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/>
              <a:t>May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0308" y="6475413"/>
            <a:ext cx="1503617" cy="184666"/>
          </a:xfrm>
        </p:spPr>
        <p:txBody>
          <a:bodyPr/>
          <a:lstStyle/>
          <a:p>
            <a:r>
              <a:rPr lang="en-US" dirty="0" smtClean="0"/>
              <a:t>Daniel Schneider,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70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NUCs </a:t>
            </a:r>
            <a:r>
              <a:rPr kumimoji="1" lang="en-US" altLang="ja-JP" dirty="0"/>
              <a:t>for </a:t>
            </a:r>
            <a:r>
              <a:rPr kumimoji="1" lang="en-US" altLang="ja-JP" dirty="0" smtClean="0"/>
              <a:t>64-QAM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r>
              <a:rPr kumimoji="1" lang="en-US" altLang="ja-JP" dirty="0" smtClean="0"/>
              <a:t>2-dimenionsal (2D</a:t>
            </a:r>
            <a:r>
              <a:rPr kumimoji="1" lang="en-US" altLang="ja-JP" dirty="0"/>
              <a:t>) NUCs</a:t>
            </a:r>
          </a:p>
          <a:p>
            <a:pPr lvl="1"/>
            <a:r>
              <a:rPr kumimoji="1" lang="en-US" altLang="ja-JP" dirty="0" smtClean="0"/>
              <a:t>Improved performance compared to 1D NUCs</a:t>
            </a:r>
          </a:p>
          <a:p>
            <a:pPr lvl="1"/>
            <a:r>
              <a:rPr kumimoji="1" lang="en-US" altLang="ja-JP" dirty="0" smtClean="0"/>
              <a:t>Reasonably demapper complexity (especially for &lt; 256-QAM)</a:t>
            </a:r>
          </a:p>
          <a:p>
            <a:pPr lvl="1"/>
            <a:r>
              <a:rPr kumimoji="1" lang="en-US" altLang="ja-JP" dirty="0" smtClean="0"/>
              <a:t>Quadrant symmetry</a:t>
            </a:r>
            <a:endParaRPr kumimoji="1" lang="en-US" altLang="ja-JP" dirty="0">
              <a:solidFill>
                <a:srgbClr val="FFC000"/>
              </a:solidFill>
            </a:endParaRPr>
          </a:p>
          <a:p>
            <a:r>
              <a:rPr kumimoji="1" lang="en-US" altLang="ja-JP" dirty="0"/>
              <a:t>Different </a:t>
            </a:r>
            <a:r>
              <a:rPr kumimoji="1" lang="en-US" altLang="ja-JP" dirty="0" smtClean="0"/>
              <a:t>NUCs </a:t>
            </a:r>
            <a:r>
              <a:rPr kumimoji="1" lang="en-US" altLang="ja-JP" dirty="0"/>
              <a:t>for each code </a:t>
            </a:r>
            <a:r>
              <a:rPr kumimoji="1" lang="en-US" altLang="ja-JP" dirty="0" smtClean="0"/>
              <a:t>rate</a:t>
            </a:r>
          </a:p>
          <a:p>
            <a:pPr lvl="1"/>
            <a:r>
              <a:rPr kumimoji="1" lang="en-US" altLang="ja-JP" dirty="0" smtClean="0"/>
              <a:t>Optimized for operating point of FEC with specific code rate</a:t>
            </a:r>
            <a:endParaRPr kumimoji="1" lang="en-US" altLang="ja-JP" dirty="0"/>
          </a:p>
          <a:p>
            <a:r>
              <a:rPr kumimoji="1" lang="en-US" altLang="ja-JP" dirty="0"/>
              <a:t>Bit labeling optimized</a:t>
            </a:r>
          </a:p>
          <a:p>
            <a:pPr lvl="1"/>
            <a:r>
              <a:rPr kumimoji="1" lang="en-US" altLang="ja-JP" dirty="0"/>
              <a:t>Matches optimally to existing .11 WLAN </a:t>
            </a:r>
            <a:r>
              <a:rPr kumimoji="1" lang="en-US" altLang="ja-JP" dirty="0" smtClean="0"/>
              <a:t>system</a:t>
            </a:r>
            <a:endParaRPr kumimoji="1" lang="en-US" altLang="ja-JP" dirty="0"/>
          </a:p>
          <a:p>
            <a:pPr lvl="2"/>
            <a:r>
              <a:rPr kumimoji="1" lang="en-US" altLang="ja-JP" dirty="0"/>
              <a:t>No changes at FEC or other blocks required</a:t>
            </a:r>
          </a:p>
          <a:p>
            <a:pPr lvl="2"/>
            <a:r>
              <a:rPr kumimoji="1" lang="en-US" altLang="ja-JP" dirty="0"/>
              <a:t>No need </a:t>
            </a:r>
            <a:r>
              <a:rPr kumimoji="1" lang="en-US" altLang="ja-JP" dirty="0" smtClean="0"/>
              <a:t>for </a:t>
            </a:r>
            <a:r>
              <a:rPr kumimoji="1" lang="en-US" altLang="ja-JP" dirty="0"/>
              <a:t>a dedicated bit </a:t>
            </a:r>
            <a:r>
              <a:rPr kumimoji="1" lang="en-US" altLang="ja-JP" dirty="0" err="1"/>
              <a:t>interleaver</a:t>
            </a:r>
            <a:endParaRPr kumimoji="1" lang="en-US" altLang="ja-JP" dirty="0"/>
          </a:p>
          <a:p>
            <a:pPr algn="just"/>
            <a:endParaRPr kumimoji="1" lang="en-US" altLang="ja-JP" noProof="0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/>
              <a:t>May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0308" y="6475413"/>
            <a:ext cx="1503617" cy="184666"/>
          </a:xfrm>
        </p:spPr>
        <p:txBody>
          <a:bodyPr/>
          <a:lstStyle/>
          <a:p>
            <a:r>
              <a:rPr lang="en-US" dirty="0" smtClean="0"/>
              <a:t>Daniel Schneider, Sony</a:t>
            </a:r>
            <a:endParaRPr lang="en-US" dirty="0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895"/>
          <a:stretch/>
        </p:blipFill>
        <p:spPr bwMode="auto">
          <a:xfrm>
            <a:off x="5715000" y="5257800"/>
            <a:ext cx="3207589" cy="78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560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64-QAM NUCs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endParaRPr kumimoji="1" lang="en-US" altLang="ja-JP" dirty="0"/>
          </a:p>
          <a:p>
            <a:pPr algn="just"/>
            <a:endParaRPr kumimoji="1" lang="en-US" altLang="ja-JP" noProof="0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dirty="0"/>
              <a:t>May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0308" y="6475413"/>
            <a:ext cx="1503617" cy="184666"/>
          </a:xfrm>
        </p:spPr>
        <p:txBody>
          <a:bodyPr/>
          <a:lstStyle/>
          <a:p>
            <a:r>
              <a:rPr lang="en-US" dirty="0" smtClean="0"/>
              <a:t>Daniel Schneider, Sony</a:t>
            </a:r>
            <a:endParaRPr lang="en-US" dirty="0"/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146" y="1450659"/>
            <a:ext cx="3560598" cy="2671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9355" y="2613754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CR=1/2</a:t>
            </a:r>
            <a:endParaRPr lang="de-DE" dirty="0"/>
          </a:p>
        </p:txBody>
      </p:sp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5545" y="1416153"/>
            <a:ext cx="3560598" cy="2671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734545" y="2613754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CR=5/8</a:t>
            </a:r>
            <a:endParaRPr lang="de-DE" dirty="0"/>
          </a:p>
        </p:txBody>
      </p:sp>
      <p:sp>
        <p:nvSpPr>
          <p:cNvPr id="11" name="TextBox 10"/>
          <p:cNvSpPr txBox="1"/>
          <p:nvPr/>
        </p:nvSpPr>
        <p:spPr>
          <a:xfrm>
            <a:off x="119355" y="5115380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CR=3/4</a:t>
            </a:r>
            <a:endParaRPr lang="de-DE" dirty="0"/>
          </a:p>
        </p:txBody>
      </p:sp>
      <p:sp>
        <p:nvSpPr>
          <p:cNvPr id="12" name="TextBox 11"/>
          <p:cNvSpPr txBox="1"/>
          <p:nvPr/>
        </p:nvSpPr>
        <p:spPr>
          <a:xfrm>
            <a:off x="3657600" y="5103401"/>
            <a:ext cx="8274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CR=13/16</a:t>
            </a:r>
            <a:endParaRPr lang="de-DE" dirty="0"/>
          </a:p>
        </p:txBody>
      </p:sp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133" y="3918257"/>
            <a:ext cx="3560598" cy="2671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82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2734" y="3918257"/>
            <a:ext cx="3560598" cy="2671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467600" y="2798466"/>
            <a:ext cx="134190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Details of</a:t>
            </a:r>
          </a:p>
          <a:p>
            <a:r>
              <a:rPr lang="en-US" sz="1600" b="1" dirty="0" smtClean="0"/>
              <a:t>constellation</a:t>
            </a:r>
          </a:p>
          <a:p>
            <a:r>
              <a:rPr lang="en-US" sz="1600" b="1" dirty="0" smtClean="0"/>
              <a:t>points and</a:t>
            </a:r>
          </a:p>
          <a:p>
            <a:r>
              <a:rPr lang="en-US" sz="1600" b="1" dirty="0" smtClean="0"/>
              <a:t>bit labeling</a:t>
            </a:r>
          </a:p>
          <a:p>
            <a:r>
              <a:rPr lang="en-US" sz="1600" b="1" dirty="0" smtClean="0"/>
              <a:t>see Appendix</a:t>
            </a:r>
            <a:endParaRPr lang="en-US" sz="1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7408851" y="5867400"/>
                <a:ext cx="150381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en-US" altLang="ja-JP" dirty="0"/>
                  <a:t>Bit labeling: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i="1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kumimoji="1" lang="de-DE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kumimoji="1" lang="de-DE" i="1">
                        <a:latin typeface="Cambria Math"/>
                      </a:rPr>
                      <m:t>…</m:t>
                    </m:r>
                    <m:sSub>
                      <m:sSubPr>
                        <m:ctrlPr>
                          <a:rPr kumimoji="1"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de-DE" i="1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kumimoji="1" lang="de-DE" i="1">
                            <a:latin typeface="Cambria Math"/>
                          </a:rPr>
                          <m:t>5</m:t>
                        </m:r>
                      </m:sub>
                    </m:sSub>
                  </m:oMath>
                </a14:m>
                <a:r>
                  <a:rPr kumimoji="1" lang="en-US" altLang="ja-JP" dirty="0" smtClean="0"/>
                  <a:t>:</a:t>
                </a:r>
              </a:p>
              <a:p>
                <a:r>
                  <a:rPr kumimoji="1" lang="en-US" altLang="ja-JP" dirty="0" smtClean="0"/>
                  <a:t>See Appendix</a:t>
                </a:r>
                <a:endParaRPr kumimoji="1" lang="en-US" altLang="ja-JP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8851" y="5867400"/>
                <a:ext cx="1503810" cy="461665"/>
              </a:xfrm>
              <a:prstGeom prst="rect">
                <a:avLst/>
              </a:prstGeom>
              <a:blipFill rotWithShape="1">
                <a:blip r:embed="rId7"/>
                <a:stretch>
                  <a:fillRect b="-9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6672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8382000" cy="4114800"/>
          </a:xfrm>
        </p:spPr>
        <p:txBody>
          <a:bodyPr/>
          <a:lstStyle/>
          <a:p>
            <a:r>
              <a:rPr kumimoji="1" lang="en-US" altLang="ja-JP" noProof="0" dirty="0" smtClean="0"/>
              <a:t>Regular UCs </a:t>
            </a:r>
            <a:r>
              <a:rPr kumimoji="1" lang="en-US" altLang="ja-JP" dirty="0" smtClean="0"/>
              <a:t>and</a:t>
            </a:r>
            <a:r>
              <a:rPr kumimoji="1" lang="en-US" altLang="ja-JP" noProof="0" dirty="0" smtClean="0"/>
              <a:t> NUCs</a:t>
            </a:r>
            <a:endParaRPr kumimoji="1" lang="en-US" altLang="ja-JP" noProof="0" dirty="0"/>
          </a:p>
          <a:p>
            <a:r>
              <a:rPr kumimoji="1" lang="en-US" altLang="ja-JP" noProof="0" dirty="0" smtClean="0"/>
              <a:t>Single carrier modulation</a:t>
            </a:r>
            <a:endParaRPr kumimoji="1" lang="en-US" altLang="ja-JP" noProof="0" dirty="0"/>
          </a:p>
          <a:p>
            <a:r>
              <a:rPr kumimoji="1" lang="en-US" altLang="ja-JP" noProof="0" dirty="0" smtClean="0"/>
              <a:t>Focus on 64-QAM</a:t>
            </a:r>
            <a:endParaRPr kumimoji="1" lang="en-US" altLang="ja-JP" noProof="0" dirty="0"/>
          </a:p>
          <a:p>
            <a:r>
              <a:rPr kumimoji="1" lang="en-US" altLang="ja-JP" noProof="0" dirty="0" smtClean="0"/>
              <a:t>Message </a:t>
            </a:r>
            <a:r>
              <a:rPr kumimoji="1" lang="en-US" altLang="ja-JP" noProof="0" dirty="0"/>
              <a:t>Length: 1000bytes</a:t>
            </a:r>
          </a:p>
          <a:p>
            <a:r>
              <a:rPr kumimoji="1" lang="en-US" altLang="ja-JP" noProof="0" dirty="0" smtClean="0"/>
              <a:t>Channel: AWGN</a:t>
            </a:r>
            <a:endParaRPr kumimoji="1" lang="en-US" altLang="ja-JP" noProof="0" dirty="0"/>
          </a:p>
          <a:p>
            <a:pPr lvl="1"/>
            <a:r>
              <a:rPr kumimoji="1" lang="en-US" altLang="ja-JP" dirty="0"/>
              <a:t>AWGN </a:t>
            </a:r>
            <a:r>
              <a:rPr kumimoji="1" lang="en-US" altLang="ja-JP" dirty="0" smtClean="0"/>
              <a:t>(channel </a:t>
            </a:r>
            <a:r>
              <a:rPr kumimoji="1" lang="en-US" altLang="ja-JP" dirty="0"/>
              <a:t>is very </a:t>
            </a:r>
            <a:r>
              <a:rPr kumimoji="1" lang="en-US" altLang="ja-JP" dirty="0" smtClean="0"/>
              <a:t>close</a:t>
            </a:r>
            <a:br>
              <a:rPr kumimoji="1" lang="en-US" altLang="ja-JP" dirty="0" smtClean="0"/>
            </a:br>
            <a:r>
              <a:rPr kumimoji="1" lang="en-US" altLang="ja-JP" dirty="0" smtClean="0"/>
              <a:t>to </a:t>
            </a:r>
            <a:r>
              <a:rPr kumimoji="1" lang="en-US" altLang="ja-JP" dirty="0"/>
              <a:t>AWGN in the LOS </a:t>
            </a:r>
            <a:r>
              <a:rPr kumimoji="1" lang="en-US" altLang="ja-JP" dirty="0" smtClean="0"/>
              <a:t>case) </a:t>
            </a:r>
          </a:p>
          <a:p>
            <a:r>
              <a:rPr kumimoji="1" lang="en-US" altLang="ja-JP" noProof="0" dirty="0" smtClean="0"/>
              <a:t>With and without phase noise</a:t>
            </a:r>
          </a:p>
          <a:p>
            <a:pPr lvl="1"/>
            <a:r>
              <a:rPr kumimoji="1" lang="en-US" altLang="ja-JP" dirty="0" smtClean="0"/>
              <a:t>Phase noise model according to .11ad evaluation methodology [5]</a:t>
            </a:r>
            <a:endParaRPr kumimoji="1" lang="en-US" altLang="ja-JP" noProof="0" dirty="0"/>
          </a:p>
          <a:p>
            <a:r>
              <a:rPr kumimoji="1" lang="en-US" altLang="ja-JP" dirty="0"/>
              <a:t>Gain compared to UC evaluated at </a:t>
            </a:r>
            <a:r>
              <a:rPr kumimoji="1" lang="en-US" altLang="ja-JP" dirty="0" smtClean="0"/>
              <a:t>FER=10</a:t>
            </a:r>
            <a:r>
              <a:rPr kumimoji="1" lang="en-US" altLang="ja-JP" baseline="30000" dirty="0" smtClean="0"/>
              <a:t>-2</a:t>
            </a:r>
            <a:endParaRPr kumimoji="1" lang="en-US" altLang="ja-JP" noProof="0" dirty="0"/>
          </a:p>
          <a:p>
            <a:endParaRPr kumimoji="1" lang="en-US" altLang="ja-JP" noProof="0" dirty="0" smtClean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noProof="0" dirty="0" smtClean="0"/>
              <a:t>Simulations Parameters</a:t>
            </a:r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/>
              <a:t>May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1076850"/>
              </p:ext>
            </p:extLst>
          </p:nvPr>
        </p:nvGraphicFramePr>
        <p:xfrm>
          <a:off x="6477000" y="3124200"/>
          <a:ext cx="2286000" cy="952500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762000"/>
                <a:gridCol w="762000"/>
                <a:gridCol w="7620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modulation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bit/symbol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coderate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</a:rPr>
                        <a:t>64-QAM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1/2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</a:rPr>
                        <a:t>64-QAM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5/8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64-QAM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3/4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64-QAM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13/16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0308" y="6475413"/>
            <a:ext cx="1503617" cy="184666"/>
          </a:xfrm>
        </p:spPr>
        <p:txBody>
          <a:bodyPr/>
          <a:lstStyle/>
          <a:p>
            <a:r>
              <a:rPr lang="en-US" dirty="0" smtClean="0"/>
              <a:t>Daniel Schneider,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65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752600"/>
            <a:ext cx="8382000" cy="4343400"/>
          </a:xfrm>
        </p:spPr>
        <p:txBody>
          <a:bodyPr/>
          <a:lstStyle/>
          <a:p>
            <a:r>
              <a:rPr kumimoji="1" lang="en-US" altLang="ja-JP" noProof="0" dirty="0" smtClean="0"/>
              <a:t>Up to 0.4dB gain</a:t>
            </a:r>
            <a:endParaRPr kumimoji="1" lang="en-US" altLang="ja-JP" noProof="0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noProof="0" dirty="0" smtClean="0"/>
              <a:t>Simulation Results</a:t>
            </a:r>
            <a:r>
              <a:rPr kumimoji="1" lang="en-US" altLang="ja-JP" dirty="0" smtClean="0"/>
              <a:t>: without phase noise</a:t>
            </a:r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/>
              <a:t>May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0308" y="6475413"/>
            <a:ext cx="1503617" cy="184666"/>
          </a:xfrm>
        </p:spPr>
        <p:txBody>
          <a:bodyPr/>
          <a:lstStyle/>
          <a:p>
            <a:r>
              <a:rPr lang="en-US" dirty="0" smtClean="0"/>
              <a:t>Daniel Schneider, Sony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524000"/>
            <a:ext cx="5029200" cy="377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3706483"/>
            <a:ext cx="54864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304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0107" y="1657350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752600"/>
            <a:ext cx="8382000" cy="4343400"/>
          </a:xfrm>
        </p:spPr>
        <p:txBody>
          <a:bodyPr/>
          <a:lstStyle/>
          <a:p>
            <a:r>
              <a:rPr kumimoji="1" lang="en-US" altLang="ja-JP" dirty="0" smtClean="0"/>
              <a:t>Different </a:t>
            </a:r>
            <a:r>
              <a:rPr kumimoji="1" lang="en-US" altLang="ja-JP" dirty="0" err="1" smtClean="0"/>
              <a:t>demappers</a:t>
            </a:r>
            <a:endParaRPr kumimoji="1" lang="en-US" altLang="ja-JP" dirty="0" smtClean="0"/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noProof="0" dirty="0" smtClean="0"/>
              <a:t>Regular demapper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noProof="0" dirty="0" smtClean="0"/>
              <a:t>Demapper which takes</a:t>
            </a:r>
            <a:br>
              <a:rPr kumimoji="1" lang="en-US" altLang="ja-JP" noProof="0" dirty="0" smtClean="0"/>
            </a:br>
            <a:r>
              <a:rPr kumimoji="1" lang="en-US" altLang="ja-JP" noProof="0" dirty="0" smtClean="0"/>
              <a:t>PN into account</a:t>
            </a:r>
            <a:endParaRPr kumimoji="1" lang="en-US" altLang="ja-JP" noProof="0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noProof="0" dirty="0" smtClean="0"/>
              <a:t>Simulation Results</a:t>
            </a:r>
            <a:r>
              <a:rPr kumimoji="1" lang="en-US" altLang="ja-JP" dirty="0" smtClean="0"/>
              <a:t>: with phase noise (PN)</a:t>
            </a:r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/>
              <a:t>May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0308" y="6475413"/>
            <a:ext cx="1503617" cy="184666"/>
          </a:xfrm>
        </p:spPr>
        <p:txBody>
          <a:bodyPr/>
          <a:lstStyle/>
          <a:p>
            <a:r>
              <a:rPr lang="en-US" dirty="0" smtClean="0"/>
              <a:t>Daniel Schneider, Sony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87020" y="4057780"/>
            <a:ext cx="962123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without</a:t>
            </a:r>
            <a:r>
              <a:rPr lang="de-DE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PN</a:t>
            </a:r>
            <a:endParaRPr lang="de-DE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6426752" y="4029979"/>
            <a:ext cx="507231" cy="304800"/>
          </a:xfrm>
          <a:prstGeom prst="ellipse">
            <a:avLst/>
          </a:prstGeom>
          <a:noFill/>
          <a:ln w="1905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7254844" y="4191000"/>
            <a:ext cx="814339" cy="304800"/>
          </a:xfrm>
          <a:prstGeom prst="ellipse">
            <a:avLst/>
          </a:prstGeom>
          <a:noFill/>
          <a:ln w="1905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130913" y="4256171"/>
            <a:ext cx="713657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de-DE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PN</a:t>
            </a:r>
            <a:endParaRPr lang="de-DE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5775490" y="2735776"/>
            <a:ext cx="253616" cy="228600"/>
          </a:xfrm>
          <a:prstGeom prst="ellipse">
            <a:avLst/>
          </a:prstGeom>
          <a:noFill/>
          <a:ln w="1905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6231720" y="2991209"/>
            <a:ext cx="253616" cy="228600"/>
          </a:xfrm>
          <a:prstGeom prst="ellipse">
            <a:avLst/>
          </a:prstGeom>
          <a:noFill/>
          <a:ln w="1905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48200" y="2742965"/>
            <a:ext cx="936475" cy="57708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105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lang="de-DE" sz="105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05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influence</a:t>
            </a:r>
            <a:endParaRPr lang="de-DE" sz="105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05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105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PN </a:t>
            </a:r>
            <a:r>
              <a:rPr lang="de-DE" sz="105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aware</a:t>
            </a:r>
            <a:endParaRPr lang="de-DE" sz="105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05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demapper</a:t>
            </a:r>
            <a:endParaRPr lang="de-DE" sz="105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Straight Arrow Connector 18"/>
          <p:cNvCxnSpPr>
            <a:stCxn id="17" idx="3"/>
            <a:endCxn id="15" idx="2"/>
          </p:cNvCxnSpPr>
          <p:nvPr/>
        </p:nvCxnSpPr>
        <p:spPr>
          <a:xfrm flipV="1">
            <a:off x="5584675" y="2850076"/>
            <a:ext cx="190815" cy="181430"/>
          </a:xfrm>
          <a:prstGeom prst="straightConnector1">
            <a:avLst/>
          </a:prstGeom>
          <a:ln w="63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7" idx="3"/>
          </p:cNvCxnSpPr>
          <p:nvPr/>
        </p:nvCxnSpPr>
        <p:spPr>
          <a:xfrm>
            <a:off x="5584675" y="3031506"/>
            <a:ext cx="635247" cy="74003"/>
          </a:xfrm>
          <a:prstGeom prst="straightConnector1">
            <a:avLst/>
          </a:prstGeom>
          <a:ln w="63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7077974" y="3614350"/>
            <a:ext cx="457201" cy="0"/>
          </a:xfrm>
          <a:prstGeom prst="straightConnector1">
            <a:avLst/>
          </a:prstGeom>
          <a:ln w="254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6310209" y="3680604"/>
            <a:ext cx="292868" cy="0"/>
          </a:xfrm>
          <a:prstGeom prst="straightConnector1">
            <a:avLst/>
          </a:prstGeom>
          <a:ln w="254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675129" y="3614350"/>
            <a:ext cx="848309" cy="276999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NUC </a:t>
            </a:r>
            <a:r>
              <a:rPr lang="de-DE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gain</a:t>
            </a:r>
            <a:endParaRPr lang="de-DE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279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752600"/>
            <a:ext cx="8382000" cy="4343400"/>
          </a:xfrm>
        </p:spPr>
        <p:txBody>
          <a:bodyPr/>
          <a:lstStyle/>
          <a:p>
            <a:r>
              <a:rPr kumimoji="1" lang="en-US" altLang="ja-JP" dirty="0" smtClean="0"/>
              <a:t>Increased </a:t>
            </a:r>
            <a:r>
              <a:rPr kumimoji="1" lang="en-US" altLang="ja-JP" dirty="0"/>
              <a:t>NUC </a:t>
            </a:r>
            <a:r>
              <a:rPr kumimoji="1" lang="en-US" altLang="ja-JP" dirty="0" smtClean="0"/>
              <a:t>gain in the presence of phase noise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noProof="0" dirty="0" smtClean="0"/>
              <a:t>Simulation Results</a:t>
            </a:r>
            <a:r>
              <a:rPr kumimoji="1" lang="en-US" altLang="ja-JP" dirty="0" smtClean="0"/>
              <a:t>: with phase noise (PN)</a:t>
            </a:r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/>
              <a:t>May 2015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0308" y="6475413"/>
            <a:ext cx="1503617" cy="184666"/>
          </a:xfrm>
        </p:spPr>
        <p:txBody>
          <a:bodyPr/>
          <a:lstStyle/>
          <a:p>
            <a:r>
              <a:rPr lang="en-US" dirty="0" smtClean="0"/>
              <a:t>Daniel Schneider, Sony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438400"/>
            <a:ext cx="76200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293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654</Words>
  <Application>Microsoft Office PowerPoint</Application>
  <PresentationFormat>On-screen Show (4:3)</PresentationFormat>
  <Paragraphs>189</Paragraphs>
  <Slides>17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802-11-Submission</vt:lpstr>
      <vt:lpstr>Document</vt:lpstr>
      <vt:lpstr>Worksheet</vt:lpstr>
      <vt:lpstr>Non-Uniform Constellations for 64-QAM</vt:lpstr>
      <vt:lpstr>Motivation</vt:lpstr>
      <vt:lpstr>Outline</vt:lpstr>
      <vt:lpstr>NUCs for 64-QAM</vt:lpstr>
      <vt:lpstr>64-QAM NUCs</vt:lpstr>
      <vt:lpstr>Simulations Parameters</vt:lpstr>
      <vt:lpstr>Simulation Results: without phase noise</vt:lpstr>
      <vt:lpstr>Simulation Results: with phase noise (PN)</vt:lpstr>
      <vt:lpstr>Simulation Results: with phase noise (PN)</vt:lpstr>
      <vt:lpstr>Conclusions</vt:lpstr>
      <vt:lpstr>References</vt:lpstr>
      <vt:lpstr>Appendix</vt:lpstr>
      <vt:lpstr>NUC: 1-D vs 2D</vt:lpstr>
      <vt:lpstr>64-QAM NUC Definition Code rate 1/2</vt:lpstr>
      <vt:lpstr>64-QAM NUC Definition Code rate 5/8</vt:lpstr>
      <vt:lpstr>64-QAM NUC Definition Code rate 3/4</vt:lpstr>
      <vt:lpstr>64-QAM NUC Definition Code rate 13/16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o00903653</dc:creator>
  <cp:lastModifiedBy>Schneider, Daniel</cp:lastModifiedBy>
  <cp:revision>340</cp:revision>
  <cp:lastPrinted>1998-02-10T13:28:06Z</cp:lastPrinted>
  <dcterms:created xsi:type="dcterms:W3CDTF">2014-01-02T14:03:14Z</dcterms:created>
  <dcterms:modified xsi:type="dcterms:W3CDTF">2015-05-11T16:16:11Z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(1)O48q+nWDiKNAVXoAwq58w+4LvdQeLWil3Rq3V4v9XkiJ2IiN7fvCdsyqreequemyW6dOPSnk_x000d_
F4Bs1fr9Bn5o3mpJtUIgFqXl2Km6NI/F7EATlSc3+wHgfUfAkHn9UFggby0q7dJ5TySRiROE_x000d_
HmXUa/iZKW34ur5nJGxPkwBTQ5FlL49sl9QK07bN1jXePOG7TbA3YLb+5p+8BObszfmrbg==</vt:lpwstr>
  </property>
</Properties>
</file>