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13" r:id="rId3"/>
    <p:sldId id="338" r:id="rId4"/>
    <p:sldId id="342" r:id="rId5"/>
    <p:sldId id="343" r:id="rId6"/>
    <p:sldId id="328" r:id="rId7"/>
    <p:sldId id="339" r:id="rId8"/>
    <p:sldId id="340" r:id="rId9"/>
    <p:sldId id="332" r:id="rId10"/>
    <p:sldId id="326" r:id="rId11"/>
    <p:sldId id="285" r:id="rId12"/>
    <p:sldId id="337" r:id="rId13"/>
    <p:sldId id="347" r:id="rId14"/>
    <p:sldId id="349" r:id="rId15"/>
    <p:sldId id="341" r:id="rId16"/>
    <p:sldId id="345" r:id="rId17"/>
    <p:sldId id="34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2962" autoAdjust="0"/>
  </p:normalViewPr>
  <p:slideViewPr>
    <p:cSldViewPr>
      <p:cViewPr>
        <p:scale>
          <a:sx n="110" d="100"/>
          <a:sy n="110" d="100"/>
        </p:scale>
        <p:origin x="-142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274" y="6475413"/>
            <a:ext cx="14926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0600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emf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Non-Uniform Constellations for 1024-QAM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</a:t>
            </a:r>
            <a:r>
              <a:rPr lang="en-US" sz="2000" noProof="0" dirty="0" smtClean="0"/>
              <a:t>2015/0</a:t>
            </a:r>
            <a:r>
              <a:rPr lang="en-US" altLang="ja-JP" sz="2000" noProof="0" dirty="0" smtClean="0"/>
              <a:t>5</a:t>
            </a:r>
            <a:r>
              <a:rPr lang="en-US" sz="2000" noProof="0" dirty="0" smtClean="0"/>
              <a:t>/</a:t>
            </a:r>
            <a:r>
              <a:rPr lang="en-US" sz="2000" dirty="0" smtClean="0"/>
              <a:t>11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839227"/>
              </p:ext>
            </p:extLst>
          </p:nvPr>
        </p:nvGraphicFramePr>
        <p:xfrm>
          <a:off x="509588" y="2682875"/>
          <a:ext cx="7840662" cy="241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9" name="Document" r:id="rId5" imgW="8252039" imgH="2544214" progId="Word.Document.8">
                  <p:embed/>
                </p:oleObj>
              </mc:Choice>
              <mc:Fallback>
                <p:oleObj name="Document" r:id="rId5" imgW="8252039" imgH="2544214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82875"/>
                        <a:ext cx="7840662" cy="241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kumimoji="1" lang="en-US" altLang="ja-JP" noProof="0" dirty="0" smtClean="0"/>
              <a:t>11-14-0624-00-00ax Investigation on 1024 QAM feasibility in 11ax</a:t>
            </a:r>
            <a:endParaRPr lang="en-US" altLang="ja-JP" noProof="0" dirty="0" smtClean="0"/>
          </a:p>
          <a:p>
            <a:pPr marL="457200" indent="-457200">
              <a:buAutoNum type="arabicPeriod"/>
            </a:pPr>
            <a:r>
              <a:rPr lang="en-US" altLang="ja-JP" dirty="0" smtClean="0"/>
              <a:t>11-15-0048-00-00ax Non-uniform Constellations for higher Order QAMs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11-09-0451-15-00ac-tgac Functional requirements and evaluation methodology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1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APPENDIX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kumimoji="1" lang="en-US" altLang="ja-JP" noProof="0" dirty="0" smtClean="0"/>
              <a:t>NUC: 1-D vs 2D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1-D NUC</a:t>
            </a:r>
          </a:p>
          <a:p>
            <a:pPr lvl="1"/>
            <a:r>
              <a:rPr kumimoji="1" lang="en-US" altLang="ja-JP" noProof="0" dirty="0" smtClean="0"/>
              <a:t>I/Q symmetry </a:t>
            </a:r>
          </a:p>
          <a:p>
            <a:pPr lvl="1"/>
            <a:r>
              <a:rPr kumimoji="1" lang="en-US" altLang="ja-JP" noProof="0" dirty="0" smtClean="0"/>
              <a:t>1-D demapping as for uniform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constellations (UC), i.e. same order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of demapping complexity</a:t>
            </a:r>
          </a:p>
          <a:p>
            <a:endParaRPr kumimoji="1" lang="en-US" altLang="ja-JP" noProof="0" dirty="0" smtClean="0"/>
          </a:p>
          <a:p>
            <a:r>
              <a:rPr kumimoji="1" lang="en-US" altLang="ja-JP" noProof="0" dirty="0" smtClean="0"/>
              <a:t>2-D NUC</a:t>
            </a:r>
          </a:p>
          <a:p>
            <a:pPr lvl="1"/>
            <a:r>
              <a:rPr kumimoji="1" lang="en-US" altLang="ja-JP" noProof="0" dirty="0" smtClean="0"/>
              <a:t>Symmetric quadrants</a:t>
            </a:r>
          </a:p>
          <a:p>
            <a:pPr lvl="1"/>
            <a:r>
              <a:rPr kumimoji="1" lang="en-US" altLang="ja-JP" noProof="0" dirty="0" smtClean="0"/>
              <a:t>Higher gain compared to 1-D NUC</a:t>
            </a:r>
          </a:p>
          <a:p>
            <a:pPr lvl="1"/>
            <a:r>
              <a:rPr kumimoji="1" lang="en-US" altLang="ja-JP" noProof="0" dirty="0" smtClean="0"/>
              <a:t>2-D demapping required</a:t>
            </a:r>
          </a:p>
          <a:p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788" y="1688119"/>
            <a:ext cx="3203591" cy="2409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623505" y="1668547"/>
            <a:ext cx="1834156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1-D NUC: 16-QAM</a:t>
            </a:r>
            <a:endParaRPr lang="en-US" sz="1600" dirty="0">
              <a:solidFill>
                <a:srgbClr val="0070C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505" y="4267200"/>
            <a:ext cx="1995330" cy="2045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722350" y="4097923"/>
            <a:ext cx="1834156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2-D NUC: 16-QAM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4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81200"/>
                <a:ext cx="3810000" cy="4114800"/>
              </a:xfrm>
            </p:spPr>
            <p:txBody>
              <a:bodyPr>
                <a:normAutofit fontScale="92500"/>
              </a:bodyPr>
              <a:lstStyle/>
              <a:p>
                <a:r>
                  <a:rPr kumimoji="1" lang="en-US" altLang="ja-JP" dirty="0" smtClean="0"/>
                  <a:t>Identify amplitude levels of real and imaginary part of a particular signal point</a:t>
                </a:r>
              </a:p>
              <a:p>
                <a:r>
                  <a:rPr kumimoji="1" lang="en-US" altLang="ja-JP" dirty="0" smtClean="0"/>
                  <a:t>Consider mapping table (see next slide)</a:t>
                </a:r>
              </a:p>
              <a:p>
                <a:r>
                  <a:rPr kumimoji="1" lang="en-US" altLang="ja-JP" dirty="0" smtClean="0"/>
                  <a:t>Identify both partial bit sequences &amp; arrange as indicated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20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de-DE" sz="2000" i="1">
                        <a:solidFill>
                          <a:srgbClr val="0070C0"/>
                        </a:solidFill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kumimoji="1" lang="en-US" sz="2000" b="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2000" b="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2000" b="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9</m:t>
                        </m:r>
                      </m:sub>
                    </m:sSub>
                  </m:oMath>
                </a14:m>
                <a:r>
                  <a:rPr lang="de-DE" sz="2000" b="0" dirty="0">
                    <a:solidFill>
                      <a:srgbClr val="0070C0"/>
                    </a:solidFill>
                  </a:rPr>
                  <a:t>= (</a:t>
                </a:r>
                <a:r>
                  <a:rPr lang="de-DE" sz="2000" b="0" dirty="0">
                    <a:solidFill>
                      <a:srgbClr val="FFC000"/>
                    </a:solidFill>
                  </a:rPr>
                  <a:t>1</a:t>
                </a:r>
                <a:r>
                  <a:rPr lang="de-DE" sz="20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2000" b="0" dirty="0">
                    <a:solidFill>
                      <a:srgbClr val="92D050"/>
                    </a:solidFill>
                  </a:rPr>
                  <a:t>1</a:t>
                </a:r>
                <a:r>
                  <a:rPr lang="de-DE" sz="20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2000" b="0" dirty="0">
                    <a:solidFill>
                      <a:srgbClr val="92D050"/>
                    </a:solidFill>
                  </a:rPr>
                  <a:t>1</a:t>
                </a:r>
                <a:r>
                  <a:rPr lang="de-DE" sz="20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2000" b="0" dirty="0">
                    <a:solidFill>
                      <a:srgbClr val="92D050"/>
                    </a:solidFill>
                  </a:rPr>
                  <a:t>1</a:t>
                </a:r>
                <a:r>
                  <a:rPr lang="de-DE" sz="20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2000" b="0" dirty="0">
                    <a:solidFill>
                      <a:srgbClr val="FFC000"/>
                    </a:solidFill>
                  </a:rPr>
                  <a:t>1</a:t>
                </a:r>
                <a:r>
                  <a:rPr lang="de-DE" sz="20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2000" b="0" dirty="0">
                    <a:solidFill>
                      <a:srgbClr val="FFC000"/>
                    </a:solidFill>
                  </a:rPr>
                  <a:t>1</a:t>
                </a:r>
                <a:r>
                  <a:rPr lang="de-DE" sz="20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2000" b="0" dirty="0">
                    <a:solidFill>
                      <a:srgbClr val="92D050"/>
                    </a:solidFill>
                  </a:rPr>
                  <a:t>0</a:t>
                </a:r>
                <a:r>
                  <a:rPr lang="de-DE" sz="20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2000" b="0" dirty="0">
                    <a:solidFill>
                      <a:srgbClr val="92D050"/>
                    </a:solidFill>
                  </a:rPr>
                  <a:t>0</a:t>
                </a:r>
                <a:r>
                  <a:rPr lang="de-DE" sz="20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2000" b="0" dirty="0">
                    <a:solidFill>
                      <a:srgbClr val="FFC000"/>
                    </a:solidFill>
                  </a:rPr>
                  <a:t>0</a:t>
                </a:r>
                <a:r>
                  <a:rPr lang="de-DE" sz="2000" b="0" dirty="0">
                    <a:solidFill>
                      <a:srgbClr val="0070C0"/>
                    </a:solidFill>
                  </a:rPr>
                  <a:t> </a:t>
                </a:r>
                <a:r>
                  <a:rPr lang="de-DE" sz="2000" b="0" dirty="0">
                    <a:solidFill>
                      <a:srgbClr val="FFC000"/>
                    </a:solidFill>
                  </a:rPr>
                  <a:t>0</a:t>
                </a:r>
                <a:r>
                  <a:rPr lang="de-DE" sz="2000" b="0" dirty="0" smtClean="0">
                    <a:solidFill>
                      <a:srgbClr val="0070C0"/>
                    </a:solidFill>
                  </a:rPr>
                  <a:t>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6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6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6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kumimoji="1" lang="de-DE" sz="1600" b="0" i="1" smtClean="0">
                        <a:solidFill>
                          <a:srgbClr val="92D05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6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6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6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kumimoji="1" lang="de-DE" sz="1600" b="0" i="1" smtClean="0">
                        <a:solidFill>
                          <a:srgbClr val="92D05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6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6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6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kumimoji="1" lang="de-DE" sz="1600" b="0" i="1" smtClean="0">
                        <a:solidFill>
                          <a:srgbClr val="92D05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6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6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6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6</m:t>
                        </m:r>
                      </m:sub>
                    </m:sSub>
                    <m:r>
                      <a:rPr kumimoji="1" lang="de-DE" sz="1600" b="0" i="1" smtClean="0">
                        <a:solidFill>
                          <a:srgbClr val="92D05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6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600" b="0" i="1">
                            <a:solidFill>
                              <a:srgbClr val="92D05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600" b="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  <m:t>7</m:t>
                        </m:r>
                      </m:sub>
                    </m:sSub>
                  </m:oMath>
                </a14:m>
                <a:r>
                  <a:rPr lang="de-DE" sz="1600" b="0" dirty="0" smtClean="0">
                    <a:solidFill>
                      <a:srgbClr val="92D050"/>
                    </a:solidFill>
                  </a:rPr>
                  <a:t> correspond </a:t>
                </a:r>
                <a:r>
                  <a:rPr lang="de-DE" sz="1600" b="0" dirty="0" err="1" smtClean="0">
                    <a:solidFill>
                      <a:srgbClr val="92D050"/>
                    </a:solidFill>
                  </a:rPr>
                  <a:t>to</a:t>
                </a:r>
                <a:r>
                  <a:rPr lang="de-DE" sz="1600" b="0" dirty="0" smtClean="0">
                    <a:solidFill>
                      <a:srgbClr val="92D050"/>
                    </a:solidFill>
                  </a:rPr>
                  <a:t> real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60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6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6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de-DE" sz="1600" i="1">
                        <a:solidFill>
                          <a:srgbClr val="FFC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6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6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6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kumimoji="1" lang="de-DE" sz="1600" i="1">
                        <a:solidFill>
                          <a:srgbClr val="FFC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6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6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6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5</m:t>
                        </m:r>
                      </m:sub>
                    </m:sSub>
                    <m:r>
                      <a:rPr kumimoji="1" lang="de-DE" sz="1600" i="1">
                        <a:solidFill>
                          <a:srgbClr val="FFC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6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6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6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8</m:t>
                        </m:r>
                      </m:sub>
                    </m:sSub>
                    <m:r>
                      <a:rPr kumimoji="1" lang="de-DE" sz="1600" i="1">
                        <a:solidFill>
                          <a:srgbClr val="FFC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kumimoji="1" lang="en-US" sz="16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6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6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9</m:t>
                        </m:r>
                      </m:sub>
                    </m:sSub>
                  </m:oMath>
                </a14:m>
                <a:r>
                  <a:rPr lang="de-DE" sz="1600" dirty="0">
                    <a:solidFill>
                      <a:srgbClr val="FFC000"/>
                    </a:solidFill>
                  </a:rPr>
                  <a:t> correspond </a:t>
                </a:r>
                <a:r>
                  <a:rPr lang="de-DE" sz="1600" dirty="0" err="1">
                    <a:solidFill>
                      <a:srgbClr val="FFC000"/>
                    </a:solidFill>
                  </a:rPr>
                  <a:t>to</a:t>
                </a:r>
                <a:r>
                  <a:rPr lang="de-DE" sz="1600" dirty="0">
                    <a:solidFill>
                      <a:srgbClr val="FFC000"/>
                    </a:solidFill>
                  </a:rPr>
                  <a:t> </a:t>
                </a:r>
                <a:r>
                  <a:rPr lang="de-DE" sz="1600" dirty="0" err="1" smtClean="0">
                    <a:solidFill>
                      <a:srgbClr val="FFC000"/>
                    </a:solidFill>
                  </a:rPr>
                  <a:t>imag</a:t>
                </a:r>
                <a:endParaRPr lang="de-DE" sz="1600" dirty="0">
                  <a:solidFill>
                    <a:srgbClr val="FFC000"/>
                  </a:solidFill>
                </a:endParaRPr>
              </a:p>
              <a:p>
                <a:pPr lvl="1"/>
                <a:endParaRPr lang="de-DE" sz="1600" b="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endParaRPr kumimoji="1" lang="en-US" altLang="ja-JP" dirty="0" smtClean="0"/>
              </a:p>
              <a:p>
                <a:endParaRPr kumimoji="1" lang="en-US" altLang="ja-JP" dirty="0" smtClean="0"/>
              </a:p>
            </p:txBody>
          </p:sp>
        </mc:Choice>
        <mc:Fallback xmlns="">
          <p:sp>
            <p:nvSpPr>
              <p:cNvPr id="9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81200"/>
                <a:ext cx="3810000" cy="4114800"/>
              </a:xfrm>
              <a:blipFill rotWithShape="1">
                <a:blip r:embed="rId2"/>
                <a:stretch>
                  <a:fillRect l="-1600" t="-889" r="-32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Example: How to get the bit labeling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339" y="1600200"/>
            <a:ext cx="5083848" cy="5086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>
            <a:off x="4953000" y="1794869"/>
            <a:ext cx="1181100" cy="834031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28508" y="1444823"/>
                <a:ext cx="12532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sz="1400" dirty="0" smtClean="0">
                    <a:solidFill>
                      <a:srgbClr val="0070C0"/>
                    </a:solidFill>
                  </a:rPr>
                  <a:t>Real part: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kumimoji="1" lang="en-US" sz="140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8508" y="1444823"/>
                <a:ext cx="1253292" cy="307777"/>
              </a:xfrm>
              <a:prstGeom prst="rect">
                <a:avLst/>
              </a:prstGeom>
              <a:blipFill rotWithShape="1">
                <a:blip r:embed="rId4"/>
                <a:stretch>
                  <a:fillRect l="-1456" t="-1961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 bwMode="auto">
          <a:xfrm>
            <a:off x="6134100" y="2628900"/>
            <a:ext cx="60960" cy="60960"/>
          </a:xfrm>
          <a:prstGeom prst="ellipse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350160" y="1517870"/>
                <a:ext cx="22886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de-DE" sz="1400" i="1">
                        <a:solidFill>
                          <a:srgbClr val="0070C0"/>
                        </a:solidFill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kumimoji="1" lang="en-US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sz="1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9</m:t>
                        </m:r>
                      </m:sub>
                    </m:sSub>
                  </m:oMath>
                </a14:m>
                <a:r>
                  <a:rPr lang="de-DE" sz="1400" dirty="0" smtClean="0">
                    <a:solidFill>
                      <a:srgbClr val="0070C0"/>
                    </a:solidFill>
                  </a:rPr>
                  <a:t>= (1 1 1 1 1 1 0 0 0 0)</a:t>
                </a:r>
                <a:endParaRPr lang="de-DE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160" y="1517870"/>
                <a:ext cx="2288640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2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6151698" y="1759239"/>
            <a:ext cx="0" cy="396985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405490" y="2396704"/>
                <a:ext cx="81471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sz="1400" dirty="0" err="1" smtClean="0">
                    <a:solidFill>
                      <a:srgbClr val="0070C0"/>
                    </a:solidFill>
                  </a:rPr>
                  <a:t>Imag</a:t>
                </a:r>
                <a:r>
                  <a:rPr kumimoji="1" lang="en-US" sz="1400" dirty="0" smtClean="0">
                    <a:solidFill>
                      <a:srgbClr val="0070C0"/>
                    </a:solidFill>
                  </a:rPr>
                  <a:t>.</a:t>
                </a:r>
                <a:br>
                  <a:rPr kumimoji="1" lang="en-US" sz="1400" dirty="0" smtClean="0">
                    <a:solidFill>
                      <a:srgbClr val="0070C0"/>
                    </a:solidFill>
                  </a:rPr>
                </a:br>
                <a:r>
                  <a:rPr kumimoji="1" lang="en-US" sz="1400" dirty="0" smtClean="0">
                    <a:solidFill>
                      <a:srgbClr val="0070C0"/>
                    </a:solidFill>
                  </a:rPr>
                  <a:t>part: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4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13</m:t>
                        </m:r>
                      </m:sub>
                    </m:sSub>
                  </m:oMath>
                </a14:m>
                <a:endParaRPr kumimoji="1" lang="en-US" sz="140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5490" y="2396704"/>
                <a:ext cx="814710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2239" t="-1163" b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>
            <a:stCxn id="23" idx="1"/>
          </p:cNvCxnSpPr>
          <p:nvPr/>
        </p:nvCxnSpPr>
        <p:spPr>
          <a:xfrm flipH="1">
            <a:off x="8161749" y="2658314"/>
            <a:ext cx="243741" cy="1066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348045" y="1935107"/>
            <a:ext cx="0" cy="4203383"/>
          </a:xfrm>
          <a:prstGeom prst="straightConnector1">
            <a:avLst/>
          </a:prstGeom>
          <a:ln w="127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419600" y="4054050"/>
            <a:ext cx="3938422" cy="0"/>
          </a:xfrm>
          <a:prstGeom prst="straightConnector1">
            <a:avLst/>
          </a:prstGeom>
          <a:ln w="127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37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9944"/>
          </a:xfrm>
        </p:spPr>
        <p:txBody>
          <a:bodyPr/>
          <a:lstStyle/>
          <a:p>
            <a:r>
              <a:rPr kumimoji="1" lang="en-US" altLang="ja-JP" dirty="0"/>
              <a:t>Example: How to get the bit </a:t>
            </a:r>
            <a:r>
              <a:rPr kumimoji="1" lang="en-US" altLang="ja-JP" dirty="0" smtClean="0"/>
              <a:t>labeling (cont.)</a:t>
            </a:r>
            <a:endParaRPr kumimoji="1" lang="en-US" altLang="ja-JP" noProof="0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974600"/>
              </p:ext>
            </p:extLst>
          </p:nvPr>
        </p:nvGraphicFramePr>
        <p:xfrm>
          <a:off x="1451610" y="1275744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7685"/>
                <a:gridCol w="310515"/>
                <a:gridCol w="310515"/>
                <a:gridCol w="311150"/>
                <a:gridCol w="311150"/>
                <a:gridCol w="311150"/>
                <a:gridCol w="311150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003927"/>
              </p:ext>
            </p:extLst>
          </p:nvPr>
        </p:nvGraphicFramePr>
        <p:xfrm>
          <a:off x="1451610" y="3916680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4510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 rot="16200000">
            <a:off x="828813" y="2222997"/>
            <a:ext cx="760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real part</a:t>
            </a:r>
            <a:endParaRPr lang="de-DE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632143" y="4966197"/>
            <a:ext cx="11817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imaginary </a:t>
            </a:r>
            <a:r>
              <a:rPr lang="en-GB" b="1" dirty="0"/>
              <a:t>part</a:t>
            </a:r>
            <a:endParaRPr lang="de-DE" dirty="0"/>
          </a:p>
        </p:txBody>
      </p:sp>
      <p:sp>
        <p:nvSpPr>
          <p:cNvPr id="5" name="Oval 4"/>
          <p:cNvSpPr/>
          <p:nvPr/>
        </p:nvSpPr>
        <p:spPr bwMode="auto">
          <a:xfrm>
            <a:off x="6023610" y="2318366"/>
            <a:ext cx="304800" cy="305504"/>
          </a:xfrm>
          <a:prstGeom prst="ellipse">
            <a:avLst/>
          </a:prstGeom>
          <a:noFill/>
          <a:ln w="3810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23610" y="1219200"/>
            <a:ext cx="304800" cy="1066800"/>
          </a:xfrm>
          <a:prstGeom prst="rect">
            <a:avLst/>
          </a:prstGeom>
          <a:noFill/>
          <a:ln w="3810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023610" y="6247696"/>
            <a:ext cx="304800" cy="305504"/>
          </a:xfrm>
          <a:prstGeom prst="ellipse">
            <a:avLst/>
          </a:prstGeom>
          <a:noFill/>
          <a:ln w="3810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023610" y="5181600"/>
            <a:ext cx="304800" cy="1066800"/>
          </a:xfrm>
          <a:prstGeom prst="rect">
            <a:avLst/>
          </a:prstGeom>
          <a:noFill/>
          <a:ln w="3810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27810" y="1210574"/>
            <a:ext cx="304800" cy="1066800"/>
          </a:xfrm>
          <a:prstGeom prst="rect">
            <a:avLst/>
          </a:prstGeom>
          <a:noFill/>
          <a:ln w="38100">
            <a:solidFill>
              <a:srgbClr val="92D05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527810" y="5105400"/>
            <a:ext cx="304800" cy="1066800"/>
          </a:xfrm>
          <a:prstGeom prst="rect">
            <a:avLst/>
          </a:prstGeom>
          <a:noFill/>
          <a:ln w="38100">
            <a:solidFill>
              <a:srgbClr val="FFC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31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9944"/>
          </a:xfrm>
        </p:spPr>
        <p:txBody>
          <a:bodyPr/>
          <a:lstStyle/>
          <a:p>
            <a:r>
              <a:rPr kumimoji="1" lang="en-US" altLang="ja-JP" noProof="0" dirty="0" smtClean="0"/>
              <a:t>NUC for code rate 2/3</a:t>
            </a:r>
            <a:endParaRPr kumimoji="1" lang="en-US" altLang="ja-JP" noProof="0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049143"/>
              </p:ext>
            </p:extLst>
          </p:nvPr>
        </p:nvGraphicFramePr>
        <p:xfrm>
          <a:off x="2438400" y="1275744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7685"/>
                <a:gridCol w="310515"/>
                <a:gridCol w="310515"/>
                <a:gridCol w="311150"/>
                <a:gridCol w="311150"/>
                <a:gridCol w="311150"/>
                <a:gridCol w="311150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242015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2.0047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3.9822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5.1633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7.0998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8.5600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10.4887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12.2428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14.2618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16.3225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18.5947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21.0696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23.8248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26.9139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30.4303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34.5872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242015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6250" r="-99275" b="-15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212903" r="-99275" b="-14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2.0047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312903" r="-99275" b="-13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3.9822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12903" r="-99275" b="-12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5.1633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96875" r="-99275" b="-1121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7.0998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616129" r="-99275" b="-10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8.5600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16129" r="-99275" b="-9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10.4887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90625" r="-99275" b="-828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12.2428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919355" r="-99275" b="-7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14.2618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19355" r="-99275" b="-6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16.3225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84375" r="-99275" b="-534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18.5947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222581" r="-99275" b="-4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21.0696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322581" r="-99275" b="-3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23.8248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22581" r="-99275" b="-2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26.9139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75000" r="-99275" b="-1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30.4303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625806" r="-99275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34.5872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214802"/>
              </p:ext>
            </p:extLst>
          </p:nvPr>
        </p:nvGraphicFramePr>
        <p:xfrm>
          <a:off x="2438400" y="3886200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4510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 rot="16200000">
            <a:off x="1815603" y="2222997"/>
            <a:ext cx="760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real part</a:t>
            </a:r>
            <a:endParaRPr lang="de-DE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1618933" y="4966197"/>
            <a:ext cx="11817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imaginary </a:t>
            </a:r>
            <a:r>
              <a:rPr lang="en-GB" b="1" dirty="0"/>
              <a:t>part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09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9944"/>
          </a:xfrm>
        </p:spPr>
        <p:txBody>
          <a:bodyPr/>
          <a:lstStyle/>
          <a:p>
            <a:r>
              <a:rPr kumimoji="1" lang="en-US" altLang="ja-JP" noProof="0" dirty="0" smtClean="0"/>
              <a:t>NUC for code rate 3/4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6536813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2.9667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4.9871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7.0015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9.0819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11.1960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13.3951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15.6735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18.0691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20.5980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23.2914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26.1728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29.2806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32.6657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36.4161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40.7366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6536813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6250" r="-99275" b="-15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212903" r="-99275" b="-14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2.9667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312903" r="-99275" b="-13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4.9871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12903" r="-99275" b="-12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7.0015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96875" r="-99275" b="-1121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9.0819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616129" r="-99275" b="-10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11.1960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16129" r="-99275" b="-9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13.3951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90625" r="-99275" b="-828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15.6735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919355" r="-99275" b="-7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18.0691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19355" r="-99275" b="-6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20.5980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84375" r="-99275" b="-534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23.2914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222581" r="-99275" b="-4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26.1728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322581" r="-99275" b="-3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29.2806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22581" r="-99275" b="-2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32.6657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75000" r="-99275" b="-1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36.4161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625806" r="-99275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40.7366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15" name="Rectangle 14"/>
          <p:cNvSpPr/>
          <p:nvPr/>
        </p:nvSpPr>
        <p:spPr>
          <a:xfrm rot="16200000">
            <a:off x="1815603" y="2222997"/>
            <a:ext cx="760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real part</a:t>
            </a:r>
            <a:endParaRPr lang="de-DE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1618933" y="4966197"/>
            <a:ext cx="11817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imaginary </a:t>
            </a:r>
            <a:r>
              <a:rPr lang="en-GB" b="1" dirty="0"/>
              <a:t>part</a:t>
            </a:r>
            <a:endParaRPr lang="de-DE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256107"/>
              </p:ext>
            </p:extLst>
          </p:nvPr>
        </p:nvGraphicFramePr>
        <p:xfrm>
          <a:off x="2438400" y="1267118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7685"/>
                <a:gridCol w="310515"/>
                <a:gridCol w="310515"/>
                <a:gridCol w="311150"/>
                <a:gridCol w="311150"/>
                <a:gridCol w="311150"/>
                <a:gridCol w="311150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366505"/>
              </p:ext>
            </p:extLst>
          </p:nvPr>
        </p:nvGraphicFramePr>
        <p:xfrm>
          <a:off x="2438400" y="3810000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4510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2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9944"/>
          </a:xfrm>
        </p:spPr>
        <p:txBody>
          <a:bodyPr/>
          <a:lstStyle/>
          <a:p>
            <a:r>
              <a:rPr kumimoji="1" lang="en-US" altLang="ja-JP" noProof="0" dirty="0" smtClean="0"/>
              <a:t>NUC for code rate 5/6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69300303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2.9902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5.0100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7.0446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9.1283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11.2570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13.4588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15.7417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18.1292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20.6379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23.2916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26.1151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29.1412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32.4176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36.0267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sz="11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de-DE" sz="1100" b="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kumimoji="1" lang="de-DE" sz="11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u="none" strike="noStrike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40.1583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69300303"/>
                  </p:ext>
                </p:extLst>
              </p:nvPr>
            </p:nvGraphicFramePr>
            <p:xfrm>
              <a:off x="152400" y="1732945"/>
              <a:ext cx="1676400" cy="3238500"/>
            </p:xfrm>
            <a:graphic>
              <a:graphicData uri="http://schemas.openxmlformats.org/drawingml/2006/table">
                <a:tbl>
                  <a:tblPr>
                    <a:tableStyleId>{00A15C55-8517-42AA-B614-E9B94910E393}</a:tableStyleId>
                  </a:tblPr>
                  <a:tblGrid>
                    <a:gridCol w="838200"/>
                    <a:gridCol w="838200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 smtClean="0">
                              <a:effectLst/>
                            </a:rPr>
                            <a:t>Amplitude</a:t>
                          </a:r>
                          <a:r>
                            <a:rPr lang="en-US" sz="1100" b="1" u="none" strike="noStrike" baseline="0" dirty="0" smtClean="0">
                              <a:effectLst/>
                            </a:rPr>
                            <a:t> level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pPr algn="ctr" fontAlgn="b"/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6250" r="-99275" b="-15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212903" r="-99275" b="-14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2.9902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312903" r="-99275" b="-13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5.0100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12903" r="-99275" b="-12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7.0446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496875" r="-99275" b="-1121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9.1283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616129" r="-99275" b="-10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11.2570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16129" r="-99275" b="-95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13.4588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790625" r="-99275" b="-828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15.7417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919355" r="-99275" b="-7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18.1292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19355" r="-99275" b="-65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20.6379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084375" r="-99275" b="-534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23.2916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222581" r="-99275" b="-4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26.1151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322581" r="-99275" b="-3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29.1412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22581" r="-99275" b="-25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32.4176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475000" r="-99275" b="-1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36.0267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t="-1625806" r="-99275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:r>
                            <a:rPr lang="en-US" sz="110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40.1583 </a:t>
                          </a:r>
                          <a:endParaRPr lang="en-US" sz="11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15" name="Rectangle 14"/>
          <p:cNvSpPr/>
          <p:nvPr/>
        </p:nvSpPr>
        <p:spPr>
          <a:xfrm rot="16200000">
            <a:off x="1815603" y="2222997"/>
            <a:ext cx="760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real part</a:t>
            </a:r>
            <a:endParaRPr lang="de-DE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1618933" y="4966197"/>
            <a:ext cx="11817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imaginary </a:t>
            </a:r>
            <a:r>
              <a:rPr lang="en-GB" b="1" dirty="0"/>
              <a:t>part</a:t>
            </a:r>
            <a:endParaRPr lang="de-DE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236326"/>
              </p:ext>
            </p:extLst>
          </p:nvPr>
        </p:nvGraphicFramePr>
        <p:xfrm>
          <a:off x="2438400" y="1295400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7685"/>
                <a:gridCol w="310515"/>
                <a:gridCol w="310515"/>
                <a:gridCol w="311150"/>
                <a:gridCol w="311150"/>
                <a:gridCol w="311150"/>
                <a:gridCol w="311150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Re(</a:t>
                      </a:r>
                      <a:r>
                        <a:rPr lang="en-GB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en-GB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581034"/>
              </p:ext>
            </p:extLst>
          </p:nvPr>
        </p:nvGraphicFramePr>
        <p:xfrm>
          <a:off x="2438400" y="3892354"/>
          <a:ext cx="6244590" cy="2560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4510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311785"/>
                <a:gridCol w="311150"/>
                <a:gridCol w="311150"/>
                <a:gridCol w="311150"/>
                <a:gridCol w="311785"/>
                <a:gridCol w="524510"/>
                <a:gridCol w="524510"/>
              </a:tblGrid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</a:t>
                      </a: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fr-FR" sz="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Im(</a:t>
                      </a:r>
                      <a:r>
                        <a:rPr lang="fr-FR" sz="8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fr-FR" sz="600" b="1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Uniform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fr-FR" sz="800" baseline="-25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05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NUC</a:t>
                      </a:r>
                      <a:endParaRPr lang="de-DE" sz="1050" dirty="0">
                        <a:effectLst/>
                        <a:latin typeface="ITC Stone Serif Std Medium"/>
                        <a:ea typeface="MS Mincho"/>
                        <a:cs typeface="Times New Roman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81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Motivation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kumimoji="1" lang="en-US" altLang="ja-JP" dirty="0" smtClean="0"/>
              <a:t>1024-QAM discussed as potential technology for ax to increase peak data rate (indoor and in-room), e.g. [1,2]</a:t>
            </a:r>
          </a:p>
          <a:p>
            <a:pPr lvl="1" algn="just"/>
            <a:r>
              <a:rPr kumimoji="1" lang="en-US" altLang="ja-JP" dirty="0" smtClean="0"/>
              <a:t>25% increase in spectral efficiency compared to 256-QAM</a:t>
            </a:r>
          </a:p>
          <a:p>
            <a:pPr lvl="1" algn="just"/>
            <a:r>
              <a:rPr kumimoji="1" lang="en-US" altLang="ja-JP" dirty="0" smtClean="0"/>
              <a:t>1Gbit/s with 1 spatial stream (160MHz, code rate 5/6, short GI)</a:t>
            </a:r>
          </a:p>
          <a:p>
            <a:pPr algn="just"/>
            <a:r>
              <a:rPr kumimoji="1" lang="en-US" altLang="ja-JP" dirty="0" smtClean="0"/>
              <a:t>Non-uniform constellations (NUCs) show increased performance compared to uniform constellations (UCs) [2]</a:t>
            </a:r>
          </a:p>
          <a:p>
            <a:pPr lvl="1"/>
            <a:r>
              <a:rPr kumimoji="1" lang="en-US" altLang="ja-JP" dirty="0" smtClean="0"/>
              <a:t>Especially for higher order QAMs</a:t>
            </a:r>
          </a:p>
          <a:p>
            <a:pPr lvl="1"/>
            <a:r>
              <a:rPr kumimoji="1" lang="en-US" altLang="ja-JP" dirty="0" smtClean="0"/>
              <a:t>1024-QAM:</a:t>
            </a:r>
          </a:p>
          <a:p>
            <a:pPr lvl="2"/>
            <a:r>
              <a:rPr kumimoji="1" lang="en-US" altLang="ja-JP" dirty="0" smtClean="0"/>
              <a:t>gain up to 0.7dB for 1D NUC</a:t>
            </a:r>
          </a:p>
          <a:p>
            <a:pPr lvl="2"/>
            <a:r>
              <a:rPr kumimoji="1" lang="en-US" altLang="ja-JP" dirty="0"/>
              <a:t>gain </a:t>
            </a:r>
            <a:r>
              <a:rPr kumimoji="1" lang="en-US" altLang="ja-JP" dirty="0" smtClean="0"/>
              <a:t>up to 0.9dB </a:t>
            </a:r>
            <a:r>
              <a:rPr kumimoji="1" lang="en-US" altLang="ja-JP" dirty="0"/>
              <a:t>for </a:t>
            </a:r>
            <a:r>
              <a:rPr kumimoji="1" lang="en-US" altLang="ja-JP" dirty="0" smtClean="0"/>
              <a:t>2D NUC</a:t>
            </a:r>
          </a:p>
          <a:p>
            <a:pPr lvl="1"/>
            <a:r>
              <a:rPr kumimoji="1" lang="en-US" altLang="ja-JP" dirty="0" smtClean="0"/>
              <a:t>Moderate (2D) or no (1D) increase</a:t>
            </a:r>
            <a:br>
              <a:rPr kumimoji="1" lang="en-US" altLang="ja-JP" dirty="0" smtClean="0"/>
            </a:br>
            <a:r>
              <a:rPr kumimoji="1" lang="en-US" altLang="ja-JP" dirty="0" smtClean="0"/>
              <a:t>in demapper complexity</a:t>
            </a:r>
          </a:p>
          <a:p>
            <a:pPr algn="just"/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077276" y="3807183"/>
            <a:ext cx="2085524" cy="1729682"/>
            <a:chOff x="5562600" y="4706568"/>
            <a:chExt cx="2085524" cy="1729682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600" y="4867477"/>
              <a:ext cx="2085524" cy="15687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5959887" y="4706568"/>
              <a:ext cx="143020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1-D NUC: 16-QAM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086600" y="3789596"/>
            <a:ext cx="1459671" cy="1620604"/>
            <a:chOff x="7591955" y="4627796"/>
            <a:chExt cx="1459671" cy="1620604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428" y="4800600"/>
              <a:ext cx="1412198" cy="1447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7591955" y="4627796"/>
              <a:ext cx="143020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2-D NUC: 16-QAM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Outline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Details on the proposed NUCs for 1024-QAM</a:t>
            </a:r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r>
              <a:rPr kumimoji="1" lang="en-US" altLang="ja-JP" noProof="0" dirty="0" smtClean="0"/>
              <a:t>Performance Results</a:t>
            </a:r>
            <a:endParaRPr kumimoji="1" lang="en-US" altLang="ja-JP" noProof="0" dirty="0"/>
          </a:p>
          <a:p>
            <a:pPr lvl="1" algn="just"/>
            <a:r>
              <a:rPr kumimoji="1" lang="en-US" altLang="ja-JP" noProof="0" dirty="0" smtClean="0"/>
              <a:t>AWGN channel with and without phase noise</a:t>
            </a:r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70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noProof="0" dirty="0" smtClean="0"/>
              <a:t>1-dimenionsal (1D) NUCs</a:t>
            </a:r>
          </a:p>
          <a:p>
            <a:pPr lvl="1"/>
            <a:r>
              <a:rPr kumimoji="1" lang="en-US" altLang="ja-JP" dirty="0" smtClean="0"/>
              <a:t>Good trade-off between performance gain and demapper complexity [2]</a:t>
            </a:r>
          </a:p>
          <a:p>
            <a:pPr lvl="1"/>
            <a:r>
              <a:rPr kumimoji="1" lang="en-US" altLang="ja-JP" noProof="0" dirty="0" err="1" smtClean="0"/>
              <a:t>Demapper</a:t>
            </a:r>
            <a:r>
              <a:rPr kumimoji="1" lang="en-US" altLang="ja-JP" noProof="0" dirty="0" smtClean="0"/>
              <a:t> has basically the same complexity as for uniform constellations</a:t>
            </a:r>
          </a:p>
          <a:p>
            <a:r>
              <a:rPr kumimoji="1" lang="en-US" altLang="ja-JP" dirty="0" smtClean="0"/>
              <a:t>Different NUCs for each code rate</a:t>
            </a:r>
          </a:p>
          <a:p>
            <a:pPr lvl="1"/>
            <a:r>
              <a:rPr kumimoji="1" lang="en-US" altLang="ja-JP" dirty="0"/>
              <a:t>Optimized for operating point of FEC </a:t>
            </a:r>
            <a:r>
              <a:rPr kumimoji="1" lang="en-US" altLang="ja-JP" dirty="0" smtClean="0"/>
              <a:t>with specific </a:t>
            </a:r>
            <a:r>
              <a:rPr kumimoji="1" lang="en-US" altLang="ja-JP" dirty="0"/>
              <a:t>code </a:t>
            </a:r>
            <a:r>
              <a:rPr kumimoji="1" lang="en-US" altLang="ja-JP" dirty="0" smtClean="0"/>
              <a:t>rate</a:t>
            </a:r>
          </a:p>
          <a:p>
            <a:r>
              <a:rPr kumimoji="1" lang="en-US" altLang="ja-JP" noProof="0" dirty="0" smtClean="0"/>
              <a:t>Optimized bit labeling</a:t>
            </a:r>
          </a:p>
          <a:p>
            <a:pPr lvl="1"/>
            <a:r>
              <a:rPr kumimoji="1" lang="en-US" altLang="ja-JP" dirty="0"/>
              <a:t>Matches </a:t>
            </a:r>
            <a:r>
              <a:rPr kumimoji="1" lang="en-US" altLang="ja-JP" dirty="0" smtClean="0"/>
              <a:t>optimally </a:t>
            </a:r>
            <a:r>
              <a:rPr kumimoji="1" lang="en-US" altLang="ja-JP" dirty="0"/>
              <a:t>to existing .</a:t>
            </a:r>
            <a:r>
              <a:rPr kumimoji="1" lang="en-US" altLang="ja-JP" dirty="0" smtClean="0"/>
              <a:t>11 </a:t>
            </a:r>
            <a:r>
              <a:rPr kumimoji="1" lang="en-US" altLang="ja-JP" dirty="0"/>
              <a:t>WLAN </a:t>
            </a:r>
            <a:r>
              <a:rPr kumimoji="1" lang="en-US" altLang="ja-JP" dirty="0" smtClean="0"/>
              <a:t>system</a:t>
            </a:r>
          </a:p>
          <a:p>
            <a:pPr lvl="2"/>
            <a:r>
              <a:rPr kumimoji="1" lang="en-US" altLang="ja-JP" dirty="0" smtClean="0"/>
              <a:t>No changes at FEC or other blocks required</a:t>
            </a:r>
          </a:p>
          <a:p>
            <a:pPr lvl="2"/>
            <a:r>
              <a:rPr kumimoji="1" lang="en-US" altLang="ja-JP" dirty="0" smtClean="0"/>
              <a:t>No </a:t>
            </a:r>
            <a:r>
              <a:rPr kumimoji="1" lang="en-US" altLang="ja-JP" dirty="0"/>
              <a:t>need </a:t>
            </a:r>
            <a:r>
              <a:rPr kumimoji="1" lang="en-US" altLang="ja-JP" dirty="0" smtClean="0"/>
              <a:t>for </a:t>
            </a:r>
            <a:r>
              <a:rPr kumimoji="1" lang="en-US" altLang="ja-JP" dirty="0"/>
              <a:t>a dedicated bit </a:t>
            </a:r>
            <a:r>
              <a:rPr kumimoji="1" lang="en-US" altLang="ja-JP" dirty="0" smtClean="0"/>
              <a:t>interleaver</a:t>
            </a:r>
            <a:endParaRPr kumimoji="1"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Proposed NUCs for 1024-QAM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95"/>
          <a:stretch/>
        </p:blipFill>
        <p:spPr bwMode="auto">
          <a:xfrm>
            <a:off x="6324599" y="5334000"/>
            <a:ext cx="2293189" cy="563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101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</p:spPr>
            <p:txBody>
              <a:bodyPr/>
              <a:lstStyle/>
              <a:p>
                <a:r>
                  <a:rPr kumimoji="1" lang="en-US" altLang="ja-JP" dirty="0" smtClean="0"/>
                  <a:t>Figure shows example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for code rate 2/3</a:t>
                </a:r>
              </a:p>
              <a:p>
                <a:r>
                  <a:rPr kumimoji="1" lang="en-US" altLang="ja-JP" dirty="0" smtClean="0"/>
                  <a:t>I/Q symmetry</a:t>
                </a:r>
              </a:p>
              <a:p>
                <a:r>
                  <a:rPr kumimoji="1" lang="en-US" altLang="ja-JP" dirty="0" smtClean="0"/>
                  <a:t>pos. / neg. symmetry</a:t>
                </a:r>
              </a:p>
              <a:p>
                <a:r>
                  <a:rPr kumimoji="1" lang="en-US" altLang="ja-JP" noProof="0" dirty="0" smtClean="0"/>
                  <a:t>NUC defined by</a:t>
                </a:r>
                <a:r>
                  <a:rPr kumimoji="1" lang="en-US" altLang="ja-JP" dirty="0"/>
                  <a:t/>
                </a:r>
                <a:br>
                  <a:rPr kumimoji="1" lang="en-US" altLang="ja-JP" dirty="0"/>
                </a:br>
                <a:r>
                  <a:rPr kumimoji="1" lang="en-US" altLang="ja-JP" dirty="0" smtClean="0"/>
                  <a:t>amplitudes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b="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b="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kumimoji="1" lang="de-DE" b="0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kumimoji="1"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b="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b="0" i="1" smtClean="0">
                            <a:latin typeface="Cambria Math"/>
                          </a:rPr>
                          <m:t>15</m:t>
                        </m:r>
                      </m:sub>
                    </m:sSub>
                  </m:oMath>
                </a14:m>
                <a:r>
                  <a:rPr kumimoji="1" lang="en-US" altLang="ja-JP" dirty="0" smtClean="0"/>
                  <a:t> 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b="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kumimoji="1" lang="de-DE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de-DE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kumimoji="1" lang="en-US" altLang="ja-JP" dirty="0" smtClean="0"/>
                  <a:t> assumed)</a:t>
                </a:r>
              </a:p>
              <a:p>
                <a:r>
                  <a:rPr kumimoji="1" lang="en-US" altLang="ja-JP" dirty="0"/>
                  <a:t>Details on </a:t>
                </a:r>
                <a:r>
                  <a:rPr kumimoji="1" lang="en-US" altLang="ja-JP" dirty="0" smtClean="0"/>
                  <a:t>amplitudes 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and bit labeling see</a:t>
                </a:r>
                <a:r>
                  <a:rPr kumimoji="1" lang="en-US" altLang="ja-JP" dirty="0"/>
                  <a:t/>
                </a:r>
                <a:br>
                  <a:rPr kumimoji="1" lang="en-US" altLang="ja-JP" dirty="0"/>
                </a:br>
                <a:r>
                  <a:rPr kumimoji="1" lang="en-US" altLang="ja-JP" dirty="0"/>
                  <a:t>Appendix</a:t>
                </a:r>
              </a:p>
              <a:p>
                <a:endParaRPr kumimoji="1"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  <a:blipFill rotWithShape="1">
                <a:blip r:embed="rId2"/>
                <a:stretch>
                  <a:fillRect l="-1018" t="-1185" b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Proposed NUCs for 1024-QAM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339" y="1600200"/>
            <a:ext cx="5083848" cy="5086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390973" y="3733800"/>
                <a:ext cx="7727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kumimoji="1" lang="de-DE" sz="1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kumimoji="1" lang="de-DE" sz="1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0973" y="3733800"/>
                <a:ext cx="772776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425996" y="3989486"/>
                <a:ext cx="5656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5996" y="3989486"/>
                <a:ext cx="565604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458200" y="2057400"/>
                <a:ext cx="509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𝟏𝟓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0" y="2057400"/>
                <a:ext cx="50949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382000" y="5635823"/>
                <a:ext cx="644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𝟏𝟓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5635823"/>
                <a:ext cx="644151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 flipV="1">
            <a:off x="8263843" y="4109449"/>
            <a:ext cx="216025" cy="33926"/>
          </a:xfrm>
          <a:prstGeom prst="straightConnector1">
            <a:avLst/>
          </a:prstGeom>
          <a:ln w="63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458200" y="4266794"/>
                <a:ext cx="5656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kumimoji="1" lang="en-US" sz="10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0" y="4266794"/>
                <a:ext cx="56560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8244402" y="4141737"/>
            <a:ext cx="235466" cy="278946"/>
          </a:xfrm>
          <a:prstGeom prst="straightConnector1">
            <a:avLst/>
          </a:prstGeom>
          <a:ln w="63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8263843" y="3948576"/>
            <a:ext cx="216025" cy="61555"/>
          </a:xfrm>
          <a:prstGeom prst="straightConnector1">
            <a:avLst/>
          </a:prstGeom>
          <a:ln w="63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796302" y="1676400"/>
                <a:ext cx="509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𝟏𝟓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302" y="1676400"/>
                <a:ext cx="509498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08849" y="1676400"/>
                <a:ext cx="644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kumimoji="1" lang="de-DE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𝟏𝟓</m:t>
                          </m:r>
                        </m:sub>
                      </m:sSub>
                    </m:oMath>
                  </m:oMathPara>
                </a14:m>
                <a:endParaRPr kumimoji="1" lang="en-US" sz="1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849" y="1676400"/>
                <a:ext cx="644151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>
            <a:off x="6348045" y="1935107"/>
            <a:ext cx="0" cy="4203383"/>
          </a:xfrm>
          <a:prstGeom prst="straightConnector1">
            <a:avLst/>
          </a:prstGeom>
          <a:ln w="127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419600" y="4054050"/>
            <a:ext cx="3938422" cy="0"/>
          </a:xfrm>
          <a:prstGeom prst="straightConnector1">
            <a:avLst/>
          </a:prstGeom>
          <a:ln w="127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 bwMode="auto">
          <a:xfrm>
            <a:off x="6266651" y="1854678"/>
            <a:ext cx="175845" cy="0"/>
          </a:xfrm>
          <a:prstGeom prst="line">
            <a:avLst/>
          </a:prstGeom>
          <a:ln>
            <a:solidFill>
              <a:srgbClr val="0070C0"/>
            </a:solidFill>
            <a:prstDash val="sysDot"/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 bwMode="auto">
          <a:xfrm rot="5400000">
            <a:off x="8598877" y="3112477"/>
            <a:ext cx="175845" cy="0"/>
          </a:xfrm>
          <a:prstGeom prst="line">
            <a:avLst/>
          </a:prstGeom>
          <a:ln>
            <a:solidFill>
              <a:srgbClr val="0070C0"/>
            </a:solidFill>
            <a:prstDash val="sysDot"/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 bwMode="auto">
          <a:xfrm rot="5400000">
            <a:off x="8598878" y="5193323"/>
            <a:ext cx="175845" cy="0"/>
          </a:xfrm>
          <a:prstGeom prst="line">
            <a:avLst/>
          </a:prstGeom>
          <a:ln>
            <a:solidFill>
              <a:srgbClr val="0070C0"/>
            </a:solidFill>
            <a:prstDash val="sysDot"/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6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noProof="0" dirty="0" smtClean="0"/>
              <a:t>Regular UC and </a:t>
            </a:r>
            <a:r>
              <a:rPr kumimoji="1" lang="en-US" altLang="ja-JP" noProof="0" dirty="0"/>
              <a:t>NUC</a:t>
            </a:r>
          </a:p>
          <a:p>
            <a:r>
              <a:rPr kumimoji="1" lang="en-US" altLang="ja-JP" noProof="0" dirty="0" smtClean="0"/>
              <a:t>1024-QAM</a:t>
            </a:r>
            <a:endParaRPr kumimoji="1" lang="en-US" altLang="ja-JP" noProof="0" dirty="0"/>
          </a:p>
          <a:p>
            <a:r>
              <a:rPr kumimoji="1" lang="en-US" altLang="ja-JP" noProof="0" dirty="0"/>
              <a:t>FEC: </a:t>
            </a:r>
            <a:r>
              <a:rPr kumimoji="1" lang="en-US" altLang="ja-JP" noProof="0" dirty="0" smtClean="0"/>
              <a:t>LDPC</a:t>
            </a:r>
            <a:endParaRPr kumimoji="1" lang="en-US" altLang="ja-JP" noProof="0" dirty="0"/>
          </a:p>
          <a:p>
            <a:r>
              <a:rPr kumimoji="1" lang="en-US" altLang="ja-JP" noProof="0" dirty="0"/>
              <a:t>Message Length: 1000bytes</a:t>
            </a:r>
          </a:p>
          <a:p>
            <a:r>
              <a:rPr kumimoji="1" lang="en-US" altLang="ja-JP" noProof="0" dirty="0" smtClean="0"/>
              <a:t>Channel: AWGN</a:t>
            </a:r>
            <a:endParaRPr kumimoji="1" lang="en-US" altLang="ja-JP" noProof="0" dirty="0"/>
          </a:p>
          <a:p>
            <a:r>
              <a:rPr kumimoji="1" lang="en-US" altLang="ja-JP" noProof="0" dirty="0" smtClean="0"/>
              <a:t>RF impairments</a:t>
            </a:r>
            <a:r>
              <a:rPr kumimoji="1" lang="en-US" altLang="ja-JP" dirty="0" smtClean="0"/>
              <a:t>: w</a:t>
            </a:r>
            <a:r>
              <a:rPr kumimoji="1" lang="en-US" altLang="ja-JP" noProof="0" dirty="0" err="1" smtClean="0"/>
              <a:t>ith</a:t>
            </a:r>
            <a:r>
              <a:rPr kumimoji="1" lang="en-US" altLang="ja-JP" noProof="0" dirty="0" smtClean="0"/>
              <a:t> and without phase noise</a:t>
            </a:r>
            <a:endParaRPr kumimoji="1" lang="en-US" altLang="ja-JP" noProof="0" dirty="0"/>
          </a:p>
          <a:p>
            <a:pPr lvl="1"/>
            <a:r>
              <a:rPr kumimoji="1" lang="en-US" altLang="ja-JP" noProof="0" dirty="0" smtClean="0"/>
              <a:t>Phase noise </a:t>
            </a:r>
            <a:r>
              <a:rPr kumimoji="1" lang="en-US" altLang="ja-JP" dirty="0"/>
              <a:t>model</a:t>
            </a:r>
            <a:r>
              <a:rPr kumimoji="1" lang="en-US" altLang="ja-JP" noProof="0" dirty="0" smtClean="0"/>
              <a:t> according to evaluation methodology [3]</a:t>
            </a:r>
          </a:p>
          <a:p>
            <a:r>
              <a:rPr kumimoji="1" lang="en-US" altLang="ja-JP" noProof="0" dirty="0" smtClean="0"/>
              <a:t>Gain </a:t>
            </a:r>
            <a:r>
              <a:rPr kumimoji="1" lang="en-US" altLang="ja-JP" dirty="0"/>
              <a:t>compared to UC evaluated at </a:t>
            </a:r>
            <a:r>
              <a:rPr kumimoji="1" lang="en-US" altLang="ja-JP" noProof="0" dirty="0"/>
              <a:t>FER=10</a:t>
            </a:r>
            <a:r>
              <a:rPr kumimoji="1" lang="en-US" altLang="ja-JP" baseline="30000" noProof="0" dirty="0"/>
              <a:t>-2</a:t>
            </a:r>
          </a:p>
          <a:p>
            <a:r>
              <a:rPr kumimoji="1" lang="en-US" altLang="ja-JP" noProof="0" dirty="0"/>
              <a:t>1D and 2D NUC</a:t>
            </a:r>
          </a:p>
          <a:p>
            <a:endParaRPr kumimoji="1" lang="en-US" altLang="ja-JP" noProof="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Simulations: Parameters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249355"/>
              </p:ext>
            </p:extLst>
          </p:nvPr>
        </p:nvGraphicFramePr>
        <p:xfrm>
          <a:off x="5943600" y="2971800"/>
          <a:ext cx="2514600" cy="7620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838200"/>
                <a:gridCol w="838200"/>
                <a:gridCol w="8382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modulation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bit/symbol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coderate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1024-QAM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1024-QAM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3/4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1024-QAM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Simulations: Results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Influence of phase noise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lang="en-US" dirty="0" smtClean="0"/>
              <a:t>NUCs have similar degradation as UC under phase noise influence</a:t>
            </a:r>
            <a:endParaRPr kumimoji="1" lang="en-US" altLang="ja-JP" noProof="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4384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0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Simulations: Results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Influence of phase noise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dirty="0" smtClean="0"/>
              <a:t>NUC gain is independent on phase noise</a:t>
            </a:r>
            <a:endParaRPr kumimoji="1" lang="en-US" altLang="ja-JP" dirty="0"/>
          </a:p>
          <a:p>
            <a:endParaRPr kumimoji="1" lang="en-US" altLang="ja-JP" noProof="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0"/>
            <a:ext cx="4894076" cy="3496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048000"/>
            <a:ext cx="4894076" cy="3496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48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Conclusions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dirty="0"/>
              <a:t>Investigation of non-uniform </a:t>
            </a:r>
            <a:r>
              <a:rPr kumimoji="1" lang="en-US" altLang="ja-JP" dirty="0" smtClean="0"/>
              <a:t>constellations (NUCs) </a:t>
            </a:r>
            <a:r>
              <a:rPr kumimoji="1" lang="en-US" altLang="ja-JP" dirty="0"/>
              <a:t>for </a:t>
            </a:r>
            <a:r>
              <a:rPr kumimoji="1" lang="en-US" altLang="ja-JP" dirty="0" smtClean="0"/>
              <a:t>1024-QAM</a:t>
            </a:r>
            <a:endParaRPr kumimoji="1" lang="en-US" altLang="ja-JP" dirty="0"/>
          </a:p>
          <a:p>
            <a:pPr lvl="1"/>
            <a:r>
              <a:rPr kumimoji="1" lang="en-US" altLang="ja-JP" dirty="0" smtClean="0"/>
              <a:t>1-dimensional NUCs</a:t>
            </a:r>
          </a:p>
          <a:p>
            <a:pPr lvl="2"/>
            <a:r>
              <a:rPr kumimoji="1" lang="en-US" altLang="ja-JP" dirty="0" smtClean="0"/>
              <a:t>Up to 0.6dB gain </a:t>
            </a:r>
            <a:r>
              <a:rPr kumimoji="1" lang="en-US" altLang="ja-JP" dirty="0"/>
              <a:t>compared to uniform </a:t>
            </a:r>
            <a:r>
              <a:rPr kumimoji="1" lang="en-US" altLang="ja-JP" dirty="0" smtClean="0"/>
              <a:t>constellation</a:t>
            </a:r>
          </a:p>
          <a:p>
            <a:pPr lvl="1"/>
            <a:r>
              <a:rPr kumimoji="1" lang="en-US" altLang="ja-JP" dirty="0" smtClean="0"/>
              <a:t>2-dimensional </a:t>
            </a:r>
            <a:r>
              <a:rPr kumimoji="1" lang="en-US" altLang="ja-JP" dirty="0"/>
              <a:t>NUCs</a:t>
            </a:r>
          </a:p>
          <a:p>
            <a:pPr lvl="2"/>
            <a:r>
              <a:rPr kumimoji="1" lang="en-US" altLang="ja-JP" dirty="0"/>
              <a:t>Up to </a:t>
            </a:r>
            <a:r>
              <a:rPr kumimoji="1" lang="en-US" altLang="ja-JP" dirty="0" smtClean="0"/>
              <a:t>0.9dB </a:t>
            </a:r>
            <a:r>
              <a:rPr kumimoji="1" lang="en-US" altLang="ja-JP" dirty="0"/>
              <a:t>gain compared to uniform constellation</a:t>
            </a:r>
          </a:p>
          <a:p>
            <a:r>
              <a:rPr kumimoji="1" lang="en-US" altLang="ja-JP" dirty="0" smtClean="0"/>
              <a:t>Simulations </a:t>
            </a:r>
            <a:r>
              <a:rPr kumimoji="1" lang="en-US" altLang="ja-JP" dirty="0"/>
              <a:t>in the presence of phase noise</a:t>
            </a:r>
          </a:p>
          <a:p>
            <a:pPr lvl="1"/>
            <a:r>
              <a:rPr kumimoji="1" lang="en-US" altLang="ja-JP" dirty="0"/>
              <a:t>NUC gain is </a:t>
            </a:r>
            <a:r>
              <a:rPr kumimoji="1" lang="en-US" altLang="ja-JP" dirty="0" smtClean="0"/>
              <a:t>maintained</a:t>
            </a:r>
            <a:endParaRPr kumimoji="1" lang="en-US" altLang="ja-JP" dirty="0"/>
          </a:p>
          <a:p>
            <a:r>
              <a:rPr kumimoji="1" lang="en-US" altLang="ja-JP" dirty="0" smtClean="0"/>
              <a:t>Basically </a:t>
            </a:r>
            <a:r>
              <a:rPr kumimoji="1" lang="en-US" altLang="ja-JP" dirty="0"/>
              <a:t>same </a:t>
            </a:r>
            <a:r>
              <a:rPr kumimoji="1" lang="en-US" altLang="ja-JP" dirty="0" smtClean="0"/>
              <a:t>complexity </a:t>
            </a:r>
            <a:r>
              <a:rPr kumimoji="1" lang="en-US" altLang="ja-JP" dirty="0"/>
              <a:t>as </a:t>
            </a:r>
            <a:r>
              <a:rPr kumimoji="1" lang="en-US" altLang="ja-JP" dirty="0" smtClean="0"/>
              <a:t>uniform constellations</a:t>
            </a:r>
            <a:br>
              <a:rPr kumimoji="1" lang="en-US" altLang="ja-JP" dirty="0" smtClean="0"/>
            </a:br>
            <a:r>
              <a:rPr kumimoji="1" lang="en-US" altLang="ja-JP" dirty="0" smtClean="0"/>
              <a:t>(1D NUC)</a:t>
            </a:r>
            <a:endParaRPr kumimoji="1" lang="en-US" altLang="ja-JP" dirty="0"/>
          </a:p>
          <a:p>
            <a:endParaRPr kumimoji="1" lang="en-US" altLang="ja-JP" noProof="0" dirty="0" smtClean="0"/>
          </a:p>
          <a:p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9745" y="6475413"/>
            <a:ext cx="1454180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3240</Words>
  <Application>Microsoft Office PowerPoint</Application>
  <PresentationFormat>On-screen Show (4:3)</PresentationFormat>
  <Paragraphs>2172</Paragraphs>
  <Slides>17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Non-Uniform Constellations for 1024-QAM</vt:lpstr>
      <vt:lpstr>Motivation</vt:lpstr>
      <vt:lpstr>Outline</vt:lpstr>
      <vt:lpstr>Proposed NUCs for 1024-QAM</vt:lpstr>
      <vt:lpstr>Proposed NUCs for 1024-QAM</vt:lpstr>
      <vt:lpstr>Simulations: Parameters</vt:lpstr>
      <vt:lpstr>Simulations: Results Influence of phase noise</vt:lpstr>
      <vt:lpstr>Simulations: Results Influence of phase noise</vt:lpstr>
      <vt:lpstr>Conclusions</vt:lpstr>
      <vt:lpstr>References</vt:lpstr>
      <vt:lpstr>APPENDIX</vt:lpstr>
      <vt:lpstr>NUC: 1-D vs 2D</vt:lpstr>
      <vt:lpstr>Example: How to get the bit labeling</vt:lpstr>
      <vt:lpstr>Example: How to get the bit labeling (cont.)</vt:lpstr>
      <vt:lpstr>NUC for code rate 2/3</vt:lpstr>
      <vt:lpstr>NUC for code rate 3/4</vt:lpstr>
      <vt:lpstr>NUC for code rate 5/6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Schneider, Daniel</cp:lastModifiedBy>
  <cp:revision>345</cp:revision>
  <cp:lastPrinted>1998-02-10T13:28:06Z</cp:lastPrinted>
  <dcterms:created xsi:type="dcterms:W3CDTF">2014-01-02T14:03:14Z</dcterms:created>
  <dcterms:modified xsi:type="dcterms:W3CDTF">2015-05-11T16:20:00Z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