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4" r:id="rId17"/>
    <p:sldId id="445" r:id="rId18"/>
    <p:sldId id="446" r:id="rId19"/>
    <p:sldId id="447" r:id="rId20"/>
    <p:sldId id="448" r:id="rId21"/>
    <p:sldId id="349" r:id="rId22"/>
    <p:sldId id="434" r:id="rId23"/>
    <p:sldId id="435" r:id="rId24"/>
    <p:sldId id="443" r:id="rId25"/>
    <p:sldId id="43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70" d="100"/>
          <a:sy n="70" d="100"/>
        </p:scale>
        <p:origin x="-1038" y="-2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a:xfrm>
            <a:off x="3658444" y="8985250"/>
            <a:ext cx="76944" cy="184666"/>
          </a:xfrm>
        </p:spPr>
        <p:txBody>
          <a:bodyPr/>
          <a:lstStyle/>
          <a:p>
            <a:fld id="{2ED7C50F-071E-4D3B-9A71-41D99FA7C3E5}" type="slidenum">
              <a:rPr lang="en-US" smtClean="0"/>
              <a:t>14</a:t>
            </a:fld>
            <a:endParaRPr lang="en-US" dirty="0"/>
          </a:p>
        </p:txBody>
      </p:sp>
    </p:spTree>
    <p:extLst>
      <p:ext uri="{BB962C8B-B14F-4D97-AF65-F5344CB8AC3E}">
        <p14:creationId xmlns:p14="http://schemas.microsoft.com/office/powerpoint/2010/main" val="40654949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802.11-15/0599r2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May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2015-05-11</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82"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3910921691"/>
              </p:ext>
            </p:extLst>
          </p:nvPr>
        </p:nvGraphicFramePr>
        <p:xfrm>
          <a:off x="381000" y="1397000"/>
          <a:ext cx="8458200" cy="3321685"/>
        </p:xfrm>
        <a:graphic>
          <a:graphicData uri="http://schemas.openxmlformats.org/drawingml/2006/table">
            <a:tbl>
              <a:tblPr firstRow="1" bandRow="1">
                <a:tableStyleId>{21E4AEA4-8DFA-4A89-87EB-49C32662AFE0}</a:tableStyleId>
              </a:tblPr>
              <a:tblGrid>
                <a:gridCol w="1524000"/>
                <a:gridCol w="3886200"/>
                <a:gridCol w="3048000"/>
              </a:tblGrid>
              <a:tr h="370840">
                <a:tc>
                  <a:txBody>
                    <a:bodyPr/>
                    <a:lstStyle/>
                    <a:p>
                      <a:r>
                        <a:rPr lang="en-US" dirty="0" smtClean="0"/>
                        <a:t>DCN</a:t>
                      </a:r>
                      <a:endParaRPr lang="en-US" dirty="0"/>
                    </a:p>
                  </a:txBody>
                  <a:tcPr/>
                </a:tc>
                <a:tc>
                  <a:txBody>
                    <a:bodyPr/>
                    <a:lstStyle/>
                    <a:p>
                      <a:r>
                        <a:rPr lang="en-US" dirty="0" smtClean="0"/>
                        <a:t>Title</a:t>
                      </a:r>
                      <a:endParaRPr lang="en-US" dirty="0"/>
                    </a:p>
                  </a:txBody>
                  <a:tcPr/>
                </a:tc>
                <a:tc>
                  <a:txBody>
                    <a:bodyPr/>
                    <a:lstStyle/>
                    <a:p>
                      <a:r>
                        <a:rPr lang="en-US" dirty="0" smtClean="0"/>
                        <a:t>Author</a:t>
                      </a:r>
                      <a:endParaRPr lang="en-US" dirty="0"/>
                    </a:p>
                  </a:txBody>
                  <a:tcPr/>
                </a:tc>
              </a:tr>
              <a:tr h="370840">
                <a:tc>
                  <a:txBody>
                    <a:bodyPr/>
                    <a:lstStyle/>
                    <a:p>
                      <a:r>
                        <a:rPr lang="en-US" sz="1800" dirty="0" smtClean="0">
                          <a:solidFill>
                            <a:schemeClr val="tx1"/>
                          </a:solidFill>
                        </a:rPr>
                        <a:t>15/604</a:t>
                      </a:r>
                      <a:endParaRPr lang="en-US" sz="1800" dirty="0">
                        <a:solidFill>
                          <a:schemeClr val="tx1"/>
                        </a:solidFill>
                      </a:endParaRPr>
                    </a:p>
                  </a:txBody>
                  <a:tcPr/>
                </a:tc>
                <a:tc>
                  <a:txBody>
                    <a:bodyPr/>
                    <a:lstStyle/>
                    <a:p>
                      <a:pPr algn="l" fontAlgn="t"/>
                      <a:r>
                        <a:rPr lang="en-US" dirty="0" smtClean="0">
                          <a:effectLst/>
                        </a:rPr>
                        <a:t>Random Access with Trigger Frames using OFDMA</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Chittabrata</a:t>
                      </a:r>
                      <a:r>
                        <a:rPr lang="en-US" dirty="0" smtClean="0">
                          <a:effectLst/>
                        </a:rPr>
                        <a:t> Ghosh (Intel)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15/615</a:t>
                      </a:r>
                      <a:endParaRPr lang="en-US" sz="1800" dirty="0">
                        <a:solidFill>
                          <a:schemeClr val="tx1"/>
                        </a:solidFill>
                      </a:endParaRPr>
                    </a:p>
                  </a:txBody>
                  <a:tcPr/>
                </a:tc>
                <a:tc>
                  <a:txBody>
                    <a:bodyPr/>
                    <a:lstStyle/>
                    <a:p>
                      <a:pPr algn="l" fontAlgn="t"/>
                      <a:r>
                        <a:rPr lang="en-US" dirty="0" smtClean="0">
                          <a:effectLst/>
                        </a:rPr>
                        <a:t>UL OFDMA Bandwidth</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smtClean="0">
                          <a:effectLst/>
                        </a:rPr>
                        <a:t>Liwen Chu (Marvell)</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15/617</a:t>
                      </a:r>
                      <a:endParaRPr lang="en-US" sz="1800" dirty="0">
                        <a:solidFill>
                          <a:schemeClr val="tx1"/>
                        </a:solidFill>
                      </a:endParaRPr>
                    </a:p>
                  </a:txBody>
                  <a:tcPr/>
                </a:tc>
                <a:tc>
                  <a:txBody>
                    <a:bodyPr/>
                    <a:lstStyle/>
                    <a:p>
                      <a:r>
                        <a:rPr lang="en-US" dirty="0" smtClean="0">
                          <a:effectLst/>
                        </a:rPr>
                        <a:t>Duration and MAC Padding for UL MU PPDUs</a:t>
                      </a:r>
                      <a:endParaRPr lang="en-US" sz="1800" dirty="0">
                        <a:solidFill>
                          <a:schemeClr val="tx1"/>
                        </a:solidFill>
                      </a:endParaRPr>
                    </a:p>
                  </a:txBody>
                  <a:tcPr/>
                </a:tc>
                <a:tc>
                  <a:txBody>
                    <a:bodyPr/>
                    <a:lstStyle/>
                    <a:p>
                      <a:r>
                        <a:rPr lang="en-US" dirty="0" smtClean="0">
                          <a:effectLst/>
                        </a:rPr>
                        <a:t>Gang Ding (Qualcomm)</a:t>
                      </a:r>
                      <a:endParaRPr lang="en-US" sz="1800" dirty="0">
                        <a:solidFill>
                          <a:schemeClr val="tx1"/>
                        </a:solidFill>
                      </a:endParaRPr>
                    </a:p>
                  </a:txBody>
                  <a:tcPr/>
                </a:tc>
              </a:tr>
              <a:tr h="370840">
                <a:tc>
                  <a:txBody>
                    <a:bodyPr/>
                    <a:lstStyle/>
                    <a:p>
                      <a:r>
                        <a:rPr lang="en-US" sz="1800" dirty="0" smtClean="0">
                          <a:solidFill>
                            <a:schemeClr val="tx1"/>
                          </a:solidFill>
                        </a:rPr>
                        <a:t>15/567</a:t>
                      </a:r>
                      <a:endParaRPr lang="en-US" sz="1800" dirty="0">
                        <a:solidFill>
                          <a:schemeClr val="tx1"/>
                        </a:solidFill>
                      </a:endParaRPr>
                    </a:p>
                  </a:txBody>
                  <a:tcPr/>
                </a:tc>
                <a:tc>
                  <a:txBody>
                    <a:bodyPr/>
                    <a:lstStyle/>
                    <a:p>
                      <a:pPr algn="l" fontAlgn="t"/>
                      <a:r>
                        <a:rPr lang="it-IT" dirty="0" smtClean="0">
                          <a:effectLst/>
                        </a:rPr>
                        <a:t>Multi-STA BA for SU Transmissions</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sz="1800" u="none" strike="noStrike" dirty="0" err="1" smtClean="0">
                          <a:solidFill>
                            <a:schemeClr val="tx1"/>
                          </a:solidFill>
                          <a:effectLst/>
                        </a:rPr>
                        <a:t>Xiaofei</a:t>
                      </a:r>
                      <a:r>
                        <a:rPr lang="en-US" sz="1800" u="none" strike="noStrike" dirty="0" smtClean="0">
                          <a:solidFill>
                            <a:schemeClr val="tx1"/>
                          </a:solidFill>
                          <a:effectLst/>
                        </a:rPr>
                        <a:t> WANG (</a:t>
                      </a:r>
                      <a:r>
                        <a:rPr lang="en-US" sz="1800" u="none" strike="noStrike" dirty="0" err="1" smtClean="0">
                          <a:solidFill>
                            <a:schemeClr val="tx1"/>
                          </a:solidFill>
                          <a:effectLst/>
                        </a:rPr>
                        <a:t>InterDigital</a:t>
                      </a:r>
                      <a:r>
                        <a:rPr lang="en-US" sz="1800" u="none" strike="noStrike" dirty="0" smtClean="0">
                          <a:solidFill>
                            <a:schemeClr val="tx1"/>
                          </a:solidFill>
                          <a:effectLst/>
                        </a:rPr>
                        <a:t>)</a:t>
                      </a:r>
                      <a:endParaRPr lang="en-US" sz="1800" b="0" i="0" u="none" strike="noStrike" dirty="0">
                        <a:solidFill>
                          <a:schemeClr val="tx1"/>
                        </a:solidFill>
                        <a:effectLst/>
                        <a:latin typeface="Times New Roman"/>
                      </a:endParaRPr>
                    </a:p>
                  </a:txBody>
                  <a:tcPr marL="9525" marR="9525" marT="9525" marB="0"/>
                </a:tc>
              </a:tr>
              <a:tr h="370840">
                <a:tc>
                  <a:txBody>
                    <a:bodyPr/>
                    <a:lstStyle/>
                    <a:p>
                      <a:r>
                        <a:rPr lang="en-US" sz="1800" dirty="0" smtClean="0">
                          <a:solidFill>
                            <a:schemeClr val="tx1"/>
                          </a:solidFill>
                        </a:rPr>
                        <a:t>15/626</a:t>
                      </a:r>
                      <a:endParaRPr lang="en-US" sz="1800" dirty="0">
                        <a:solidFill>
                          <a:schemeClr val="tx1"/>
                        </a:solidFill>
                      </a:endParaRPr>
                    </a:p>
                  </a:txBody>
                  <a:tcPr/>
                </a:tc>
                <a:tc>
                  <a:txBody>
                    <a:bodyPr/>
                    <a:lstStyle/>
                    <a:p>
                      <a:r>
                        <a:rPr lang="en-US" dirty="0" smtClean="0">
                          <a:effectLst/>
                        </a:rPr>
                        <a:t>Further consideration for Multi-STA Block ACK frame</a:t>
                      </a:r>
                      <a:endParaRPr lang="en-US" sz="1800" dirty="0">
                        <a:solidFill>
                          <a:schemeClr val="tx1"/>
                        </a:solidFill>
                      </a:endParaRPr>
                    </a:p>
                  </a:txBody>
                  <a:tcPr/>
                </a:tc>
                <a:tc>
                  <a:txBody>
                    <a:bodyPr/>
                    <a:lstStyle/>
                    <a:p>
                      <a:r>
                        <a:rPr lang="en-US" dirty="0" err="1" smtClean="0">
                          <a:effectLst/>
                        </a:rPr>
                        <a:t>Jeongki</a:t>
                      </a:r>
                      <a:r>
                        <a:rPr lang="en-US" dirty="0" smtClean="0">
                          <a:effectLst/>
                        </a:rPr>
                        <a:t> Kim (LG Electronics)</a:t>
                      </a:r>
                      <a:endParaRPr lang="en-US" sz="1800" dirty="0">
                        <a:solidFill>
                          <a:schemeClr val="tx1"/>
                        </a:solidFill>
                      </a:endParaRPr>
                    </a:p>
                  </a:txBody>
                  <a:tcPr/>
                </a:tc>
              </a:tr>
              <a:tr h="370840">
                <a:tc>
                  <a:txBody>
                    <a:bodyPr/>
                    <a:lstStyle/>
                    <a:p>
                      <a:r>
                        <a:rPr lang="en-US" sz="1800" dirty="0" smtClean="0">
                          <a:solidFill>
                            <a:schemeClr val="tx1"/>
                          </a:solidFill>
                        </a:rPr>
                        <a:t>15/611</a:t>
                      </a:r>
                      <a:endParaRPr lang="en-US" sz="1800" dirty="0">
                        <a:solidFill>
                          <a:schemeClr val="tx1"/>
                        </a:solidFill>
                      </a:endParaRPr>
                    </a:p>
                  </a:txBody>
                  <a:tcPr/>
                </a:tc>
                <a:tc>
                  <a:txBody>
                    <a:bodyPr/>
                    <a:lstStyle/>
                    <a:p>
                      <a:pPr algn="l" fontAlgn="t"/>
                      <a:r>
                        <a:rPr lang="en-US" dirty="0" smtClean="0">
                          <a:effectLst/>
                        </a:rPr>
                        <a:t>Multi-STA Block ACK Protection</a:t>
                      </a:r>
                      <a:endParaRPr lang="en-US" sz="1800" b="0" i="0" u="none" strike="noStrike" dirty="0">
                        <a:solidFill>
                          <a:schemeClr val="tx1"/>
                        </a:solidFill>
                        <a:effectLst/>
                        <a:latin typeface="Times New Roman"/>
                      </a:endParaRPr>
                    </a:p>
                  </a:txBody>
                  <a:tcPr marL="9525" marR="9525" marT="9525" marB="0"/>
                </a:tc>
                <a:tc>
                  <a:txBody>
                    <a:bodyPr/>
                    <a:lstStyle/>
                    <a:p>
                      <a:pPr algn="l" fontAlgn="t"/>
                      <a:r>
                        <a:rPr lang="en-US" dirty="0" err="1" smtClean="0">
                          <a:effectLst/>
                        </a:rPr>
                        <a:t>Jinsoo</a:t>
                      </a:r>
                      <a:r>
                        <a:rPr lang="en-US" dirty="0" smtClean="0">
                          <a:effectLst/>
                        </a:rPr>
                        <a:t> </a:t>
                      </a:r>
                      <a:r>
                        <a:rPr lang="en-US" dirty="0" err="1" smtClean="0">
                          <a:effectLst/>
                        </a:rPr>
                        <a:t>Ahn</a:t>
                      </a:r>
                      <a:r>
                        <a:rPr lang="en-US" dirty="0" smtClean="0">
                          <a:effectLst/>
                        </a:rPr>
                        <a:t> (</a:t>
                      </a:r>
                      <a:r>
                        <a:rPr lang="en-US" dirty="0" err="1" smtClean="0">
                          <a:effectLst/>
                        </a:rPr>
                        <a:t>Yonsei</a:t>
                      </a:r>
                      <a:r>
                        <a:rPr lang="en-US" dirty="0" smtClean="0">
                          <a:effectLst/>
                        </a:rPr>
                        <a:t> Univ.)</a:t>
                      </a:r>
                      <a:endParaRPr lang="en-US" sz="1800" b="0" i="0" u="none" strike="noStrike" dirty="0">
                        <a:solidFill>
                          <a:schemeClr val="tx1"/>
                        </a:solidFill>
                        <a:effectLst/>
                        <a:latin typeface="Times New Roman"/>
                      </a:endParaRP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15/617r0: Straw poll 1 [Pre-motion]</a:t>
            </a:r>
            <a:endParaRPr lang="en-US" dirty="0"/>
          </a:p>
        </p:txBody>
      </p:sp>
      <p:sp>
        <p:nvSpPr>
          <p:cNvPr id="3" name="Content Placeholder 2"/>
          <p:cNvSpPr>
            <a:spLocks noGrp="1"/>
          </p:cNvSpPr>
          <p:nvPr>
            <p:ph idx="1"/>
          </p:nvPr>
        </p:nvSpPr>
        <p:spPr/>
        <p:txBody>
          <a:bodyPr/>
          <a:lstStyle/>
          <a:p>
            <a:pPr lvl="0"/>
            <a:r>
              <a:rPr lang="en-US" dirty="0" smtClean="0"/>
              <a:t>Would you agree </a:t>
            </a:r>
            <a:r>
              <a:rPr lang="en-US" dirty="0"/>
              <a:t>to add the following text to the </a:t>
            </a:r>
            <a:r>
              <a:rPr lang="en-US" dirty="0" smtClean="0"/>
              <a:t>SFD</a:t>
            </a:r>
            <a:r>
              <a:rPr lang="en-US" dirty="0"/>
              <a:t>:</a:t>
            </a:r>
          </a:p>
          <a:p>
            <a:pPr lvl="1"/>
            <a:r>
              <a:rPr lang="en-US" dirty="0"/>
              <a:t>UL OFDMA PPDUs shall end at the  time indicated in trigger frame, by adding padding if </a:t>
            </a:r>
            <a:r>
              <a:rPr lang="en-US" dirty="0" smtClean="0"/>
              <a:t>necessary</a:t>
            </a:r>
          </a:p>
          <a:p>
            <a:r>
              <a:rPr lang="en-US" dirty="0"/>
              <a:t>Y31, N0, </a:t>
            </a:r>
            <a:r>
              <a:rPr lang="en-US" dirty="0" smtClean="0"/>
              <a:t>A9</a:t>
            </a:r>
          </a:p>
          <a:p>
            <a:r>
              <a:rPr lang="en-GB" altLang="ko-KR" u="sng" dirty="0"/>
              <a:t>Strawpoll exceeds 75% approval</a:t>
            </a:r>
            <a:endParaRPr lang="en-US" altLang="ko-KR" u="sng" dirty="0"/>
          </a:p>
          <a:p>
            <a:endParaRPr lang="en-US" dirty="0"/>
          </a:p>
          <a:p>
            <a:pPr lvl="1"/>
            <a:endParaRPr lang="en-US"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12014456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15/617r0: Straw </a:t>
            </a:r>
            <a:r>
              <a:rPr lang="en-US" dirty="0" smtClean="0"/>
              <a:t>poll </a:t>
            </a:r>
            <a:r>
              <a:rPr lang="en-US" dirty="0"/>
              <a:t>2 [Pre-motion]</a:t>
            </a:r>
          </a:p>
        </p:txBody>
      </p:sp>
      <p:sp>
        <p:nvSpPr>
          <p:cNvPr id="3" name="Content Placeholder 2"/>
          <p:cNvSpPr>
            <a:spLocks noGrp="1"/>
          </p:cNvSpPr>
          <p:nvPr>
            <p:ph idx="1"/>
          </p:nvPr>
        </p:nvSpPr>
        <p:spPr/>
        <p:txBody>
          <a:bodyPr/>
          <a:lstStyle/>
          <a:p>
            <a:pPr lvl="0"/>
            <a:r>
              <a:rPr lang="en-US" dirty="0" smtClean="0"/>
              <a:t>Would you agree to </a:t>
            </a:r>
            <a:r>
              <a:rPr lang="en-US" dirty="0"/>
              <a:t>add the following text to the SFD:</a:t>
            </a:r>
          </a:p>
          <a:p>
            <a:pPr lvl="1"/>
            <a:r>
              <a:rPr lang="en-US" dirty="0"/>
              <a:t>The MAC padding for UL MU OFDMA PPDUs is done by using the 11ac A-MPDU padding </a:t>
            </a:r>
            <a:r>
              <a:rPr lang="en-US" dirty="0" smtClean="0"/>
              <a:t>procedure</a:t>
            </a:r>
          </a:p>
          <a:p>
            <a:r>
              <a:rPr lang="en-US" dirty="0" smtClean="0"/>
              <a:t>Y28, N0, A10</a:t>
            </a:r>
          </a:p>
          <a:p>
            <a:r>
              <a:rPr lang="en-GB" altLang="ko-KR" u="sng" dirty="0"/>
              <a:t>Strawpoll exceeds 75% approval</a:t>
            </a:r>
            <a:endParaRPr lang="en-US" altLang="ko-KR" u="sng"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Tree>
    <p:extLst>
      <p:ext uri="{BB962C8B-B14F-4D97-AF65-F5344CB8AC3E}">
        <p14:creationId xmlns:p14="http://schemas.microsoft.com/office/powerpoint/2010/main" val="16298742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15/604r0</a:t>
            </a:r>
            <a:r>
              <a:rPr lang="en-US" dirty="0"/>
              <a:t>: Straw </a:t>
            </a:r>
            <a:r>
              <a:rPr lang="en-US" dirty="0" smtClean="0"/>
              <a:t>poll [Pre-motion</a:t>
            </a:r>
            <a:r>
              <a:rPr lang="en-US" dirty="0"/>
              <a:t>]</a:t>
            </a:r>
          </a:p>
        </p:txBody>
      </p:sp>
      <p:sp>
        <p:nvSpPr>
          <p:cNvPr id="3" name="Content Placeholder 2"/>
          <p:cNvSpPr>
            <a:spLocks noGrp="1"/>
          </p:cNvSpPr>
          <p:nvPr>
            <p:ph idx="1"/>
          </p:nvPr>
        </p:nvSpPr>
        <p:spPr/>
        <p:txBody>
          <a:bodyPr/>
          <a:lstStyle/>
          <a:p>
            <a:r>
              <a:rPr lang="en-US" altLang="ko-KR" dirty="0"/>
              <a:t>Do you agree to add to the spec </a:t>
            </a:r>
            <a:r>
              <a:rPr lang="en-US" altLang="ko-KR" dirty="0" smtClean="0"/>
              <a:t>framework?</a:t>
            </a:r>
          </a:p>
          <a:p>
            <a:pPr lvl="1"/>
            <a:r>
              <a:rPr lang="en-GB" altLang="ko-KR" b="0" dirty="0" smtClean="0"/>
              <a:t>The </a:t>
            </a:r>
            <a:r>
              <a:rPr lang="en-GB" altLang="ko-KR" b="0" dirty="0"/>
              <a:t>spec shall define </a:t>
            </a:r>
            <a:r>
              <a:rPr lang="en-US" altLang="ko-KR" b="0" dirty="0"/>
              <a:t>a Trigger frame that allocates resources for random access</a:t>
            </a:r>
            <a:r>
              <a:rPr lang="en-GB" altLang="ko-KR" b="0" dirty="0"/>
              <a:t>.</a:t>
            </a:r>
          </a:p>
          <a:p>
            <a:pPr lvl="1"/>
            <a:endParaRPr lang="en-US" dirty="0" smtClean="0"/>
          </a:p>
          <a:p>
            <a:r>
              <a:rPr lang="en-US" dirty="0" smtClean="0"/>
              <a:t>Y28, </a:t>
            </a:r>
            <a:r>
              <a:rPr lang="en-US" dirty="0" smtClean="0"/>
              <a:t>N2, A14</a:t>
            </a:r>
            <a:endParaRPr lang="en-US" dirty="0" smtClean="0"/>
          </a:p>
          <a:p>
            <a:r>
              <a:rPr lang="en-GB" altLang="ko-KR" u="sng" dirty="0"/>
              <a:t>Strawpoll exceeds 75% approval</a:t>
            </a:r>
            <a:endParaRPr lang="en-US" altLang="ko-KR" u="sng" dirty="0"/>
          </a:p>
          <a:p>
            <a:endParaRPr lang="en-US" dirty="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16</a:t>
            </a:fld>
            <a:endParaRPr lang="en-US" altLang="en-US"/>
          </a:p>
        </p:txBody>
      </p:sp>
    </p:spTree>
    <p:extLst>
      <p:ext uri="{BB962C8B-B14F-4D97-AF65-F5344CB8AC3E}">
        <p14:creationId xmlns:p14="http://schemas.microsoft.com/office/powerpoint/2010/main" val="2735574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15/615r1: Straw Poll 1 [Pre-motion]</a:t>
            </a:r>
            <a:endParaRPr lang="en-US" dirty="0"/>
          </a:p>
        </p:txBody>
      </p:sp>
      <p:sp>
        <p:nvSpPr>
          <p:cNvPr id="3" name="Content Placeholder 2"/>
          <p:cNvSpPr>
            <a:spLocks noGrp="1"/>
          </p:cNvSpPr>
          <p:nvPr>
            <p:ph idx="1"/>
          </p:nvPr>
        </p:nvSpPr>
        <p:spPr>
          <a:xfrm>
            <a:off x="490582" y="1528765"/>
            <a:ext cx="8272418" cy="4114800"/>
          </a:xfrm>
        </p:spPr>
        <p:txBody>
          <a:bodyPr/>
          <a:lstStyle/>
          <a:p>
            <a:pPr marL="0" indent="0">
              <a:buNone/>
            </a:pPr>
            <a:r>
              <a:rPr lang="en-US" dirty="0" smtClean="0"/>
              <a:t>Do you agree to add the following to the SFD: </a:t>
            </a:r>
          </a:p>
          <a:p>
            <a:r>
              <a:rPr lang="en-US" dirty="0" smtClean="0"/>
              <a:t>UL OFDMA MPDU/A-MPDU is the acknowledgement of the trigger frame.</a:t>
            </a:r>
          </a:p>
          <a:p>
            <a:pPr lvl="1"/>
            <a:r>
              <a:rPr lang="en-US" dirty="0" smtClean="0"/>
              <a:t>When the AP receives UL MPDU/A-MPDU correctly from at least one STA indicated by trigger frame, the frame exchange initiated by the trigger frame is successful</a:t>
            </a:r>
          </a:p>
          <a:p>
            <a:pPr lvl="1"/>
            <a:r>
              <a:rPr lang="en-US" dirty="0" smtClean="0"/>
              <a:t>An AP shall not allocate UL </a:t>
            </a:r>
            <a:r>
              <a:rPr lang="en-US" dirty="0" err="1" smtClean="0"/>
              <a:t>subchannel</a:t>
            </a:r>
            <a:r>
              <a:rPr lang="en-US" dirty="0" smtClean="0"/>
              <a:t> in any 20MHz channel that is not occupied by the Trigger frame. In each 20MHz channel occupied by the Trigger frame, there is at least one allocated </a:t>
            </a:r>
            <a:r>
              <a:rPr lang="en-US" dirty="0" err="1" smtClean="0"/>
              <a:t>subchannel</a:t>
            </a:r>
            <a:endParaRPr lang="en-US" dirty="0" smtClean="0"/>
          </a:p>
          <a:p>
            <a:r>
              <a:rPr lang="en-US" dirty="0" smtClean="0"/>
              <a:t>Y27, N1, A9</a:t>
            </a:r>
          </a:p>
          <a:p>
            <a:r>
              <a:rPr lang="en-GB" altLang="ko-KR" u="sng" dirty="0"/>
              <a:t>Strawpoll exceeds 75% approval</a:t>
            </a:r>
            <a:endParaRPr lang="en-US" altLang="ko-KR" u="sng" dirty="0"/>
          </a:p>
          <a:p>
            <a:endParaRPr lang="en-US"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Tree>
    <p:extLst>
      <p:ext uri="{BB962C8B-B14F-4D97-AF65-F5344CB8AC3E}">
        <p14:creationId xmlns:p14="http://schemas.microsoft.com/office/powerpoint/2010/main" val="235169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15/567r1: Straw Poll [Pre-motion]</a:t>
            </a:r>
            <a:endParaRPr lang="en-US" dirty="0"/>
          </a:p>
        </p:txBody>
      </p:sp>
      <p:sp>
        <p:nvSpPr>
          <p:cNvPr id="3" name="Content Placeholder 2"/>
          <p:cNvSpPr>
            <a:spLocks noGrp="1"/>
          </p:cNvSpPr>
          <p:nvPr>
            <p:ph idx="1"/>
          </p:nvPr>
        </p:nvSpPr>
        <p:spPr>
          <a:xfrm>
            <a:off x="490582" y="1676400"/>
            <a:ext cx="8272418" cy="4114800"/>
          </a:xfrm>
        </p:spPr>
        <p:txBody>
          <a:bodyPr/>
          <a:lstStyle/>
          <a:p>
            <a:pPr marL="0" indent="0">
              <a:buNone/>
            </a:pPr>
            <a:r>
              <a:rPr lang="en-US" dirty="0" smtClean="0"/>
              <a:t>Do you agree to add the following to the SFD: </a:t>
            </a:r>
          </a:p>
          <a:p>
            <a:r>
              <a:rPr lang="en-US" dirty="0" err="1" smtClean="0"/>
              <a:t>x.y.z</a:t>
            </a:r>
            <a:r>
              <a:rPr lang="en-US" dirty="0" smtClean="0"/>
              <a:t> The spec shall define a mechanism to use </a:t>
            </a:r>
            <a:r>
              <a:rPr lang="en-US" dirty="0"/>
              <a:t>M</a:t>
            </a:r>
            <a:r>
              <a:rPr lang="en-US" dirty="0" smtClean="0"/>
              <a:t>ulti-STA BA frame to acknowledge SU transmissions</a:t>
            </a:r>
          </a:p>
          <a:p>
            <a:r>
              <a:rPr lang="en-US" dirty="0" smtClean="0"/>
              <a:t>Y, N, A</a:t>
            </a:r>
          </a:p>
          <a:p>
            <a:r>
              <a:rPr lang="en-US" dirty="0" smtClean="0"/>
              <a:t>Y3, N2, A29</a:t>
            </a:r>
          </a:p>
          <a:p>
            <a:r>
              <a:rPr lang="en-GB" altLang="ko-KR" dirty="0"/>
              <a:t>Strawpoll </a:t>
            </a:r>
            <a:r>
              <a:rPr lang="en-GB" altLang="ko-KR" dirty="0" smtClean="0"/>
              <a:t>does not exceed </a:t>
            </a:r>
            <a:r>
              <a:rPr lang="en-GB" altLang="ko-KR" dirty="0"/>
              <a:t>75% approval</a:t>
            </a:r>
            <a:endParaRPr lang="en-US" altLang="ko-KR" dirty="0"/>
          </a:p>
          <a:p>
            <a:endParaRPr lang="en-US"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Tree>
    <p:extLst>
      <p:ext uri="{BB962C8B-B14F-4D97-AF65-F5344CB8AC3E}">
        <p14:creationId xmlns:p14="http://schemas.microsoft.com/office/powerpoint/2010/main" val="15479822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15/626r1: Straw Poll [Pre-motion]</a:t>
            </a:r>
            <a:endParaRPr lang="ko-KR" altLang="en-US" dirty="0"/>
          </a:p>
        </p:txBody>
      </p:sp>
      <p:sp>
        <p:nvSpPr>
          <p:cNvPr id="3" name="내용 개체 틀 2"/>
          <p:cNvSpPr>
            <a:spLocks noGrp="1"/>
          </p:cNvSpPr>
          <p:nvPr>
            <p:ph idx="1"/>
          </p:nvPr>
        </p:nvSpPr>
        <p:spPr/>
        <p:txBody>
          <a:bodyPr/>
          <a:lstStyle/>
          <a:p>
            <a:r>
              <a:rPr lang="en-US" altLang="ko-KR" dirty="0" smtClean="0"/>
              <a:t>Do you agree to modify the sub-clause 7.2 in 11ax SFD as follows?</a:t>
            </a:r>
          </a:p>
          <a:p>
            <a:pPr lvl="1"/>
            <a:r>
              <a:rPr lang="en-GB" altLang="ko-KR" b="1" u="sng" dirty="0" smtClean="0"/>
              <a:t>7.2 Multi-STA BA</a:t>
            </a:r>
            <a:endParaRPr lang="ko-KR" altLang="ko-KR" b="1" u="sng" dirty="0" smtClean="0"/>
          </a:p>
          <a:p>
            <a:pPr lvl="1"/>
            <a:r>
              <a:rPr lang="en-GB" altLang="ko-KR" dirty="0" smtClean="0"/>
              <a:t>…..</a:t>
            </a:r>
          </a:p>
          <a:p>
            <a:pPr lvl="1"/>
            <a:r>
              <a:rPr lang="en-GB" altLang="ko-KR" dirty="0" smtClean="0"/>
              <a:t>If B11 in the per-TID info field is set, then the </a:t>
            </a:r>
            <a:r>
              <a:rPr lang="en-GB" altLang="ko-KR" dirty="0" err="1" smtClean="0"/>
              <a:t>BlockAck</a:t>
            </a:r>
            <a:r>
              <a:rPr lang="en-GB" altLang="ko-KR" dirty="0" smtClean="0"/>
              <a:t> bitmap and the SC subfields in the BA Info field are not present and this BA Info field indicates an ACK </a:t>
            </a:r>
            <a:r>
              <a:rPr lang="en-GB" altLang="ko-KR" strike="sngStrike" dirty="0" smtClean="0"/>
              <a:t>for </a:t>
            </a:r>
            <a:r>
              <a:rPr lang="en-GB" altLang="ko-KR" u="sng" dirty="0" smtClean="0">
                <a:solidFill>
                  <a:srgbClr val="0070C0"/>
                </a:solidFill>
              </a:rPr>
              <a:t>of either single MPDU </a:t>
            </a:r>
            <a:r>
              <a:rPr lang="en-US" altLang="ko-KR" u="sng" dirty="0" smtClean="0">
                <a:solidFill>
                  <a:srgbClr val="0070C0"/>
                </a:solidFill>
              </a:rPr>
              <a:t>or </a:t>
            </a:r>
            <a:r>
              <a:rPr lang="en-GB" altLang="ko-KR" u="sng" dirty="0" smtClean="0">
                <a:solidFill>
                  <a:srgbClr val="0070C0"/>
                </a:solidFill>
              </a:rPr>
              <a:t>all MPDUs carried in the eliciting PPDU that was transmitted by the STA whose </a:t>
            </a:r>
            <a:r>
              <a:rPr lang="en-GB" altLang="ko-KR" strike="sngStrike" dirty="0" smtClean="0"/>
              <a:t>the STA with</a:t>
            </a:r>
            <a:r>
              <a:rPr lang="en-GB" altLang="ko-KR" dirty="0" smtClean="0"/>
              <a:t> AID</a:t>
            </a:r>
            <a:r>
              <a:rPr lang="en-GB" altLang="ko-KR" u="sng" dirty="0" smtClean="0"/>
              <a:t> </a:t>
            </a:r>
            <a:r>
              <a:rPr lang="en-GB" altLang="ko-KR" u="sng" dirty="0" smtClean="0">
                <a:solidFill>
                  <a:srgbClr val="0070C0"/>
                </a:solidFill>
              </a:rPr>
              <a:t>is</a:t>
            </a:r>
            <a:r>
              <a:rPr lang="en-GB" altLang="ko-KR" dirty="0" smtClean="0"/>
              <a:t> indicated in the per-TID info field</a:t>
            </a:r>
          </a:p>
          <a:p>
            <a:r>
              <a:rPr lang="en-GB" altLang="ko-KR" dirty="0" smtClean="0"/>
              <a:t>Y22, N0, A9</a:t>
            </a:r>
          </a:p>
          <a:p>
            <a:r>
              <a:rPr lang="en-GB" altLang="ko-KR" u="sng" dirty="0" smtClean="0"/>
              <a:t>Strawpoll exceeds 75% approval</a:t>
            </a:r>
            <a:endParaRPr lang="en-US" altLang="ko-KR" u="sng" dirty="0" smtClean="0"/>
          </a:p>
          <a:p>
            <a:endParaRPr lang="ko-KR" altLang="en-US" dirty="0"/>
          </a:p>
        </p:txBody>
      </p:sp>
      <p:sp>
        <p:nvSpPr>
          <p:cNvPr id="4" name="바닥글 개체 틀 3"/>
          <p:cNvSpPr>
            <a:spLocks noGrp="1"/>
          </p:cNvSpPr>
          <p:nvPr>
            <p:ph type="ftr" sz="quarter" idx="10"/>
          </p:nvPr>
        </p:nvSpPr>
        <p:spPr/>
        <p:txBody>
          <a:bodyPr/>
          <a:lstStyle/>
          <a:p>
            <a:pPr>
              <a:defRPr/>
            </a:pPr>
            <a:r>
              <a:rPr lang="en-US" altLang="ko-KR" smtClean="0"/>
              <a:t>Jeongki Kim, LG Electronics</a:t>
            </a:r>
            <a:endParaRPr lang="en-US" altLang="ko-KR"/>
          </a:p>
        </p:txBody>
      </p:sp>
      <p:sp>
        <p:nvSpPr>
          <p:cNvPr id="7"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8"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Tree>
    <p:extLst>
      <p:ext uri="{BB962C8B-B14F-4D97-AF65-F5344CB8AC3E}">
        <p14:creationId xmlns:p14="http://schemas.microsoft.com/office/powerpoint/2010/main" val="279442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15/611r0: </a:t>
            </a:r>
            <a:r>
              <a:rPr lang="en-US" altLang="ko-KR" dirty="0" err="1" smtClean="0"/>
              <a:t>StrawPoll</a:t>
            </a:r>
            <a:r>
              <a:rPr lang="en-US" altLang="ko-KR" dirty="0" smtClean="0"/>
              <a:t> [Testing the waters]</a:t>
            </a:r>
            <a:endParaRPr lang="ko-KR" altLang="en-US" dirty="0"/>
          </a:p>
        </p:txBody>
      </p:sp>
      <p:sp>
        <p:nvSpPr>
          <p:cNvPr id="3" name="내용 개체 틀 2"/>
          <p:cNvSpPr>
            <a:spLocks noGrp="1"/>
          </p:cNvSpPr>
          <p:nvPr>
            <p:ph idx="1"/>
          </p:nvPr>
        </p:nvSpPr>
        <p:spPr/>
        <p:txBody>
          <a:bodyPr/>
          <a:lstStyle/>
          <a:p>
            <a:r>
              <a:rPr lang="en-US" altLang="ko-KR" dirty="0"/>
              <a:t>Do you agree </a:t>
            </a:r>
            <a:r>
              <a:rPr lang="en-US" altLang="ko-KR" dirty="0" smtClean="0"/>
              <a:t>802.11ax needs to provide a mechanism for Multi-STA BA to be protected from hidden node STAs. </a:t>
            </a:r>
          </a:p>
          <a:p>
            <a:r>
              <a:rPr lang="en-US" altLang="ko-KR" dirty="0" smtClean="0"/>
              <a:t>Y8, N1, A24</a:t>
            </a:r>
          </a:p>
          <a:p>
            <a:r>
              <a:rPr lang="en-GB" altLang="ko-KR" dirty="0"/>
              <a:t>Strawpoll </a:t>
            </a:r>
            <a:r>
              <a:rPr lang="en-GB" altLang="ko-KR" dirty="0" smtClean="0"/>
              <a:t>(testing the water) exceeds </a:t>
            </a:r>
            <a:r>
              <a:rPr lang="en-GB" altLang="ko-KR" dirty="0"/>
              <a:t>75% approval</a:t>
            </a:r>
            <a:endParaRPr lang="en-US" altLang="ko-KR" dirty="0" smtClean="0"/>
          </a:p>
        </p:txBody>
      </p:sp>
      <p:sp>
        <p:nvSpPr>
          <p:cNvPr id="6"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7" name="Slide Number Placeholder 5"/>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Tree>
    <p:extLst>
      <p:ext uri="{BB962C8B-B14F-4D97-AF65-F5344CB8AC3E}">
        <p14:creationId xmlns:p14="http://schemas.microsoft.com/office/powerpoint/2010/main" val="5692908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21</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22</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May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1290480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smtClean="0"/>
              <a:t>Note MAC </a:t>
            </a:r>
            <a:r>
              <a:rPr lang="en-US" altLang="en-US" sz="2000" dirty="0" smtClean="0"/>
              <a:t>ad hoc sessions this </a:t>
            </a:r>
            <a:r>
              <a:rPr lang="en-US" altLang="en-US" sz="2000" smtClean="0"/>
              <a:t>week </a:t>
            </a:r>
            <a:br>
              <a:rPr lang="en-US" altLang="en-US" sz="2000" smtClean="0"/>
            </a:br>
            <a:r>
              <a:rPr lang="en-US" altLang="en-US" sz="2000" smtClean="0"/>
              <a:t>// </a:t>
            </a:r>
            <a:r>
              <a:rPr lang="en-US" altLang="en-US" sz="2000" dirty="0" smtClean="0"/>
              <a:t>Mon PM1; possibly Tue PM1</a:t>
            </a:r>
          </a:p>
          <a:p>
            <a:r>
              <a:rPr lang="en-US" altLang="en-US" sz="2000" dirty="0" smtClean="0"/>
              <a:t>Approve previous ad hoc session and telecon minutes </a:t>
            </a:r>
            <a:br>
              <a:rPr lang="en-US" altLang="en-US" sz="2000" dirty="0" smtClean="0"/>
            </a:br>
            <a:r>
              <a:rPr lang="en-US" altLang="en-US" sz="2000" dirty="0" smtClean="0"/>
              <a:t>// See </a:t>
            </a:r>
            <a:r>
              <a:rPr lang="en-US" altLang="en-US" sz="2000" dirty="0" err="1" smtClean="0"/>
              <a:t>TGfull</a:t>
            </a:r>
            <a:r>
              <a:rPr lang="en-US" altLang="en-US" sz="2000" dirty="0" smtClean="0"/>
              <a:t>, Mon AM2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23943</TotalTime>
  <Words>1801</Words>
  <Application>Microsoft Office PowerPoint</Application>
  <PresentationFormat>On-screen Show (4:3)</PresentationFormat>
  <Paragraphs>299</Paragraphs>
  <Slides>25</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802-11-Submission</vt:lpstr>
      <vt:lpstr>Document</vt:lpstr>
      <vt:lpstr>TGax MAC ad hoc  May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15/617r0: Straw poll 1 [Pre-motion]</vt:lpstr>
      <vt:lpstr>15/617r0: Straw poll 2 [Pre-motion]</vt:lpstr>
      <vt:lpstr>15/604r0: Straw poll [Pre-motion]</vt:lpstr>
      <vt:lpstr>15/615r1: Straw Poll 1 [Pre-motion]</vt:lpstr>
      <vt:lpstr>15/567r1: Straw Poll [Pre-motion]</vt:lpstr>
      <vt:lpstr>15/626r1: Straw Poll [Pre-motion]</vt:lpstr>
      <vt:lpstr>15/611r0: StrawPoll [Testing the waters]</vt:lpstr>
      <vt:lpstr>Backup Slides</vt:lpstr>
      <vt:lpstr>Approval of  MAC Ad Hoc Minutes</vt:lpstr>
      <vt:lpstr>Strawpoll xxxx  (“Testing the temperature of the room”)</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1380</cp:revision>
  <cp:lastPrinted>1998-02-10T13:28:06Z</cp:lastPrinted>
  <dcterms:created xsi:type="dcterms:W3CDTF">2007-04-17T18:10:23Z</dcterms:created>
  <dcterms:modified xsi:type="dcterms:W3CDTF">2015-05-11T23:34:01Z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