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0" r:id="rId3"/>
    <p:sldId id="272" r:id="rId4"/>
    <p:sldId id="273" r:id="rId5"/>
    <p:sldId id="275" r:id="rId6"/>
    <p:sldId id="276" r:id="rId7"/>
    <p:sldId id="277" r:id="rId8"/>
    <p:sldId id="278" r:id="rId9"/>
    <p:sldId id="279" r:id="rId10"/>
    <p:sldId id="281" r:id="rId11"/>
    <p:sldId id="280" r:id="rId12"/>
    <p:sldId id="283" r:id="rId13"/>
    <p:sldId id="284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1" autoAdjust="0"/>
    <p:restoredTop sz="94635" autoAdjust="0"/>
  </p:normalViewPr>
  <p:slideViewPr>
    <p:cSldViewPr>
      <p:cViewPr>
        <p:scale>
          <a:sx n="93" d="100"/>
          <a:sy n="93" d="100"/>
        </p:scale>
        <p:origin x="-83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24" y="-102"/>
      </p:cViewPr>
      <p:guideLst>
        <p:guide orient="horz" pos="2923"/>
        <p:guide pos="218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uroda\Documents\2.%20&#20849;&#21516;&#30740;&#31350;\2015\2015.04.21%20DSC&#23492;&#26360;&#20316;&#25104;\&#35413;&#20385;&#32080;&#26524;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257649354916609E-2"/>
          <c:y val="4.1726030404195556E-2"/>
          <c:w val="0.8534934264438665"/>
          <c:h val="0.730763936634515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平均値まとめ!$B$5</c:f>
              <c:strCache>
                <c:ptCount val="1"/>
                <c:pt idx="0">
                  <c:v>Total throughput</c:v>
                </c:pt>
              </c:strCache>
            </c:strRef>
          </c:tx>
          <c:invertIfNegative val="0"/>
          <c:cat>
            <c:strRef>
              <c:f>平均値まとめ!$C$4:$E$4</c:f>
              <c:strCache>
                <c:ptCount val="3"/>
                <c:pt idx="0">
                  <c:v>conventional</c:v>
                </c:pt>
                <c:pt idx="1">
                  <c:v>NOT termination 
of decoding</c:v>
                </c:pt>
                <c:pt idx="2">
                  <c:v>termination
of decoding</c:v>
                </c:pt>
              </c:strCache>
            </c:strRef>
          </c:cat>
          <c:val>
            <c:numRef>
              <c:f>平均値まとめ!$C$5:$E$5</c:f>
              <c:numCache>
                <c:formatCode>General</c:formatCode>
                <c:ptCount val="3"/>
                <c:pt idx="0">
                  <c:v>268.62827110400008</c:v>
                </c:pt>
                <c:pt idx="1">
                  <c:v>306.97453056000006</c:v>
                </c:pt>
                <c:pt idx="2">
                  <c:v>499.260548096001</c:v>
                </c:pt>
              </c:numCache>
            </c:numRef>
          </c:val>
        </c:ser>
        <c:ser>
          <c:idx val="1"/>
          <c:order val="1"/>
          <c:tx>
            <c:strRef>
              <c:f>平均値まとめ!$B$10</c:f>
              <c:strCache>
                <c:ptCount val="1"/>
                <c:pt idx="0">
                  <c:v>Total data send</c:v>
                </c:pt>
              </c:strCache>
            </c:strRef>
          </c:tx>
          <c:invertIfNegative val="0"/>
          <c:val>
            <c:numRef>
              <c:f>平均値まとめ!$C$10:$E$10</c:f>
              <c:numCache>
                <c:formatCode>General</c:formatCode>
                <c:ptCount val="3"/>
                <c:pt idx="0">
                  <c:v>268.80547635199997</c:v>
                </c:pt>
                <c:pt idx="1">
                  <c:v>419.874410496</c:v>
                </c:pt>
                <c:pt idx="2">
                  <c:v>499.94315571200002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591104"/>
        <c:axId val="35571968"/>
      </c:barChart>
      <c:catAx>
        <c:axId val="365911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ja-JP"/>
          </a:p>
        </c:txPr>
        <c:crossAx val="35571968"/>
        <c:crosses val="autoZero"/>
        <c:auto val="1"/>
        <c:lblAlgn val="ctr"/>
        <c:lblOffset val="100"/>
        <c:noMultiLvlLbl val="0"/>
      </c:catAx>
      <c:valAx>
        <c:axId val="355719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ja-JP"/>
          </a:p>
        </c:txPr>
        <c:crossAx val="365911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0116586105469812E-2"/>
          <c:y val="4.7321379344459479E-2"/>
          <c:w val="0.23014485180302688"/>
          <c:h val="0.13971316816087234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ja-JP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4737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024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207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816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9855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0639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7881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398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1873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606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89413" y="6475413"/>
            <a:ext cx="83978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5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/0595r1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ja-JP" sz="2800" dirty="0" smtClean="0"/>
              <a:t>Discussion on The Receiver </a:t>
            </a:r>
            <a:r>
              <a:rPr lang="en-US" altLang="ja-JP" sz="2800" dirty="0"/>
              <a:t>B</a:t>
            </a:r>
            <a:r>
              <a:rPr lang="en-US" altLang="ja-JP" sz="2800" dirty="0" smtClean="0"/>
              <a:t>ehavior for DSC/CCAC with BSS Color</a:t>
            </a:r>
            <a:endParaRPr lang="en-US" sz="2800" dirty="0" smtClean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2015-05-11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idx="14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219200" y="2276872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6438118"/>
              </p:ext>
            </p:extLst>
          </p:nvPr>
        </p:nvGraphicFramePr>
        <p:xfrm>
          <a:off x="791580" y="2713038"/>
          <a:ext cx="7642808" cy="383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2" name="Document" r:id="rId4" imgW="8479703" imgH="4509888" progId="Word.Document.8">
                  <p:embed/>
                </p:oleObj>
              </mc:Choice>
              <mc:Fallback>
                <p:oleObj name="Document" r:id="rId4" imgW="8479703" imgH="450988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580" y="2713038"/>
                        <a:ext cx="7642808" cy="383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日付プレースホルダー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kumimoji="1" lang="en-US" altLang="ja-JP" sz="2800" smtClean="0"/>
              <a:t>Simulation results (2)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55888" y="1447800"/>
            <a:ext cx="7772400" cy="4114800"/>
          </a:xfrm>
        </p:spPr>
        <p:txBody>
          <a:bodyPr/>
          <a:lstStyle/>
          <a:p>
            <a:r>
              <a:rPr kumimoji="1" lang="en-US" altLang="ja-JP" sz="1800" smtClean="0"/>
              <a:t>CDF of throughput in one BSS</a:t>
            </a:r>
            <a:endParaRPr kumimoji="1" lang="ja-JP" altLang="en-US" sz="180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8600" y="5446693"/>
            <a:ext cx="8686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smtClean="0"/>
              <a:t>The above figure shows that the </a:t>
            </a:r>
            <a:r>
              <a:rPr lang="en-US" altLang="ja-JP" sz="1400" smtClean="0"/>
              <a:t>variance </a:t>
            </a:r>
            <a:r>
              <a:rPr kumimoji="1" lang="en-US" altLang="ja-JP" sz="1400" smtClean="0"/>
              <a:t>of “Not terminate decoding” is larger than conventional method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smtClean="0"/>
              <a:t>5%tile of throughput of “Not termination decoding” degraded compared to conventional method even if the average value is similar</a:t>
            </a:r>
          </a:p>
        </p:txBody>
      </p:sp>
      <p:pic>
        <p:nvPicPr>
          <p:cNvPr id="6" name="Picture 2" descr="C:\Users\kuroda\Documents\2. 共同研究\2015\2015.04.21 DSC寄書作成\BSS1_throughput2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039679"/>
            <a:ext cx="4953000" cy="3407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日付プレースホルダー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6965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smtClean="0"/>
              <a:t>Summary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265613"/>
          </a:xfrm>
        </p:spPr>
        <p:txBody>
          <a:bodyPr/>
          <a:lstStyle/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1" lang="en-US" altLang="ja-JP" sz="2000" dirty="0" smtClean="0"/>
              <a:t>DSC/CCAC technique has big potential to improve the throughput in OBSS environment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1" lang="en-US" altLang="ja-JP" sz="2000" dirty="0" smtClean="0"/>
              <a:t>In order to take advantage of DSC/CCAC technique, it is important to define the behavior of a receiver.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1" lang="en-US" altLang="ja-JP" sz="2000" dirty="0" smtClean="0"/>
              <a:t>One of the point is termination of receive process when the BSS color contained in the </a:t>
            </a:r>
            <a:r>
              <a:rPr lang="en-US" altLang="ja-JP" sz="2000" dirty="0" smtClean="0"/>
              <a:t>received frame </a:t>
            </a:r>
            <a:r>
              <a:rPr kumimoji="1" lang="en-US" altLang="ja-JP" sz="2000" dirty="0" smtClean="0"/>
              <a:t>doesn’t match with the one used in the BSS.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1" lang="en-US" altLang="ja-JP" sz="2000" dirty="0" smtClean="0"/>
              <a:t>Simulation results show that DSC/CCAC technique </a:t>
            </a:r>
            <a:r>
              <a:rPr lang="en-US" altLang="ja-JP" sz="2000" dirty="0" smtClean="0"/>
              <a:t>using </a:t>
            </a:r>
            <a:r>
              <a:rPr kumimoji="1" lang="en-US" altLang="ja-JP" sz="2000" dirty="0" smtClean="0"/>
              <a:t>BSS color and termination of </a:t>
            </a:r>
            <a:r>
              <a:rPr lang="en-US" altLang="ja-JP" sz="2000" dirty="0" smtClean="0"/>
              <a:t>receive process</a:t>
            </a:r>
            <a:r>
              <a:rPr kumimoji="1" lang="en-US" altLang="ja-JP" sz="2000" dirty="0" smtClean="0"/>
              <a:t> improves the system throughput.</a:t>
            </a:r>
            <a:endParaRPr kumimoji="1" lang="ja-JP" altLang="en-US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8548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References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3400" y="1752600"/>
            <a:ext cx="8534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[1] Matthew Fischer, “CID 205 BSSID Color Bit,” doc.: IEEE 802.11-13/1207r1</a:t>
            </a:r>
          </a:p>
          <a:p>
            <a:r>
              <a:rPr kumimoji="1" lang="en-US" altLang="ja-JP" sz="1600" dirty="0"/>
              <a:t>[2] Masahito </a:t>
            </a:r>
            <a:r>
              <a:rPr kumimoji="1" lang="en-US" altLang="ja-JP" sz="1600" dirty="0" smtClean="0"/>
              <a:t>Mori, “</a:t>
            </a:r>
            <a:r>
              <a:rPr lang="en-US" altLang="ja-JP" sz="1600" dirty="0"/>
              <a:t>Performance Analysis of BSS Color and </a:t>
            </a:r>
            <a:r>
              <a:rPr lang="en-US" altLang="ja-JP" sz="1600" dirty="0" smtClean="0"/>
              <a:t>DSC,” doc.: IEEE 802.11/14-1403r0</a:t>
            </a:r>
            <a:endParaRPr kumimoji="1" lang="en-US" altLang="ja-JP" sz="1600" dirty="0" smtClean="0"/>
          </a:p>
          <a:p>
            <a:r>
              <a:rPr kumimoji="1" lang="en-US" altLang="ja-JP" sz="1600" dirty="0"/>
              <a:t>[3] Takeshi </a:t>
            </a:r>
            <a:r>
              <a:rPr kumimoji="1" lang="en-US" altLang="ja-JP" sz="1600" dirty="0" err="1"/>
              <a:t>Itagaki</a:t>
            </a:r>
            <a:r>
              <a:rPr kumimoji="1" lang="en-US" altLang="ja-JP" sz="1600" dirty="0"/>
              <a:t>, “Performance Analysis of BSS Color and DSC,” doc.: IEEE 802.11-15/0045r0</a:t>
            </a:r>
            <a:endParaRPr kumimoji="1" lang="ja-JP" altLang="en-US" sz="1600" dirty="0"/>
          </a:p>
          <a:p>
            <a:r>
              <a:rPr kumimoji="1" lang="en-US" altLang="ja-JP" sz="1600" dirty="0" smtClean="0"/>
              <a:t>[4] Graham Smith, “Dynamic Sensitivity Control Practical Usage,” doc.: IEEE 802.11-14/0779r2</a:t>
            </a:r>
          </a:p>
          <a:p>
            <a:r>
              <a:rPr kumimoji="1" lang="en-US" altLang="ja-JP" sz="1600" dirty="0" smtClean="0"/>
              <a:t>[5] Nihar Jindal, “Performance Gains from CCA Optimization,” doc.: IEEE 802.11-14/0889r3</a:t>
            </a:r>
          </a:p>
          <a:p>
            <a:r>
              <a:rPr kumimoji="1" lang="en-US" altLang="ja-JP" sz="1600" dirty="0" smtClean="0"/>
              <a:t>[6] Koichi Ishihara, “Consideration of asynchronous interference in OBSS environment,” IEEE 802.11-14/1148r1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421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Do you agree to have a model of receiver behavior to evaluate the performance of DSC/CCAC technique?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Y: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Need more information: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4524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altLang="ja-JP" dirty="0" smtClean="0"/>
              <a:t>Abstract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DSC/CCAC is proposed as the promising technique to gain system throughput in OBSS scenario. Two types of threshold controls have been mainly discussed in TGax.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 smtClean="0"/>
              <a:t>DSC/CCA control with BSS color for 11ax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 smtClean="0"/>
              <a:t>Rx sensitivity control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As suggested in [1-3], we think it is good idea to use the BSS color scheme originally discussed in 802.11ah.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Since the use of BSS color in 802.11ax will be different from the 802.11ah, we think the rules of BSS color should be re-defined for spatial reuse.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This document discusses the receiver behavior of DSC/CCAC with BSS color and simulation results of simple residential scenario.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Yasu Inoue (NTT)</a:t>
            </a:r>
            <a:endParaRPr lang="en-US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983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8014" y="685800"/>
            <a:ext cx="7926386" cy="1065213"/>
          </a:xfrm>
        </p:spPr>
        <p:txBody>
          <a:bodyPr/>
          <a:lstStyle/>
          <a:p>
            <a:r>
              <a:rPr lang="en-US" altLang="ja-JP" dirty="0"/>
              <a:t>T</a:t>
            </a:r>
            <a:r>
              <a:rPr kumimoji="1" lang="en-US" altLang="ja-JP" dirty="0" smtClean="0"/>
              <a:t>he receiver behavior with BSS color for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54187"/>
            <a:ext cx="7770813" cy="4570413"/>
          </a:xfrm>
        </p:spPr>
        <p:txBody>
          <a:bodyPr/>
          <a:lstStyle/>
          <a:p>
            <a:pPr marL="0" indent="0"/>
            <a:r>
              <a:rPr kumimoji="1" lang="en-US" altLang="ja-JP" sz="2000" dirty="0" smtClean="0"/>
              <a:t>Assuming that BSS color is contained in </a:t>
            </a:r>
            <a:r>
              <a:rPr lang="en-US" altLang="ja-JP" sz="2000" dirty="0" smtClean="0"/>
              <a:t>somewhere in preamble part</a:t>
            </a:r>
            <a:r>
              <a:rPr kumimoji="1" lang="en-US" altLang="ja-JP" sz="2000" dirty="0" smtClean="0"/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 smtClean="0"/>
              <a:t>STA/APs start the following receive process when they detect legacy preamble.</a:t>
            </a:r>
            <a:endParaRPr lang="en-US" altLang="ja-JP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Step 0: make sure that the frame is 11ax format.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Step 1: Then evaluate whether BSS color </a:t>
            </a:r>
            <a:r>
              <a:rPr lang="en-US" altLang="ja-JP" sz="1600" dirty="0" smtClean="0"/>
              <a:t>contain</a:t>
            </a:r>
            <a:r>
              <a:rPr kumimoji="1" lang="en-US" altLang="ja-JP" sz="1600" dirty="0" smtClean="0"/>
              <a:t>ed in the </a:t>
            </a:r>
            <a:r>
              <a:rPr lang="en-US" altLang="ja-JP" sz="1600" dirty="0" smtClean="0"/>
              <a:t>preamble</a:t>
            </a:r>
            <a:r>
              <a:rPr kumimoji="1" lang="en-US" altLang="ja-JP" sz="1600" dirty="0" smtClean="0"/>
              <a:t> matches with the </a:t>
            </a:r>
            <a:r>
              <a:rPr lang="en-US" altLang="ja-JP" sz="1600" dirty="0" smtClean="0"/>
              <a:t>color of the BSS</a:t>
            </a:r>
            <a:r>
              <a:rPr kumimoji="1" lang="en-US" altLang="ja-JP" sz="1600" dirty="0" smtClean="0"/>
              <a:t> which the receiver is associated.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Step 2-1: If matched, continue decoding.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Step 2-2: If not matched, </a:t>
            </a:r>
            <a:r>
              <a:rPr lang="en-US" altLang="ja-JP" sz="1600" dirty="0"/>
              <a:t>the receiver </a:t>
            </a:r>
            <a:r>
              <a:rPr lang="en-US" altLang="ja-JP" sz="1600" dirty="0" smtClean="0"/>
              <a:t>stops receiving process and wait for the next signal no </a:t>
            </a:r>
            <a:r>
              <a:rPr lang="en-US" altLang="ja-JP" sz="1600" dirty="0"/>
              <a:t>matter what the channel status (BUSY/IDLE) is.</a:t>
            </a:r>
            <a:br>
              <a:rPr lang="en-US" altLang="ja-JP" sz="1600" dirty="0"/>
            </a:br>
            <a:endParaRPr kumimoji="1" lang="en-US" altLang="ja-JP" sz="1600" dirty="0" smtClean="0"/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1" lang="en-US" altLang="ja-JP" sz="1800" dirty="0" smtClean="0"/>
              <a:t>The case studies are shown in the next slides.</a:t>
            </a:r>
            <a:endParaRPr kumimoji="1" lang="ja-JP" altLang="en-US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6740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altLang="ja-JP" dirty="0" smtClean="0"/>
              <a:t>Case study: NOT terminate decoding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sp>
        <p:nvSpPr>
          <p:cNvPr id="6" name="円/楕円 5"/>
          <p:cNvSpPr/>
          <p:nvPr/>
        </p:nvSpPr>
        <p:spPr>
          <a:xfrm>
            <a:off x="1187624" y="2113764"/>
            <a:ext cx="360040" cy="3976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0898" y="1764255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mtClean="0"/>
              <a:t>Source STA of BSS1</a:t>
            </a:r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3449960" y="2514600"/>
            <a:ext cx="360040" cy="3976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54002" y="2820659"/>
            <a:ext cx="1974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 smtClean="0"/>
              <a:t>Destination STA of BSS1</a:t>
            </a:r>
            <a:endParaRPr kumimoji="1" lang="ja-JP" altLang="en-US" dirty="0"/>
          </a:p>
        </p:txBody>
      </p:sp>
      <p:sp>
        <p:nvSpPr>
          <p:cNvPr id="10" name="円/楕円 9"/>
          <p:cNvSpPr/>
          <p:nvPr/>
        </p:nvSpPr>
        <p:spPr>
          <a:xfrm>
            <a:off x="6084168" y="1948921"/>
            <a:ext cx="360040" cy="39766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547403" y="197725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mtClean="0"/>
              <a:t>Source STA of BSS2</a:t>
            </a:r>
            <a:endParaRPr kumimoji="1" lang="ja-JP" altLang="en-US"/>
          </a:p>
        </p:txBody>
      </p:sp>
      <p:cxnSp>
        <p:nvCxnSpPr>
          <p:cNvPr id="13" name="直線矢印コネクタ 12"/>
          <p:cNvCxnSpPr>
            <a:stCxn id="10" idx="3"/>
            <a:endCxn id="8" idx="6"/>
          </p:cNvCxnSpPr>
          <p:nvPr/>
        </p:nvCxnSpPr>
        <p:spPr>
          <a:xfrm flipH="1">
            <a:off x="3810000" y="2288351"/>
            <a:ext cx="2326895" cy="425083"/>
          </a:xfrm>
          <a:prstGeom prst="straightConnector1">
            <a:avLst/>
          </a:prstGeom>
          <a:ln w="3175"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4462298" y="2590800"/>
            <a:ext cx="14051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FF"/>
                </a:solidFill>
              </a:rPr>
              <a:t>CCA-SD &lt; RSSI</a:t>
            </a:r>
            <a:endParaRPr kumimoji="1" lang="ja-JP" altLang="en-US" sz="1400" dirty="0">
              <a:solidFill>
                <a:srgbClr val="0000FF"/>
              </a:solidFill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>
            <a:off x="1616567" y="3924672"/>
            <a:ext cx="60126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>
            <a:off x="1577418" y="4804830"/>
            <a:ext cx="60126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346487" y="3663062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/>
              <a:t>Source of BSS1</a:t>
            </a:r>
            <a:endParaRPr kumimoji="1" lang="ja-JP" altLang="en-US" sz="140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17278" y="449037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/>
              <a:t>Destination of BSS1</a:t>
            </a:r>
            <a:endParaRPr kumimoji="1" lang="ja-JP" altLang="en-US" sz="1400"/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1571437" y="6062990"/>
            <a:ext cx="60126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301357" y="580138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/>
              <a:t>Source of BSS2</a:t>
            </a:r>
            <a:endParaRPr kumimoji="1" lang="ja-JP" altLang="en-US" sz="1400"/>
          </a:p>
        </p:txBody>
      </p:sp>
      <p:sp>
        <p:nvSpPr>
          <p:cNvPr id="22" name="正方形/長方形 21"/>
          <p:cNvSpPr/>
          <p:nvPr/>
        </p:nvSpPr>
        <p:spPr>
          <a:xfrm>
            <a:off x="2625997" y="5702950"/>
            <a:ext cx="3165203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smtClean="0"/>
              <a:t>11ax Data (BSS2)</a:t>
            </a:r>
            <a:endParaRPr kumimoji="1" lang="ja-JP" altLang="en-US" sz="1600" b="1"/>
          </a:p>
        </p:txBody>
      </p:sp>
      <p:cxnSp>
        <p:nvCxnSpPr>
          <p:cNvPr id="24" name="直線矢印コネクタ 23"/>
          <p:cNvCxnSpPr/>
          <p:nvPr/>
        </p:nvCxnSpPr>
        <p:spPr>
          <a:xfrm flipV="1">
            <a:off x="2625997" y="5164870"/>
            <a:ext cx="142698" cy="53808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4094667" y="3564632"/>
            <a:ext cx="324036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smtClean="0"/>
              <a:t>11ax Data (BSS1)</a:t>
            </a:r>
            <a:endParaRPr kumimoji="1" lang="ja-JP" altLang="en-US" sz="1600" b="1"/>
          </a:p>
        </p:txBody>
      </p:sp>
      <p:sp>
        <p:nvSpPr>
          <p:cNvPr id="32" name="正方形/長方形 31"/>
          <p:cNvSpPr/>
          <p:nvPr/>
        </p:nvSpPr>
        <p:spPr>
          <a:xfrm>
            <a:off x="4213083" y="5073870"/>
            <a:ext cx="324036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2768695" y="4804830"/>
            <a:ext cx="3174905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105400" y="4495800"/>
            <a:ext cx="362322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ym typeface="Wingdings" panose="05000000000000000000" pitchFamily="2" charset="2"/>
              </a:rPr>
              <a:t> 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NOT terminate decoding since RSSI &gt; CCA-SD</a:t>
            </a:r>
            <a:endParaRPr kumimoji="1" lang="ja-JP" altLang="en-US" sz="1200" dirty="0"/>
          </a:p>
        </p:txBody>
      </p:sp>
      <p:sp>
        <p:nvSpPr>
          <p:cNvPr id="36" name="角丸四角形吹き出し 35"/>
          <p:cNvSpPr/>
          <p:nvPr/>
        </p:nvSpPr>
        <p:spPr>
          <a:xfrm>
            <a:off x="7044442" y="5366791"/>
            <a:ext cx="1718558" cy="449060"/>
          </a:xfrm>
          <a:prstGeom prst="wedgeRoundRectCallout">
            <a:avLst>
              <a:gd name="adj1" fmla="val -82137"/>
              <a:gd name="adj2" fmla="val -3488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smtClean="0"/>
              <a:t>Cannot lock onto desired frame</a:t>
            </a:r>
            <a:endParaRPr kumimoji="1" lang="ja-JP" altLang="en-US" sz="140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41" name="フリーフォーム 40"/>
          <p:cNvSpPr/>
          <p:nvPr/>
        </p:nvSpPr>
        <p:spPr bwMode="auto">
          <a:xfrm>
            <a:off x="3659458" y="3512634"/>
            <a:ext cx="379142" cy="423746"/>
          </a:xfrm>
          <a:custGeom>
            <a:avLst/>
            <a:gdLst>
              <a:gd name="connsiteX0" fmla="*/ 0 w 379142"/>
              <a:gd name="connsiteY0" fmla="*/ 0 h 423746"/>
              <a:gd name="connsiteX1" fmla="*/ 144966 w 379142"/>
              <a:gd name="connsiteY1" fmla="*/ 267629 h 423746"/>
              <a:gd name="connsiteX2" fmla="*/ 223025 w 379142"/>
              <a:gd name="connsiteY2" fmla="*/ 100361 h 423746"/>
              <a:gd name="connsiteX3" fmla="*/ 379142 w 379142"/>
              <a:gd name="connsiteY3" fmla="*/ 423746 h 423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9142" h="423746">
                <a:moveTo>
                  <a:pt x="0" y="0"/>
                </a:moveTo>
                <a:cubicBezTo>
                  <a:pt x="53897" y="125451"/>
                  <a:pt x="107795" y="250902"/>
                  <a:pt x="144966" y="267629"/>
                </a:cubicBezTo>
                <a:cubicBezTo>
                  <a:pt x="182137" y="284356"/>
                  <a:pt x="183996" y="74342"/>
                  <a:pt x="223025" y="100361"/>
                </a:cubicBezTo>
                <a:cubicBezTo>
                  <a:pt x="262054" y="126380"/>
                  <a:pt x="320598" y="275063"/>
                  <a:pt x="379142" y="42374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055434" y="3200400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Data</a:t>
            </a:r>
            <a:endParaRPr kumimoji="1" lang="ja-JP" altLang="en-US" sz="1400" b="1" dirty="0"/>
          </a:p>
        </p:txBody>
      </p:sp>
      <p:cxnSp>
        <p:nvCxnSpPr>
          <p:cNvPr id="45" name="直線矢印コネクタ 44"/>
          <p:cNvCxnSpPr/>
          <p:nvPr/>
        </p:nvCxnSpPr>
        <p:spPr bwMode="auto">
          <a:xfrm>
            <a:off x="1981200" y="3733800"/>
            <a:ext cx="1600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テキスト ボックス 42"/>
          <p:cNvSpPr txBox="1"/>
          <p:nvPr/>
        </p:nvSpPr>
        <p:spPr>
          <a:xfrm>
            <a:off x="2512276" y="3609201"/>
            <a:ext cx="535724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IDLE</a:t>
            </a:r>
            <a:endParaRPr kumimoji="1" lang="ja-JP" altLang="en-US" dirty="0"/>
          </a:p>
        </p:txBody>
      </p:sp>
      <p:cxnSp>
        <p:nvCxnSpPr>
          <p:cNvPr id="46" name="直線矢印コネクタ 45"/>
          <p:cNvCxnSpPr/>
          <p:nvPr/>
        </p:nvCxnSpPr>
        <p:spPr>
          <a:xfrm flipV="1">
            <a:off x="5791200" y="5181600"/>
            <a:ext cx="142698" cy="53808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 bwMode="auto">
          <a:xfrm flipV="1">
            <a:off x="1676400" y="2133600"/>
            <a:ext cx="4267200" cy="1524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9" name="テキスト ボックス 48"/>
          <p:cNvSpPr txBox="1"/>
          <p:nvPr/>
        </p:nvSpPr>
        <p:spPr>
          <a:xfrm>
            <a:off x="3429000" y="2054423"/>
            <a:ext cx="67358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FF0000"/>
                </a:solidFill>
              </a:rPr>
              <a:t>hidden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23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直線矢印コネクタ 36"/>
          <p:cNvCxnSpPr/>
          <p:nvPr/>
        </p:nvCxnSpPr>
        <p:spPr>
          <a:xfrm>
            <a:off x="4081299" y="4118774"/>
            <a:ext cx="98615" cy="68605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ja-JP" dirty="0" smtClean="0"/>
              <a:t>Case study: Terminate decoding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sp>
        <p:nvSpPr>
          <p:cNvPr id="6" name="円/楕円 5"/>
          <p:cNvSpPr/>
          <p:nvPr/>
        </p:nvSpPr>
        <p:spPr>
          <a:xfrm>
            <a:off x="1187624" y="2113764"/>
            <a:ext cx="360040" cy="3976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0898" y="1764255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mtClean="0"/>
              <a:t>Source STA of BSS1</a:t>
            </a:r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3373760" y="2514600"/>
            <a:ext cx="360040" cy="3976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30202" y="2820659"/>
            <a:ext cx="1974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 smtClean="0"/>
              <a:t>Destination STA of BSS1</a:t>
            </a:r>
            <a:endParaRPr kumimoji="1" lang="ja-JP" altLang="en-US" dirty="0"/>
          </a:p>
        </p:txBody>
      </p:sp>
      <p:sp>
        <p:nvSpPr>
          <p:cNvPr id="10" name="円/楕円 9"/>
          <p:cNvSpPr/>
          <p:nvPr/>
        </p:nvSpPr>
        <p:spPr>
          <a:xfrm>
            <a:off x="6084168" y="1948921"/>
            <a:ext cx="360040" cy="39766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547403" y="197725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mtClean="0"/>
              <a:t>Source STA of BSS2</a:t>
            </a:r>
            <a:endParaRPr kumimoji="1" lang="ja-JP" altLang="en-US"/>
          </a:p>
        </p:txBody>
      </p:sp>
      <p:cxnSp>
        <p:nvCxnSpPr>
          <p:cNvPr id="13" name="直線矢印コネクタ 12"/>
          <p:cNvCxnSpPr>
            <a:stCxn id="10" idx="3"/>
            <a:endCxn id="8" idx="6"/>
          </p:cNvCxnSpPr>
          <p:nvPr/>
        </p:nvCxnSpPr>
        <p:spPr>
          <a:xfrm flipH="1">
            <a:off x="3733800" y="2288351"/>
            <a:ext cx="2403095" cy="425083"/>
          </a:xfrm>
          <a:prstGeom prst="straightConnector1">
            <a:avLst/>
          </a:prstGeom>
          <a:ln w="3175"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3928898" y="2717746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FF"/>
                </a:solidFill>
              </a:rPr>
              <a:t>CCA-SD &lt; RSSI</a:t>
            </a:r>
            <a:endParaRPr kumimoji="1" lang="ja-JP" altLang="en-US" sz="1400" dirty="0">
              <a:solidFill>
                <a:srgbClr val="0000FF"/>
              </a:solidFill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>
            <a:off x="1616567" y="4118774"/>
            <a:ext cx="60126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>
            <a:off x="1577418" y="4804830"/>
            <a:ext cx="60126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346487" y="3857164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/>
              <a:t>Source of BSS1</a:t>
            </a:r>
            <a:endParaRPr kumimoji="1" lang="ja-JP" altLang="en-US" sz="140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17278" y="449037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/>
              <a:t>Destination of BSS1</a:t>
            </a:r>
            <a:endParaRPr kumimoji="1" lang="ja-JP" altLang="en-US" sz="1400"/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1571437" y="6062990"/>
            <a:ext cx="60126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301357" y="580138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/>
              <a:t>Source of BSS2</a:t>
            </a:r>
            <a:endParaRPr kumimoji="1" lang="ja-JP" altLang="en-US" sz="1400"/>
          </a:p>
        </p:txBody>
      </p:sp>
      <p:sp>
        <p:nvSpPr>
          <p:cNvPr id="22" name="正方形/長方形 21"/>
          <p:cNvSpPr/>
          <p:nvPr/>
        </p:nvSpPr>
        <p:spPr>
          <a:xfrm>
            <a:off x="2625997" y="5702950"/>
            <a:ext cx="3207266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smtClean="0"/>
              <a:t>11ax Data (BSS2)</a:t>
            </a:r>
            <a:endParaRPr kumimoji="1" lang="ja-JP" altLang="en-US" sz="1600" b="1"/>
          </a:p>
        </p:txBody>
      </p:sp>
      <p:cxnSp>
        <p:nvCxnSpPr>
          <p:cNvPr id="24" name="直線矢印コネクタ 23"/>
          <p:cNvCxnSpPr/>
          <p:nvPr/>
        </p:nvCxnSpPr>
        <p:spPr>
          <a:xfrm flipV="1">
            <a:off x="2625997" y="5164870"/>
            <a:ext cx="142698" cy="53808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4094667" y="3758734"/>
            <a:ext cx="324036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smtClean="0"/>
              <a:t>11ax Data (BSS1)</a:t>
            </a:r>
            <a:endParaRPr kumimoji="1" lang="ja-JP" altLang="en-US" sz="1600" b="1"/>
          </a:p>
        </p:txBody>
      </p:sp>
      <p:sp>
        <p:nvSpPr>
          <p:cNvPr id="32" name="正方形/長方形 31"/>
          <p:cNvSpPr/>
          <p:nvPr/>
        </p:nvSpPr>
        <p:spPr>
          <a:xfrm>
            <a:off x="4179914" y="4802798"/>
            <a:ext cx="324036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2768695" y="4804830"/>
            <a:ext cx="49788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830812" y="5172004"/>
            <a:ext cx="361339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dirty="0"/>
              <a:t> </a:t>
            </a:r>
            <a:r>
              <a:rPr lang="en-US" altLang="ja-JP" dirty="0" smtClean="0"/>
              <a:t>Terminate decoding even though </a:t>
            </a:r>
            <a:r>
              <a:rPr lang="en-US" altLang="ja-JP" dirty="0"/>
              <a:t>channel status is </a:t>
            </a:r>
            <a:r>
              <a:rPr lang="en-US" altLang="ja-JP" dirty="0" smtClean="0"/>
              <a:t>BUSY because of BSS color mismatch.</a:t>
            </a:r>
            <a:endParaRPr kumimoji="1" lang="ja-JP" altLang="en-US" dirty="0"/>
          </a:p>
        </p:txBody>
      </p:sp>
      <p:sp>
        <p:nvSpPr>
          <p:cNvPr id="36" name="角丸四角形吹き出し 35"/>
          <p:cNvSpPr/>
          <p:nvPr/>
        </p:nvSpPr>
        <p:spPr>
          <a:xfrm>
            <a:off x="7044442" y="5162838"/>
            <a:ext cx="1718558" cy="696200"/>
          </a:xfrm>
          <a:prstGeom prst="wedgeRoundRectCallout">
            <a:avLst>
              <a:gd name="adj1" fmla="val -58204"/>
              <a:gd name="adj2" fmla="val -7784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smtClean="0"/>
              <a:t>Lock onto desired frame !</a:t>
            </a:r>
          </a:p>
          <a:p>
            <a:pPr algn="ctr"/>
            <a:r>
              <a:rPr kumimoji="1" lang="en-US" altLang="ja-JP" sz="1400"/>
              <a:t>(</a:t>
            </a:r>
            <a:r>
              <a:rPr kumimoji="1" lang="en-US" altLang="ja-JP" sz="1400" smtClean="0"/>
              <a:t>if SINR is enouth)</a:t>
            </a:r>
            <a:endParaRPr kumimoji="1" lang="ja-JP" altLang="en-US" sz="140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cxnSp>
        <p:nvCxnSpPr>
          <p:cNvPr id="38" name="直線矢印コネクタ 37"/>
          <p:cNvCxnSpPr/>
          <p:nvPr/>
        </p:nvCxnSpPr>
        <p:spPr bwMode="auto">
          <a:xfrm flipV="1">
            <a:off x="1676400" y="2133600"/>
            <a:ext cx="4267200" cy="1524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9" name="テキスト ボックス 38"/>
          <p:cNvSpPr txBox="1"/>
          <p:nvPr/>
        </p:nvSpPr>
        <p:spPr>
          <a:xfrm>
            <a:off x="3429000" y="2054423"/>
            <a:ext cx="67358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FF0000"/>
                </a:solidFill>
              </a:rPr>
              <a:t>hidden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40" name="フリーフォーム 39"/>
          <p:cNvSpPr/>
          <p:nvPr/>
        </p:nvSpPr>
        <p:spPr bwMode="auto">
          <a:xfrm>
            <a:off x="3659458" y="3691054"/>
            <a:ext cx="379142" cy="423746"/>
          </a:xfrm>
          <a:custGeom>
            <a:avLst/>
            <a:gdLst>
              <a:gd name="connsiteX0" fmla="*/ 0 w 379142"/>
              <a:gd name="connsiteY0" fmla="*/ 0 h 423746"/>
              <a:gd name="connsiteX1" fmla="*/ 144966 w 379142"/>
              <a:gd name="connsiteY1" fmla="*/ 267629 h 423746"/>
              <a:gd name="connsiteX2" fmla="*/ 223025 w 379142"/>
              <a:gd name="connsiteY2" fmla="*/ 100361 h 423746"/>
              <a:gd name="connsiteX3" fmla="*/ 379142 w 379142"/>
              <a:gd name="connsiteY3" fmla="*/ 423746 h 423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9142" h="423746">
                <a:moveTo>
                  <a:pt x="0" y="0"/>
                </a:moveTo>
                <a:cubicBezTo>
                  <a:pt x="53897" y="125451"/>
                  <a:pt x="107795" y="250902"/>
                  <a:pt x="144966" y="267629"/>
                </a:cubicBezTo>
                <a:cubicBezTo>
                  <a:pt x="182137" y="284356"/>
                  <a:pt x="183996" y="74342"/>
                  <a:pt x="223025" y="100361"/>
                </a:cubicBezTo>
                <a:cubicBezTo>
                  <a:pt x="262054" y="126380"/>
                  <a:pt x="320598" y="275063"/>
                  <a:pt x="379142" y="42374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055434" y="3378820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Data</a:t>
            </a:r>
            <a:endParaRPr kumimoji="1" lang="ja-JP" altLang="en-US" sz="1400" b="1" dirty="0"/>
          </a:p>
        </p:txBody>
      </p:sp>
      <p:cxnSp>
        <p:nvCxnSpPr>
          <p:cNvPr id="42" name="直線矢印コネクタ 41"/>
          <p:cNvCxnSpPr/>
          <p:nvPr/>
        </p:nvCxnSpPr>
        <p:spPr bwMode="auto">
          <a:xfrm>
            <a:off x="1981200" y="3912220"/>
            <a:ext cx="1600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テキスト ボックス 42"/>
          <p:cNvSpPr txBox="1"/>
          <p:nvPr/>
        </p:nvSpPr>
        <p:spPr>
          <a:xfrm>
            <a:off x="2512276" y="3787621"/>
            <a:ext cx="535724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IDLE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2743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kumimoji="1" lang="en-US" altLang="ja-JP" dirty="0" smtClean="0"/>
              <a:t>Simulation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295400"/>
          </a:xfrm>
        </p:spPr>
        <p:txBody>
          <a:bodyPr/>
          <a:lstStyle/>
          <a:p>
            <a:r>
              <a:rPr kumimoji="1" lang="en-US" altLang="ja-JP" sz="2000" dirty="0" smtClean="0"/>
              <a:t>The efficient of termination is examined by simulation.</a:t>
            </a:r>
          </a:p>
          <a:p>
            <a:pPr lvl="1"/>
            <a:r>
              <a:rPr kumimoji="1" lang="en-US" altLang="ja-JP" sz="1600" dirty="0" smtClean="0"/>
              <a:t>Simple scenario with 2 BSSs in residential scenario</a:t>
            </a:r>
          </a:p>
          <a:p>
            <a:pPr lvl="1"/>
            <a:r>
              <a:rPr kumimoji="1" lang="en-US" altLang="ja-JP" sz="1600" dirty="0" smtClean="0"/>
              <a:t>Traffic is downlink only</a:t>
            </a:r>
            <a:endParaRPr kumimoji="1" lang="ja-JP" altLang="en-US" sz="1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511" y="3262725"/>
            <a:ext cx="4266682" cy="679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870036" y="2878344"/>
            <a:ext cx="34139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mtClean="0"/>
              <a:t>Floor layout of residential scenario</a:t>
            </a:r>
            <a:endParaRPr kumimoji="1" lang="ja-JP" altLang="en-US"/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888495" y="3602536"/>
            <a:ext cx="0" cy="33981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flipH="1">
            <a:off x="1040895" y="4094748"/>
            <a:ext cx="423664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60911" y="360253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mtClean="0"/>
              <a:t>10m</a:t>
            </a:r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89307" y="412920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mtClean="0"/>
              <a:t>10m</a:t>
            </a:r>
            <a:endParaRPr kumimoji="1" lang="ja-JP" altLang="en-US"/>
          </a:p>
        </p:txBody>
      </p:sp>
      <p:cxnSp>
        <p:nvCxnSpPr>
          <p:cNvPr id="12" name="直線コネクタ 11"/>
          <p:cNvCxnSpPr/>
          <p:nvPr/>
        </p:nvCxnSpPr>
        <p:spPr>
          <a:xfrm flipH="1">
            <a:off x="611392" y="3942348"/>
            <a:ext cx="429504" cy="78205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2252455" y="3942348"/>
            <a:ext cx="2524292" cy="78205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983" y="4637617"/>
            <a:ext cx="4171764" cy="182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452448"/>
              </p:ext>
            </p:extLst>
          </p:nvPr>
        </p:nvGraphicFramePr>
        <p:xfrm>
          <a:off x="5580112" y="4653136"/>
          <a:ext cx="3358005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601"/>
                <a:gridCol w="671601"/>
                <a:gridCol w="671601"/>
                <a:gridCol w="671601"/>
                <a:gridCol w="671601"/>
              </a:tblGrid>
              <a:tr h="280807"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AP1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STA1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AP3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STA3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08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AP1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-38.34</a:t>
                      </a:r>
                      <a:endParaRPr kumimoji="1"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-71.85</a:t>
                      </a:r>
                      <a:endParaRPr kumimoji="1"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-74.02</a:t>
                      </a:r>
                      <a:endParaRPr kumimoji="1"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08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STA1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-43.34</a:t>
                      </a:r>
                      <a:endParaRPr kumimoji="1"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-79.02</a:t>
                      </a:r>
                      <a:endParaRPr kumimoji="1"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-80.85</a:t>
                      </a:r>
                      <a:endParaRPr kumimoji="1"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08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AP3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-71.85</a:t>
                      </a:r>
                      <a:endParaRPr kumimoji="1"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-74.02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-38.34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08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STA3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-79.02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-80.85</a:t>
                      </a:r>
                      <a:endParaRPr kumimoji="1"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-43.34</a:t>
                      </a:r>
                      <a:endParaRPr kumimoji="1"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5868144" y="4067200"/>
            <a:ext cx="2664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smtClean="0"/>
              <a:t>RSSI of each link (dBm)</a:t>
            </a:r>
            <a:endParaRPr kumimoji="1" lang="ja-JP" altLang="en-US" sz="160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300192" y="4329841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Receiver</a:t>
            </a:r>
            <a:endParaRPr kumimoji="1" lang="ja-JP" alt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 rot="16200000">
            <a:off x="4671820" y="5264991"/>
            <a:ext cx="15625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Transmitter</a:t>
            </a:r>
            <a:endParaRPr kumimoji="1" lang="ja-JP" alt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7793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graphicFrame>
        <p:nvGraphicFramePr>
          <p:cNvPr id="8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463470"/>
              </p:ext>
            </p:extLst>
          </p:nvPr>
        </p:nvGraphicFramePr>
        <p:xfrm>
          <a:off x="304800" y="685800"/>
          <a:ext cx="8458200" cy="5715000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3490368"/>
                <a:gridCol w="4967832"/>
              </a:tblGrid>
              <a:tr h="266589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PHY parameters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BW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All BSSs </a:t>
                      </a:r>
                      <a:r>
                        <a:rPr lang="en-US" sz="1400" dirty="0" smtClean="0">
                          <a:effectLst/>
                        </a:rPr>
                        <a:t>at 5GHz  </a:t>
                      </a:r>
                      <a:r>
                        <a:rPr lang="en-GB" sz="1400" dirty="0" smtClean="0">
                          <a:effectLst/>
                        </a:rPr>
                        <a:t>[</a:t>
                      </a:r>
                      <a:r>
                        <a:rPr lang="en-US" sz="1400" dirty="0" smtClean="0">
                          <a:effectLst/>
                        </a:rPr>
                        <a:t>80 MHz,</a:t>
                      </a:r>
                      <a:r>
                        <a:rPr lang="en-US" sz="1400" baseline="0" dirty="0" smtClean="0">
                          <a:effectLst/>
                        </a:rPr>
                        <a:t> no dynamic bandwidth</a:t>
                      </a:r>
                      <a:r>
                        <a:rPr lang="en-GB" sz="1400" dirty="0" smtClean="0">
                          <a:effectLst/>
                        </a:rPr>
                        <a:t>]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Channel model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ffectLst/>
                        </a:rPr>
                        <a:t>TGac</a:t>
                      </a:r>
                      <a:r>
                        <a:rPr lang="en-US" sz="1400" dirty="0" smtClean="0">
                          <a:effectLst/>
                        </a:rPr>
                        <a:t> D </a:t>
                      </a:r>
                      <a:r>
                        <a:rPr lang="en-US" altLang="zh-CN" sz="1400" dirty="0" smtClean="0">
                          <a:effectLst/>
                        </a:rPr>
                        <a:t>NLOS</a:t>
                      </a:r>
                      <a:r>
                        <a:rPr lang="en-US" altLang="zh-CN" sz="1400" baseline="0" dirty="0" smtClean="0">
                          <a:effectLst/>
                        </a:rPr>
                        <a:t> </a:t>
                      </a:r>
                      <a:r>
                        <a:rPr lang="en-US" altLang="zh-CN" sz="1400" dirty="0" smtClean="0">
                          <a:effectLst/>
                        </a:rPr>
                        <a:t>per link</a:t>
                      </a:r>
                      <a:endParaRPr lang="en-US" altLang="zh-CN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Shadow fading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effectLst/>
                        </a:rPr>
                        <a:t>No fading</a:t>
                      </a:r>
                      <a:endParaRPr lang="en-US" altLang="zh-CN" sz="14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Data Preamble Type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</a:rPr>
                        <a:t>[5GHz</a:t>
                      </a:r>
                      <a:r>
                        <a:rPr lang="en-GB" sz="1100" dirty="0">
                          <a:effectLst/>
                        </a:rPr>
                        <a:t>, 11ac</a:t>
                      </a:r>
                      <a:r>
                        <a:rPr lang="en-GB" sz="1100" dirty="0" smtClean="0">
                          <a:effectLst/>
                        </a:rPr>
                        <a:t>],</a:t>
                      </a:r>
                      <a:r>
                        <a:rPr lang="en-US" altLang="zh-CN" sz="1100" baseline="0" dirty="0" smtClean="0">
                          <a:effectLst/>
                        </a:rPr>
                        <a:t> duration is considered.</a:t>
                      </a:r>
                      <a:endParaRPr lang="en-US" altLang="zh-CN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STA TX Power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15 </a:t>
                      </a:r>
                      <a:r>
                        <a:rPr lang="en-GB" sz="1400" dirty="0" err="1">
                          <a:effectLst/>
                        </a:rPr>
                        <a:t>dBm</a:t>
                      </a:r>
                      <a:r>
                        <a:rPr lang="en-GB" sz="1400" dirty="0">
                          <a:effectLst/>
                        </a:rPr>
                        <a:t> per antenna</a:t>
                      </a: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AP TX Power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20 </a:t>
                      </a:r>
                      <a:r>
                        <a:rPr lang="en-GB" sz="1400" dirty="0" err="1">
                          <a:effectLst/>
                        </a:rPr>
                        <a:t>dBm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000" dirty="0">
                          <a:effectLst/>
                        </a:rPr>
                        <a:t> </a:t>
                      </a:r>
                      <a:r>
                        <a:rPr lang="en-GB" sz="1400" dirty="0">
                          <a:effectLst/>
                        </a:rPr>
                        <a:t>per antenna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AP 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number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of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TX/RX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antennas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1/1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STA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number </a:t>
                      </a: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of </a:t>
                      </a:r>
                      <a:r>
                        <a:rPr lang="en-GB" sz="1400" smtClean="0">
                          <a:solidFill>
                            <a:schemeClr val="tx1"/>
                          </a:solidFill>
                          <a:effectLst/>
                        </a:rPr>
                        <a:t>TX/RX</a:t>
                      </a:r>
                      <a:r>
                        <a:rPr lang="en-GB" sz="1400" baseline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antennas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400" dirty="0" smtClean="0">
                          <a:effectLst/>
                        </a:rPr>
                        <a:t>1/1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AP antenna gain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400" dirty="0" smtClean="0">
                          <a:effectLst/>
                        </a:rPr>
                        <a:t>0 </a:t>
                      </a:r>
                      <a:r>
                        <a:rPr lang="en-GB" sz="1400" dirty="0" err="1" smtClean="0">
                          <a:effectLst/>
                        </a:rPr>
                        <a:t>dBi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STA antenna gain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400" dirty="0" smtClean="0">
                          <a:effectLst/>
                        </a:rPr>
                        <a:t>-2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dirty="0" err="1" smtClean="0">
                          <a:effectLst/>
                        </a:rPr>
                        <a:t>dBi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Noise Figure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400" dirty="0">
                          <a:effectLst/>
                        </a:rPr>
                        <a:t>7dB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chemeClr val="tx1"/>
                          </a:solidFill>
                          <a:effectLst/>
                        </a:rPr>
                        <a:t>CCA-SD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threshold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400" b="1" smtClean="0">
                          <a:solidFill>
                            <a:srgbClr val="FF0000"/>
                          </a:solidFill>
                          <a:effectLst/>
                        </a:rPr>
                        <a:t>default value</a:t>
                      </a:r>
                      <a:r>
                        <a:rPr lang="en-US" sz="1400" b="1" baseline="0" smtClean="0">
                          <a:solidFill>
                            <a:srgbClr val="FF0000"/>
                          </a:solidFill>
                          <a:effectLst/>
                        </a:rPr>
                        <a:t> is -76dBm/80MHz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chemeClr val="tx1"/>
                          </a:solidFill>
                          <a:effectLst/>
                        </a:rPr>
                        <a:t>CCA-ED</a:t>
                      </a:r>
                      <a:r>
                        <a:rPr lang="en-US" sz="1400" baseline="0" smtClean="0">
                          <a:solidFill>
                            <a:schemeClr val="tx1"/>
                          </a:solidFill>
                          <a:effectLst/>
                        </a:rPr>
                        <a:t> (for any signal) threshold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400" b="1" smtClean="0">
                          <a:solidFill>
                            <a:srgbClr val="FF0000"/>
                          </a:solidFill>
                          <a:effectLst/>
                        </a:rPr>
                        <a:t>-56dBm/80MHz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Rx sensitivity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400" smtClean="0">
                          <a:effectLst/>
                        </a:rPr>
                        <a:t>-76dBm/80MHz </a:t>
                      </a:r>
                      <a:r>
                        <a:rPr lang="en-US" sz="1400" dirty="0" smtClean="0">
                          <a:effectLst/>
                        </a:rPr>
                        <a:t>(a packet with lower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</a:rPr>
                        <a:t>rx</a:t>
                      </a:r>
                      <a:r>
                        <a:rPr lang="en-US" sz="1400" baseline="0" dirty="0" smtClean="0">
                          <a:effectLst/>
                        </a:rPr>
                        <a:t> power is dropped)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Link Adaption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400" b="1" smtClean="0">
                          <a:solidFill>
                            <a:srgbClr val="FF0000"/>
                          </a:solidFill>
                          <a:effectLst/>
                        </a:rPr>
                        <a:t>Fixed MCS 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</a:rPr>
                        <a:t>=7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PHY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abstraction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400" dirty="0" smtClean="0">
                          <a:effectLst/>
                        </a:rPr>
                        <a:t>RBIR</a:t>
                      </a:r>
                      <a:r>
                        <a:rPr lang="en-US" sz="1400" smtClean="0">
                          <a:effectLst/>
                        </a:rPr>
                        <a:t>, </a:t>
                      </a:r>
                      <a:r>
                        <a:rPr lang="en-US" altLang="zh-CN" sz="1400" smtClean="0">
                          <a:effectLst/>
                        </a:rPr>
                        <a:t>BCC</a:t>
                      </a:r>
                      <a:endParaRPr lang="en-US" altLang="zh-CN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Channel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correlation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altLang="zh-CN" sz="1400" dirty="0" smtClean="0">
                          <a:effectLst/>
                        </a:rPr>
                        <a:t>Same as defined in the</a:t>
                      </a:r>
                      <a:r>
                        <a:rPr lang="en-US" altLang="zh-CN" sz="1400" baseline="0" dirty="0" smtClean="0">
                          <a:effectLst/>
                        </a:rPr>
                        <a:t>  used channel model</a:t>
                      </a:r>
                      <a:endParaRPr lang="en-US" alt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2570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graphicFrame>
        <p:nvGraphicFramePr>
          <p:cNvPr id="6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454004"/>
              </p:ext>
            </p:extLst>
          </p:nvPr>
        </p:nvGraphicFramePr>
        <p:xfrm>
          <a:off x="539552" y="762000"/>
          <a:ext cx="8280920" cy="4691472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2432248"/>
                <a:gridCol w="5848672"/>
              </a:tblGrid>
              <a:tr h="391500">
                <a:tc gridSpan="2">
                  <a:txBody>
                    <a:bodyPr/>
                    <a:lstStyle/>
                    <a:p>
                      <a:pPr marL="457200" marR="0" lvl="1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MAC parameters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2900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Access </a:t>
                      </a:r>
                      <a:r>
                        <a:rPr lang="en-US" sz="1400" dirty="0" smtClean="0">
                          <a:effectLst/>
                        </a:rPr>
                        <a:t>protocol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smtClean="0">
                          <a:effectLst/>
                        </a:rPr>
                        <a:t>EDCA, </a:t>
                      </a:r>
                      <a:r>
                        <a:rPr lang="en-US" altLang="zh-CN" sz="1400" dirty="0" smtClean="0">
                          <a:effectLst/>
                        </a:rPr>
                        <a:t>AC_BE</a:t>
                      </a:r>
                      <a:r>
                        <a:rPr lang="en-US" altLang="zh-CN" sz="1400" baseline="0" dirty="0" smtClean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with default parameters</a:t>
                      </a:r>
                      <a:r>
                        <a:rPr lang="en-US" sz="1400" dirty="0" smtClean="0">
                          <a:effectLst/>
                        </a:rPr>
                        <a:t>]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[</a:t>
                      </a:r>
                      <a:r>
                        <a:rPr lang="en-US" sz="1400" dirty="0" err="1" smtClean="0">
                          <a:effectLst/>
                        </a:rPr>
                        <a:t>CWmin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baseline="0" dirty="0" smtClean="0">
                          <a:effectLst/>
                        </a:rPr>
                        <a:t> = 15, </a:t>
                      </a:r>
                      <a:r>
                        <a:rPr lang="en-US" sz="1400" baseline="0" dirty="0" err="1" smtClean="0">
                          <a:effectLst/>
                        </a:rPr>
                        <a:t>CWmax</a:t>
                      </a:r>
                      <a:r>
                        <a:rPr lang="en-US" sz="1400" baseline="0" dirty="0" smtClean="0">
                          <a:effectLst/>
                        </a:rPr>
                        <a:t> = 1023, </a:t>
                      </a:r>
                      <a:r>
                        <a:rPr lang="en-US" sz="1400" baseline="0" dirty="0" err="1" smtClean="0">
                          <a:effectLst/>
                        </a:rPr>
                        <a:t>AIFSn</a:t>
                      </a:r>
                      <a:r>
                        <a:rPr lang="en-US" sz="1400" baseline="0" dirty="0" smtClean="0">
                          <a:effectLst/>
                        </a:rPr>
                        <a:t>=3 ]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Queue length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A single queue for each traffic link is set inside AP/STA sized of 2000 packets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Traffic type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</a:rPr>
                        <a:t>Full Buffer 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MPDU size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1540 Bytes (</a:t>
                      </a:r>
                      <a:r>
                        <a:rPr lang="en-US" sz="1400" baseline="0" dirty="0" smtClean="0">
                          <a:effectLst/>
                        </a:rPr>
                        <a:t>1472 Data + 28 IP header + 40 MAC header)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91822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Aggregation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[A-MPDU / max aggregation size / BA window size, No  A-MSDU, with immediate BA</a:t>
                      </a:r>
                      <a:r>
                        <a:rPr lang="en-US" sz="1400" dirty="0" smtClean="0">
                          <a:effectLst/>
                        </a:rPr>
                        <a:t>],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</a:p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</a:rPr>
                        <a:t>Max aggregation: 64 MPDUs with 4-byte MPDU delimiter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4278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Max number of retries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7900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Beacon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Disabled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3586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RTS/CTS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OFF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3586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Traffic</a:t>
                      </a:r>
                      <a:r>
                        <a:rPr lang="en-US" sz="1400" baseline="0" dirty="0" smtClean="0">
                          <a:effectLst/>
                        </a:rPr>
                        <a:t> direction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1">
                        <a:lnSpc>
                          <a:spcPct val="100000"/>
                        </a:lnSpc>
                        <a:buFont typeface="Arial" pitchFamily="34" charset="0"/>
                        <a:buNone/>
                      </a:pPr>
                      <a:r>
                        <a:rPr lang="en-US" altLang="zh-CN" sz="1400" b="1" dirty="0" smtClean="0">
                          <a:solidFill>
                            <a:srgbClr val="FF0000"/>
                          </a:solidFill>
                        </a:rPr>
                        <a:t>DL only</a:t>
                      </a:r>
                      <a:endParaRPr lang="en-US" altLang="zh-CN" sz="14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3586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Throughput</a:t>
                      </a:r>
                      <a:r>
                        <a:rPr lang="en-US" sz="1400" baseline="0" dirty="0" smtClean="0">
                          <a:effectLst/>
                        </a:rPr>
                        <a:t> metric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Histogram of per</a:t>
                      </a:r>
                      <a:r>
                        <a:rPr lang="en-US" sz="1400" baseline="0" dirty="0" smtClean="0">
                          <a:effectLst/>
                        </a:rPr>
                        <a:t> non-AP STA throughput (received bits/overall simulation time)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685800" y="5569803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S</a:t>
            </a:r>
            <a:r>
              <a:rPr kumimoji="1" lang="en-US" altLang="ja-JP" sz="1600" dirty="0" smtClean="0"/>
              <a:t>imulation run time: 10sec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S</a:t>
            </a:r>
            <a:r>
              <a:rPr kumimoji="1" lang="en-US" altLang="ja-JP" sz="1600" dirty="0" smtClean="0"/>
              <a:t>imulation run number: 50times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Controlled CCA level when BSS color does not match: RSSI from destination - 15dB</a:t>
            </a:r>
            <a:endParaRPr kumimoji="1" lang="ja-JP" altLang="en-US" sz="1600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477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kumimoji="1" lang="en-US" altLang="ja-JP" sz="2800" smtClean="0"/>
              <a:t>Simulation results (1)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088" y="1600200"/>
            <a:ext cx="7772400" cy="4114800"/>
          </a:xfrm>
        </p:spPr>
        <p:txBody>
          <a:bodyPr/>
          <a:lstStyle/>
          <a:p>
            <a:r>
              <a:rPr kumimoji="1" lang="en-US" altLang="ja-JP" sz="1800" smtClean="0"/>
              <a:t>The results of average throughput and data send (all data packets transmitted by AP, including the re-transmission)</a:t>
            </a:r>
            <a:endParaRPr kumimoji="1" lang="ja-JP" altLang="en-US" sz="180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5800" y="25146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mtClean="0"/>
              <a:t>Mbit/s</a:t>
            </a:r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28600" y="5088082"/>
            <a:ext cx="8686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 smtClean="0"/>
              <a:t>“Conventional” method does not use BSS color and uses only default CCA value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 smtClean="0"/>
              <a:t>If Not terminate decoding when BSS color is not matched and channel status is BUSY, the asynchronous interference causes the frame collision and decrease throughput.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 smtClean="0"/>
              <a:t>If terminate decoding, transmission opportunity and throughput become about double compared to conventional method.</a:t>
            </a:r>
            <a:endParaRPr kumimoji="1" lang="ja-JP" altLang="en-US" sz="1400" dirty="0"/>
          </a:p>
        </p:txBody>
      </p:sp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4692038"/>
              </p:ext>
            </p:extLst>
          </p:nvPr>
        </p:nvGraphicFramePr>
        <p:xfrm>
          <a:off x="1524000" y="2286000"/>
          <a:ext cx="6315075" cy="2855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86000" y="4752201"/>
            <a:ext cx="1342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(just for reference)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2411760" y="3537012"/>
            <a:ext cx="1017240" cy="958788"/>
          </a:xfrm>
          <a:prstGeom prst="rect">
            <a:avLst/>
          </a:prstGeom>
          <a:solidFill>
            <a:schemeClr val="bg1">
              <a:alpha val="66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5943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​​テーマ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21840</TotalTime>
  <Words>1288</Words>
  <Application>Microsoft Office PowerPoint</Application>
  <PresentationFormat>画面に合わせる (4:3)</PresentationFormat>
  <Paragraphs>256</Paragraphs>
  <Slides>13</Slides>
  <Notes>11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5" baseType="lpstr">
      <vt:lpstr>Office ​​テーマ</vt:lpstr>
      <vt:lpstr>Microsoft Word 97 - 2003 Document</vt:lpstr>
      <vt:lpstr>Discussion on The Receiver Behavior for DSC/CCAC with BSS Color</vt:lpstr>
      <vt:lpstr>Abstract</vt:lpstr>
      <vt:lpstr>The receiver behavior with BSS color for </vt:lpstr>
      <vt:lpstr>Case study: NOT terminate decoding</vt:lpstr>
      <vt:lpstr>Case study: Terminate decoding</vt:lpstr>
      <vt:lpstr>Simulation </vt:lpstr>
      <vt:lpstr>PowerPoint プレゼンテーション</vt:lpstr>
      <vt:lpstr>PowerPoint プレゼンテーション</vt:lpstr>
      <vt:lpstr>Simulation results (1)</vt:lpstr>
      <vt:lpstr>Simulation results (2)</vt:lpstr>
      <vt:lpstr>Summary</vt:lpstr>
      <vt:lpstr>References</vt:lpstr>
      <vt:lpstr>Straw Poll</vt:lpstr>
    </vt:vector>
  </TitlesOfParts>
  <Company>&lt;Company Name&gt;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15/0595r0</dc:title>
  <dc:creator>Yasu Inoue (NTT)</dc:creator>
  <cp:lastModifiedBy>inoue</cp:lastModifiedBy>
  <cp:revision>708</cp:revision>
  <cp:lastPrinted>1998-02-10T13:28:06Z</cp:lastPrinted>
  <dcterms:created xsi:type="dcterms:W3CDTF">2009-12-02T19:05:24Z</dcterms:created>
  <dcterms:modified xsi:type="dcterms:W3CDTF">2015-05-12T05:21:04Z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