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70" r:id="rId2"/>
    <p:sldId id="433" r:id="rId3"/>
    <p:sldId id="481" r:id="rId4"/>
    <p:sldId id="483" r:id="rId5"/>
    <p:sldId id="489" r:id="rId6"/>
    <p:sldId id="478" r:id="rId7"/>
    <p:sldId id="471" r:id="rId8"/>
    <p:sldId id="479" r:id="rId9"/>
    <p:sldId id="493" r:id="rId10"/>
    <p:sldId id="462" r:id="rId11"/>
    <p:sldId id="490" r:id="rId12"/>
    <p:sldId id="491" r:id="rId13"/>
    <p:sldId id="492" r:id="rId14"/>
    <p:sldId id="46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77" d="100"/>
          <a:sy n="77" d="100"/>
        </p:scale>
        <p:origin x="14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4736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0455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100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134349" y="6483350"/>
            <a:ext cx="162865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Sungho Moon,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cs typeface="+mn-cs"/>
              </a:rPr>
              <a:t>802.11-15/0584r0</a:t>
            </a:r>
            <a:endParaRPr lang="en-US" sz="1800" b="1" dirty="0">
              <a:solidFill>
                <a:schemeClr val="tx1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Considerations on </a:t>
            </a:r>
            <a:r>
              <a:rPr lang="en-US" altLang="ko-KR" kern="0" dirty="0" err="1" smtClean="0">
                <a:latin typeface="+mj-lt"/>
                <a:ea typeface="굴림" pitchFamily="50" charset="-127"/>
              </a:rPr>
              <a:t>LTF</a:t>
            </a:r>
            <a:r>
              <a:rPr lang="en-US" altLang="ko-KR" kern="0" dirty="0" smtClean="0">
                <a:latin typeface="+mj-lt"/>
                <a:ea typeface="굴림" pitchFamily="50" charset="-127"/>
              </a:rPr>
              <a:t> Sequence Design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2015-05-10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930763"/>
              </p:ext>
            </p:extLst>
          </p:nvPr>
        </p:nvGraphicFramePr>
        <p:xfrm>
          <a:off x="534988" y="2665413"/>
          <a:ext cx="8102600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9012011" imgH="4206029" progId="Word.Document.8">
                  <p:embed/>
                </p:oleObj>
              </mc:Choice>
              <mc:Fallback>
                <p:oleObj name="Document" r:id="rId3" imgW="9012011" imgH="42060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5413"/>
                        <a:ext cx="8102600" cy="3775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1800" dirty="0"/>
              <a:t>For a given </a:t>
            </a:r>
            <a:r>
              <a:rPr lang="en-US" sz="1800" dirty="0" err="1"/>
              <a:t>subband</a:t>
            </a:r>
            <a:r>
              <a:rPr lang="en-US" sz="1800" dirty="0"/>
              <a:t>, the </a:t>
            </a:r>
            <a:r>
              <a:rPr lang="en-US" sz="1800" dirty="0" err="1"/>
              <a:t>PAPR</a:t>
            </a:r>
            <a:r>
              <a:rPr lang="en-US" sz="1800" dirty="0"/>
              <a:t> of HE </a:t>
            </a:r>
            <a:r>
              <a:rPr lang="en-US" sz="1800" dirty="0" err="1"/>
              <a:t>LTF</a:t>
            </a:r>
            <a:r>
              <a:rPr lang="en-US" sz="1800" dirty="0"/>
              <a:t> should be comparable to those of legacy </a:t>
            </a:r>
            <a:r>
              <a:rPr lang="en-US" sz="1800" dirty="0" smtClean="0"/>
              <a:t>preambles and at least less than the median </a:t>
            </a:r>
            <a:r>
              <a:rPr lang="en-US" sz="1800" dirty="0" err="1" smtClean="0"/>
              <a:t>PAPR</a:t>
            </a:r>
            <a:r>
              <a:rPr lang="en-US" sz="1800" dirty="0" smtClean="0"/>
              <a:t> of 256-FFT data</a:t>
            </a:r>
          </a:p>
          <a:p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US" sz="1800" dirty="0"/>
              <a:t>UL </a:t>
            </a:r>
            <a:r>
              <a:rPr lang="en-US" sz="1800" dirty="0" err="1"/>
              <a:t>OFDMA</a:t>
            </a:r>
            <a:r>
              <a:rPr lang="en-US" sz="1800" dirty="0"/>
              <a:t>, a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transmits </a:t>
            </a:r>
            <a:r>
              <a:rPr lang="en-US" sz="1800" dirty="0"/>
              <a:t>HE </a:t>
            </a:r>
            <a:r>
              <a:rPr lang="en-US" sz="1800" dirty="0" err="1"/>
              <a:t>LTF</a:t>
            </a:r>
            <a:r>
              <a:rPr lang="en-US" sz="1800" dirty="0"/>
              <a:t> only in the allocated </a:t>
            </a:r>
            <a:r>
              <a:rPr lang="en-US" sz="1800" dirty="0" err="1"/>
              <a:t>subbands</a:t>
            </a:r>
            <a:r>
              <a:rPr lang="en-US" sz="1800" dirty="0"/>
              <a:t>, while an AP transmits HE </a:t>
            </a:r>
            <a:r>
              <a:rPr lang="en-US" sz="1800" dirty="0" err="1"/>
              <a:t>LTF</a:t>
            </a:r>
            <a:r>
              <a:rPr lang="en-US" sz="1800" dirty="0"/>
              <a:t> in the whole operating </a:t>
            </a:r>
            <a:r>
              <a:rPr lang="en-US" sz="1800" dirty="0" smtClean="0"/>
              <a:t>bandwidth in DL </a:t>
            </a:r>
            <a:r>
              <a:rPr lang="en-US" sz="1800" dirty="0" err="1" smtClean="0"/>
              <a:t>OFDMA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For </a:t>
            </a:r>
            <a:r>
              <a:rPr lang="en-US" sz="1800" dirty="0" err="1" smtClean="0"/>
              <a:t>subbands</a:t>
            </a:r>
            <a:r>
              <a:rPr lang="en-US" sz="1800" dirty="0" smtClean="0"/>
              <a:t> less than 20MHz, the </a:t>
            </a:r>
            <a:r>
              <a:rPr lang="en-US" sz="1800" dirty="0"/>
              <a:t>per-</a:t>
            </a:r>
            <a:r>
              <a:rPr lang="en-US" sz="1800" dirty="0" err="1"/>
              <a:t>subband</a:t>
            </a:r>
            <a:r>
              <a:rPr lang="en-US" sz="1800" dirty="0"/>
              <a:t> </a:t>
            </a:r>
            <a:r>
              <a:rPr lang="en-US" sz="1800" dirty="0" smtClean="0"/>
              <a:t>design can be considered to optimize </a:t>
            </a:r>
            <a:r>
              <a:rPr lang="en-US" sz="1800" dirty="0" err="1" smtClean="0"/>
              <a:t>PAPR</a:t>
            </a:r>
            <a:r>
              <a:rPr lang="en-US" sz="1800" dirty="0" smtClean="0"/>
              <a:t> in UL </a:t>
            </a:r>
            <a:r>
              <a:rPr lang="en-US" sz="1800" dirty="0" err="1" smtClean="0"/>
              <a:t>OFDMA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err="1" smtClean="0"/>
              <a:t>LTF</a:t>
            </a:r>
            <a:r>
              <a:rPr lang="en-US" sz="1800" dirty="0" smtClean="0"/>
              <a:t> </a:t>
            </a:r>
            <a:r>
              <a:rPr lang="en-US" sz="1800" dirty="0"/>
              <a:t>sequences for 40, 80, and 160MHz is designed from the concatenation of the 20MHz </a:t>
            </a:r>
            <a:r>
              <a:rPr lang="en-US" sz="1800" dirty="0" err="1"/>
              <a:t>LTF</a:t>
            </a:r>
            <a:r>
              <a:rPr lang="en-US" sz="1800" dirty="0"/>
              <a:t> sequence with some phase rotations</a:t>
            </a:r>
          </a:p>
          <a:p>
            <a:endParaRPr lang="en-US" sz="1800" dirty="0" smtClean="0"/>
          </a:p>
          <a:p>
            <a:r>
              <a:rPr lang="en-US" sz="1800" dirty="0" smtClean="0"/>
              <a:t>In a given </a:t>
            </a:r>
            <a:r>
              <a:rPr lang="en-US" sz="1800" dirty="0" err="1" smtClean="0"/>
              <a:t>subband</a:t>
            </a:r>
            <a:r>
              <a:rPr lang="en-US" sz="1800" dirty="0"/>
              <a:t> </a:t>
            </a:r>
            <a:r>
              <a:rPr lang="en-US" sz="1800" dirty="0" smtClean="0"/>
              <a:t>size, a compressed </a:t>
            </a:r>
            <a:r>
              <a:rPr lang="en-US" sz="1800" dirty="0" err="1" smtClean="0"/>
              <a:t>LTF</a:t>
            </a:r>
            <a:r>
              <a:rPr lang="en-US" sz="1800" dirty="0" smtClean="0"/>
              <a:t> reuses a half-sized uncompressed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 for a simple design</a:t>
            </a:r>
            <a:endParaRPr lang="en-US" sz="20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 to be adopted in </a:t>
            </a:r>
            <a:r>
              <a:rPr lang="en-US" dirty="0" err="1" smtClean="0"/>
              <a:t>SFD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3.y.z. A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smtClean="0"/>
              <a:t>shall transmit HE </a:t>
            </a:r>
            <a:r>
              <a:rPr lang="en-US" dirty="0" err="1" smtClean="0"/>
              <a:t>LTF</a:t>
            </a:r>
            <a:r>
              <a:rPr lang="en-US" dirty="0" smtClean="0"/>
              <a:t> only </a:t>
            </a:r>
            <a:r>
              <a:rPr lang="en-US" dirty="0"/>
              <a:t>in the allocated </a:t>
            </a:r>
            <a:r>
              <a:rPr lang="en-US" dirty="0" err="1" smtClean="0"/>
              <a:t>subbands</a:t>
            </a:r>
            <a:r>
              <a:rPr lang="en-US" dirty="0" smtClean="0"/>
              <a:t> in UL </a:t>
            </a:r>
            <a:r>
              <a:rPr lang="en-US" dirty="0" err="1" smtClean="0"/>
              <a:t>OFDMA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363538" lvl="2" indent="0">
              <a:buNone/>
            </a:pPr>
            <a:r>
              <a:rPr lang="en-US" sz="2400" b="1" dirty="0">
                <a:solidFill>
                  <a:srgbClr val="000000"/>
                </a:solidFill>
              </a:rPr>
              <a:t>Y/N/A: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sentences to </a:t>
            </a:r>
            <a:r>
              <a:rPr lang="en-US" dirty="0"/>
              <a:t>be adopted in </a:t>
            </a:r>
            <a:r>
              <a:rPr lang="en-US" dirty="0" err="1"/>
              <a:t>SFD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3.y.z</a:t>
            </a:r>
            <a:r>
              <a:rPr lang="en-US" dirty="0"/>
              <a:t>. </a:t>
            </a:r>
            <a:r>
              <a:rPr lang="en-US" dirty="0" smtClean="0"/>
              <a:t>A HE </a:t>
            </a:r>
            <a:r>
              <a:rPr lang="en-US" dirty="0" err="1" smtClean="0"/>
              <a:t>LTF</a:t>
            </a:r>
            <a:r>
              <a:rPr lang="en-US" dirty="0" smtClean="0"/>
              <a:t> sequence for 40, 80, and 160MHz shall be made from concatenations </a:t>
            </a:r>
            <a:r>
              <a:rPr lang="en-US" dirty="0"/>
              <a:t>of </a:t>
            </a:r>
            <a:r>
              <a:rPr lang="en-US" dirty="0" smtClean="0"/>
              <a:t>the HE </a:t>
            </a:r>
            <a:r>
              <a:rPr lang="en-US" dirty="0" err="1" smtClean="0"/>
              <a:t>LTF</a:t>
            </a:r>
            <a:r>
              <a:rPr lang="en-US" dirty="0" smtClean="0"/>
              <a:t> sequence for 20MHz </a:t>
            </a:r>
            <a:r>
              <a:rPr lang="en-US" dirty="0"/>
              <a:t>with </a:t>
            </a:r>
            <a:r>
              <a:rPr lang="en-US" dirty="0" smtClean="0"/>
              <a:t>phase </a:t>
            </a:r>
            <a:r>
              <a:rPr lang="en-US" dirty="0"/>
              <a:t>rotations </a:t>
            </a:r>
            <a:r>
              <a:rPr lang="en-US" dirty="0" smtClean="0"/>
              <a:t>and filling of missing tones.</a:t>
            </a:r>
          </a:p>
          <a:p>
            <a:pPr lvl="2"/>
            <a:r>
              <a:rPr lang="en-US" dirty="0" smtClean="0"/>
              <a:t>Detailed phase rotations and filling of missing tones are TBD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Y/N/A: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sentences </a:t>
            </a:r>
            <a:r>
              <a:rPr lang="en-US" dirty="0"/>
              <a:t>to be adopted in </a:t>
            </a:r>
            <a:r>
              <a:rPr lang="en-US" dirty="0" err="1"/>
              <a:t>SFD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3.y.z</a:t>
            </a:r>
            <a:r>
              <a:rPr lang="en-US" dirty="0"/>
              <a:t>. </a:t>
            </a:r>
            <a:r>
              <a:rPr lang="en-US" dirty="0" smtClean="0"/>
              <a:t>A HE 2xLTF shall reuse the 4xLTF sequence defined for the half-sized </a:t>
            </a:r>
            <a:r>
              <a:rPr lang="en-US" dirty="0" err="1" smtClean="0"/>
              <a:t>subband</a:t>
            </a:r>
            <a:endParaRPr lang="en-US" dirty="0" smtClean="0"/>
          </a:p>
          <a:p>
            <a:pPr lvl="2"/>
            <a:r>
              <a:rPr lang="en-US" dirty="0" smtClean="0"/>
              <a:t>TBD for 2xLTF sequences for the smallest </a:t>
            </a:r>
            <a:r>
              <a:rPr lang="en-US" dirty="0" err="1" smtClean="0"/>
              <a:t>subband</a:t>
            </a:r>
            <a:r>
              <a:rPr lang="en-US" dirty="0" smtClean="0"/>
              <a:t> and the center </a:t>
            </a:r>
            <a:r>
              <a:rPr lang="en-US" dirty="0" smtClean="0"/>
              <a:t>band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pPr marL="363538" lvl="2" indent="0">
              <a:buNone/>
            </a:pPr>
            <a:r>
              <a:rPr lang="en-US" sz="2400" b="1" dirty="0" smtClean="0"/>
              <a:t>Y/N/A</a:t>
            </a:r>
            <a:r>
              <a:rPr lang="en-US" sz="2400" b="1" dirty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09700" y="3505200"/>
            <a:ext cx="624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en-GB" sz="1600" i="1" dirty="0" smtClean="0"/>
              <a:t>Note: 2xLTF and 4xLTF stand for HE </a:t>
            </a:r>
            <a:r>
              <a:rPr lang="en-GB" sz="1600" i="1" dirty="0" err="1" smtClean="0"/>
              <a:t>LTFs</a:t>
            </a:r>
            <a:r>
              <a:rPr lang="en-GB" sz="1600" i="1" dirty="0" smtClean="0"/>
              <a:t> which have symbol durations </a:t>
            </a:r>
            <a:r>
              <a:rPr lang="en-GB" sz="1600" i="1" dirty="0"/>
              <a:t>of 6.4us </a:t>
            </a:r>
            <a:r>
              <a:rPr lang="en-GB" sz="1600" i="1" dirty="0" smtClean="0"/>
              <a:t>and 12.8 µs, respectively, excluding </a:t>
            </a:r>
            <a:r>
              <a:rPr lang="en-GB" sz="1600" i="1" dirty="0"/>
              <a:t>GI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8211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</a:t>
            </a:r>
            <a:r>
              <a:rPr lang="en-US" sz="2000" dirty="0"/>
              <a:t>Robert Stacey, Specification Framework for </a:t>
            </a:r>
            <a:r>
              <a:rPr lang="en-US" sz="2000" dirty="0" err="1"/>
              <a:t>Tgax</a:t>
            </a:r>
            <a:r>
              <a:rPr lang="en-US" sz="2000" dirty="0"/>
              <a:t>, 11-15/0132r3, March </a:t>
            </a:r>
            <a:r>
              <a:rPr lang="en-US" sz="2000" dirty="0" smtClean="0"/>
              <a:t>2015.</a:t>
            </a:r>
            <a:endParaRPr lang="en-US" sz="2000" dirty="0"/>
          </a:p>
          <a:p>
            <a:pPr marL="0" indent="0" latinLnBrk="0">
              <a:buNone/>
            </a:pPr>
            <a:r>
              <a:rPr lang="en-US" altLang="ko-KR" sz="2000" dirty="0"/>
              <a:t>[2] Daewon Lee, et. al., </a:t>
            </a:r>
            <a:r>
              <a:rPr lang="en-US" altLang="ko-KR" sz="2000" dirty="0" err="1"/>
              <a:t>PAPR</a:t>
            </a:r>
            <a:r>
              <a:rPr lang="en-US" altLang="ko-KR" sz="2000" dirty="0"/>
              <a:t> reduction of Legacy portion of </a:t>
            </a:r>
            <a:r>
              <a:rPr lang="en-US" altLang="ko-KR" sz="2000" dirty="0" err="1"/>
              <a:t>VHT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PLCP</a:t>
            </a:r>
            <a:r>
              <a:rPr lang="en-US" altLang="ko-KR" sz="2000" dirty="0"/>
              <a:t> Preamble, 11-10/0795r2, July 2010</a:t>
            </a:r>
            <a:r>
              <a:rPr lang="en-US" altLang="ko-KR" sz="2000" dirty="0" smtClean="0"/>
              <a:t>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Sameer </a:t>
            </a:r>
            <a:r>
              <a:rPr lang="en-US" altLang="ko-KR" sz="2000" dirty="0" err="1" smtClean="0"/>
              <a:t>Vermani</a:t>
            </a:r>
            <a:r>
              <a:rPr lang="en-US" altLang="ko-KR" sz="2000" dirty="0" smtClean="0"/>
              <a:t>, et.al., </a:t>
            </a:r>
            <a:r>
              <a:rPr lang="en-US" sz="2000" dirty="0" err="1" smtClean="0"/>
              <a:t>VHT-LTF</a:t>
            </a:r>
            <a:r>
              <a:rPr lang="en-US" sz="2000" dirty="0" smtClean="0"/>
              <a:t> </a:t>
            </a:r>
            <a:r>
              <a:rPr lang="en-US" sz="2000" dirty="0"/>
              <a:t>sequence for 80 </a:t>
            </a:r>
            <a:r>
              <a:rPr lang="en-US" sz="2000" dirty="0" smtClean="0"/>
              <a:t>MHz, </a:t>
            </a:r>
            <a:r>
              <a:rPr lang="en-US" altLang="ko-KR" sz="2000" dirty="0" smtClean="0"/>
              <a:t>11-10/0802r0, </a:t>
            </a:r>
            <a:r>
              <a:rPr lang="en-US" altLang="ko-KR" sz="2000" dirty="0"/>
              <a:t>July 2010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>
                <a:ea typeface="굴림" panose="020B0600000101010101" pitchFamily="50" charset="-127"/>
              </a:rPr>
              <a:t>LTF</a:t>
            </a:r>
            <a:r>
              <a:rPr lang="en-US" altLang="ko-KR" sz="2000" dirty="0" smtClean="0">
                <a:ea typeface="굴림" panose="020B0600000101010101" pitchFamily="50" charset="-127"/>
              </a:rPr>
              <a:t>-related decisions made in previous meetings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HE-</a:t>
            </a:r>
            <a:r>
              <a:rPr lang="en-GB" sz="1800" dirty="0" err="1"/>
              <a:t>LTF</a:t>
            </a:r>
            <a:r>
              <a:rPr lang="en-GB" sz="1800" dirty="0"/>
              <a:t> shall adopt a structure of using P matrix in the data tones as in 11ac. In the data tones, every space-time stream is spread over all HE-</a:t>
            </a:r>
            <a:r>
              <a:rPr lang="en-GB" sz="1800" dirty="0" err="1"/>
              <a:t>LTF</a:t>
            </a:r>
            <a:r>
              <a:rPr lang="en-GB" sz="1800" dirty="0"/>
              <a:t> symbols by one row of the P matrix as defined in 11ac. Different space-time streams use different rows in P matrix. </a:t>
            </a:r>
            <a:endParaRPr lang="en-GB" sz="1800" dirty="0" smtClean="0"/>
          </a:p>
          <a:p>
            <a:pPr lvl="1"/>
            <a:endParaRPr lang="en-US" sz="1800" dirty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 </a:t>
            </a:r>
            <a:r>
              <a:rPr lang="en-GB" sz="1800" dirty="0" err="1"/>
              <a:t>PPDU</a:t>
            </a:r>
            <a:r>
              <a:rPr lang="en-GB" sz="1800" dirty="0"/>
              <a:t> shall support the following </a:t>
            </a:r>
            <a:r>
              <a:rPr lang="en-GB" sz="1800" dirty="0" err="1"/>
              <a:t>LTF</a:t>
            </a:r>
            <a:r>
              <a:rPr lang="en-GB" sz="1800" dirty="0"/>
              <a:t> modes:</a:t>
            </a:r>
            <a:endParaRPr lang="en-US" sz="18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6.4us excluding GI</a:t>
            </a:r>
            <a:endParaRPr lang="en-US" sz="1600" dirty="0"/>
          </a:p>
          <a:p>
            <a:pPr lvl="3"/>
            <a:r>
              <a:rPr lang="en-GB" sz="1400" dirty="0"/>
              <a:t>Equivalent to modulating every other tone in an </a:t>
            </a:r>
            <a:r>
              <a:rPr lang="en-GB" sz="1400" dirty="0" err="1"/>
              <a:t>OFDM</a:t>
            </a:r>
            <a:r>
              <a:rPr lang="en-GB" sz="1400" dirty="0"/>
              <a:t> symbol of 12.8 µs excluding GI, and then removing the second half of the </a:t>
            </a:r>
            <a:r>
              <a:rPr lang="en-GB" sz="1400" dirty="0" err="1"/>
              <a:t>OFDM</a:t>
            </a:r>
            <a:r>
              <a:rPr lang="en-GB" sz="1400" dirty="0"/>
              <a:t> symbol in time domain</a:t>
            </a:r>
            <a:endParaRPr lang="en-US" sz="14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12.8 µs excluding GI</a:t>
            </a:r>
            <a:endParaRPr lang="en-US" sz="16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Introduction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in </a:t>
            </a:r>
            <a:r>
              <a:rPr lang="en-US" dirty="0" err="1" smtClean="0"/>
              <a:t>PAPR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Peak-to-Average Power Ratio (</a:t>
            </a:r>
            <a:r>
              <a:rPr lang="en-US" altLang="ko-KR" sz="2000" dirty="0" err="1" smtClean="0">
                <a:ea typeface="굴림" pitchFamily="50" charset="-127"/>
              </a:rPr>
              <a:t>PAPR</a:t>
            </a:r>
            <a:r>
              <a:rPr lang="en-US" altLang="ko-KR" sz="2000" dirty="0" smtClean="0">
                <a:ea typeface="굴림" pitchFamily="50" charset="-127"/>
              </a:rPr>
              <a:t>)</a:t>
            </a:r>
          </a:p>
          <a:p>
            <a:pPr lvl="1"/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affects </a:t>
            </a:r>
            <a:r>
              <a:rPr lang="en-US" altLang="ko-KR" sz="1800" dirty="0">
                <a:ea typeface="굴림" pitchFamily="50" charset="-127"/>
              </a:rPr>
              <a:t>cost of </a:t>
            </a:r>
            <a:r>
              <a:rPr lang="en-US" altLang="ko-KR" sz="1800" dirty="0" err="1">
                <a:ea typeface="굴림" pitchFamily="50" charset="-127"/>
              </a:rPr>
              <a:t>Tx</a:t>
            </a:r>
            <a:r>
              <a:rPr lang="en-US" altLang="ko-KR" sz="1800" dirty="0">
                <a:ea typeface="굴림" pitchFamily="50" charset="-127"/>
              </a:rPr>
              <a:t> Power Amplifier (PA) and Rx receiver dynamic range </a:t>
            </a:r>
            <a:r>
              <a:rPr lang="en-US" altLang="ko-KR" sz="1800" dirty="0" smtClean="0">
                <a:ea typeface="굴림" pitchFamily="50" charset="-127"/>
              </a:rPr>
              <a:t>related </a:t>
            </a:r>
            <a:r>
              <a:rPr lang="en-US" altLang="ko-KR" sz="1800" dirty="0">
                <a:ea typeface="굴림" pitchFamily="50" charset="-127"/>
              </a:rPr>
              <a:t>function blocks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With a lower </a:t>
            </a:r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in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, a transmitter can acquire more room for power boosting</a:t>
            </a:r>
            <a:endParaRPr lang="en-US" altLang="ko-KR" sz="1800" dirty="0">
              <a:ea typeface="굴림" pitchFamily="50" charset="-127"/>
            </a:endParaRPr>
          </a:p>
          <a:p>
            <a:pPr lvl="1"/>
            <a:r>
              <a:rPr lang="en-US" altLang="ko-KR" sz="1800" dirty="0">
                <a:ea typeface="굴림" pitchFamily="50" charset="-127"/>
              </a:rPr>
              <a:t>It is known to be especially high if sequence is repeated in frequency </a:t>
            </a:r>
            <a:r>
              <a:rPr lang="en-US" altLang="ko-KR" sz="1800" dirty="0" smtClean="0">
                <a:ea typeface="굴림" pitchFamily="50" charset="-127"/>
              </a:rPr>
              <a:t>domain and that a part of a base sequence has completely a different </a:t>
            </a:r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from the base one</a:t>
            </a:r>
          </a:p>
          <a:p>
            <a:r>
              <a:rPr lang="en-US" altLang="ko-KR" sz="2000" dirty="0" smtClean="0">
                <a:ea typeface="굴림" pitchFamily="50" charset="-127"/>
              </a:rPr>
              <a:t>Accompanying signals’ </a:t>
            </a:r>
            <a:r>
              <a:rPr lang="en-US" altLang="ko-KR" sz="2000" dirty="0" err="1" smtClean="0">
                <a:ea typeface="굴림" pitchFamily="50" charset="-127"/>
              </a:rPr>
              <a:t>PAPRs</a:t>
            </a:r>
            <a:r>
              <a:rPr lang="en-US" altLang="ko-KR" sz="2000" dirty="0" smtClean="0">
                <a:ea typeface="굴림" pitchFamily="50" charset="-127"/>
              </a:rPr>
              <a:t> as a reference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HE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 is transmitted with a single </a:t>
            </a:r>
            <a:r>
              <a:rPr lang="en-US" altLang="ko-KR" sz="1800" dirty="0" err="1" smtClean="0">
                <a:ea typeface="굴림" pitchFamily="50" charset="-127"/>
              </a:rPr>
              <a:t>RF</a:t>
            </a:r>
            <a:r>
              <a:rPr lang="en-US" altLang="ko-KR" sz="1800" dirty="0" smtClean="0">
                <a:ea typeface="굴림" pitchFamily="50" charset="-127"/>
              </a:rPr>
              <a:t> chain of legacy preambles and data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Therefore, </a:t>
            </a:r>
            <a:r>
              <a:rPr lang="en-US" altLang="ko-KR" sz="1800" dirty="0" err="1" smtClean="0">
                <a:ea typeface="굴림" pitchFamily="50" charset="-127"/>
              </a:rPr>
              <a:t>PAPRs</a:t>
            </a:r>
            <a:r>
              <a:rPr lang="en-US" altLang="ko-KR" sz="1800" dirty="0" smtClean="0">
                <a:ea typeface="굴림" pitchFamily="50" charset="-127"/>
              </a:rPr>
              <a:t> of HE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 should be designed to be comparable with those of L-</a:t>
            </a:r>
            <a:r>
              <a:rPr lang="en-US" altLang="ko-KR" sz="1800" dirty="0" err="1" smtClean="0">
                <a:ea typeface="굴림" pitchFamily="50" charset="-127"/>
              </a:rPr>
              <a:t>STF</a:t>
            </a:r>
            <a:r>
              <a:rPr lang="en-US" altLang="ko-KR" sz="1800" dirty="0" smtClean="0">
                <a:ea typeface="굴림" pitchFamily="50" charset="-127"/>
              </a:rPr>
              <a:t>, L-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, and L-SIG, and the design should consider statistic </a:t>
            </a:r>
            <a:r>
              <a:rPr lang="en-US" altLang="ko-KR" sz="1800" dirty="0" err="1" smtClean="0">
                <a:ea typeface="굴림" pitchFamily="50" charset="-127"/>
              </a:rPr>
              <a:t>PAPRs</a:t>
            </a:r>
            <a:r>
              <a:rPr lang="en-US" altLang="ko-KR" sz="1800" dirty="0" smtClean="0">
                <a:ea typeface="굴림" pitchFamily="50" charset="-127"/>
              </a:rPr>
              <a:t> of HE data portion</a:t>
            </a:r>
            <a:endParaRPr lang="en-US" altLang="ko-KR" sz="1800" dirty="0">
              <a:ea typeface="굴림" pitchFamily="50" charset="-127"/>
            </a:endParaRPr>
          </a:p>
          <a:p>
            <a:pPr lvl="1"/>
            <a:endParaRPr lang="en-US" altLang="ko-KR" sz="1800" dirty="0" smtClean="0">
              <a:ea typeface="굴림" pitchFamily="50" charset="-127"/>
            </a:endParaRPr>
          </a:p>
          <a:p>
            <a:pPr lvl="1"/>
            <a:endParaRPr lang="en-US" altLang="ko-KR" sz="1800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3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in </a:t>
            </a:r>
            <a:r>
              <a:rPr lang="en-US" dirty="0" err="1" smtClean="0"/>
              <a:t>PAPR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4495801" cy="4267200"/>
          </a:xfrm>
        </p:spPr>
        <p:txBody>
          <a:bodyPr/>
          <a:lstStyle/>
          <a:p>
            <a:r>
              <a:rPr lang="en-US" sz="2000" dirty="0" smtClean="0"/>
              <a:t>Observations in </a:t>
            </a:r>
            <a:r>
              <a:rPr lang="en-US" sz="2000" dirty="0" err="1" smtClean="0"/>
              <a:t>PAPRs</a:t>
            </a:r>
            <a:r>
              <a:rPr lang="en-US" sz="2000" dirty="0" smtClean="0"/>
              <a:t> of legacy and </a:t>
            </a:r>
            <a:r>
              <a:rPr lang="en-US" sz="2000" dirty="0">
                <a:ea typeface="굴림" pitchFamily="50" charset="-127"/>
              </a:rPr>
              <a:t>12.8us </a:t>
            </a:r>
            <a:r>
              <a:rPr lang="en-US" sz="2000" dirty="0" err="1">
                <a:ea typeface="굴림" pitchFamily="50" charset="-127"/>
              </a:rPr>
              <a:t>OFDM</a:t>
            </a:r>
            <a:r>
              <a:rPr lang="en-US" sz="2000" dirty="0">
                <a:ea typeface="굴림" pitchFamily="50" charset="-127"/>
              </a:rPr>
              <a:t> </a:t>
            </a:r>
            <a:r>
              <a:rPr lang="en-US" sz="2000" dirty="0" smtClean="0">
                <a:ea typeface="굴림" pitchFamily="50" charset="-127"/>
              </a:rPr>
              <a:t>symbol</a:t>
            </a:r>
            <a:r>
              <a:rPr lang="en-US" sz="2000" dirty="0" smtClean="0"/>
              <a:t> data</a:t>
            </a:r>
          </a:p>
          <a:p>
            <a:pPr lvl="1"/>
            <a:r>
              <a:rPr lang="en-US" sz="1800" dirty="0" smtClean="0"/>
              <a:t>L-</a:t>
            </a:r>
            <a:r>
              <a:rPr lang="en-US" sz="1800" dirty="0" err="1" smtClean="0"/>
              <a:t>STF</a:t>
            </a:r>
            <a:r>
              <a:rPr lang="en-US" sz="1800" dirty="0" smtClean="0"/>
              <a:t> and L-</a:t>
            </a:r>
            <a:r>
              <a:rPr lang="en-US" sz="1800" dirty="0" err="1" smtClean="0"/>
              <a:t>LTF</a:t>
            </a:r>
            <a:r>
              <a:rPr lang="en-US" sz="1800" dirty="0" smtClean="0"/>
              <a:t> have good </a:t>
            </a:r>
            <a:r>
              <a:rPr lang="en-US" sz="1800" dirty="0" err="1" smtClean="0"/>
              <a:t>PAPRs</a:t>
            </a:r>
            <a:r>
              <a:rPr lang="en-US" sz="1800" dirty="0" smtClean="0"/>
              <a:t> for 20MHz and 80MHz, </a:t>
            </a:r>
            <a:r>
              <a:rPr lang="en-US" sz="1800" dirty="0"/>
              <a:t>but </a:t>
            </a:r>
            <a:r>
              <a:rPr lang="en-US" sz="1800" dirty="0" smtClean="0"/>
              <a:t>the </a:t>
            </a:r>
            <a:r>
              <a:rPr lang="en-US" sz="1800" dirty="0"/>
              <a:t>phase rotation with two phases doesn’t provide much gain, as shown in 40MHz</a:t>
            </a:r>
            <a:endParaRPr lang="en-US" sz="1800" dirty="0" smtClean="0"/>
          </a:p>
          <a:p>
            <a:pPr lvl="1"/>
            <a:r>
              <a:rPr lang="en-US" sz="1800" dirty="0">
                <a:ea typeface="굴림" pitchFamily="50" charset="-127"/>
              </a:rPr>
              <a:t>Considering </a:t>
            </a:r>
            <a:r>
              <a:rPr lang="en-US" sz="1800" dirty="0" err="1">
                <a:ea typeface="굴림" pitchFamily="50" charset="-127"/>
              </a:rPr>
              <a:t>PAPRs</a:t>
            </a:r>
            <a:r>
              <a:rPr lang="en-US" sz="1800" dirty="0">
                <a:ea typeface="굴림" pitchFamily="50" charset="-127"/>
              </a:rPr>
              <a:t> of legacy and data, it seems reasonable to design </a:t>
            </a:r>
            <a:r>
              <a:rPr lang="en-US" sz="1800" dirty="0" err="1">
                <a:ea typeface="굴림" pitchFamily="50" charset="-127"/>
              </a:rPr>
              <a:t>LTF</a:t>
            </a:r>
            <a:r>
              <a:rPr lang="en-US" sz="1800" dirty="0">
                <a:ea typeface="굴림" pitchFamily="50" charset="-127"/>
              </a:rPr>
              <a:t> sequences to have near the minimum </a:t>
            </a:r>
            <a:r>
              <a:rPr lang="en-US" sz="1800" dirty="0" err="1">
                <a:ea typeface="굴림" pitchFamily="50" charset="-127"/>
              </a:rPr>
              <a:t>PAPR</a:t>
            </a:r>
            <a:r>
              <a:rPr lang="en-US" sz="1800" dirty="0">
                <a:ea typeface="굴림" pitchFamily="50" charset="-127"/>
              </a:rPr>
              <a:t> of data, which is comparable to </a:t>
            </a:r>
            <a:r>
              <a:rPr lang="en-US" sz="1800" dirty="0" err="1">
                <a:ea typeface="굴림" pitchFamily="50" charset="-127"/>
              </a:rPr>
              <a:t>PAPRs</a:t>
            </a:r>
            <a:r>
              <a:rPr lang="en-US" sz="1800" dirty="0">
                <a:ea typeface="굴림" pitchFamily="50" charset="-127"/>
              </a:rPr>
              <a:t> of L-</a:t>
            </a:r>
            <a:r>
              <a:rPr lang="en-US" sz="1800" dirty="0" err="1">
                <a:ea typeface="굴림" pitchFamily="50" charset="-127"/>
              </a:rPr>
              <a:t>LTF</a:t>
            </a:r>
            <a:endParaRPr lang="en-US" sz="1800" dirty="0">
              <a:ea typeface="굴림" pitchFamily="50" charset="-127"/>
            </a:endParaRPr>
          </a:p>
          <a:p>
            <a:pPr lvl="2"/>
            <a:r>
              <a:rPr lang="en-US" sz="1600" dirty="0" smtClean="0">
                <a:ea typeface="굴림" pitchFamily="50" charset="-127"/>
              </a:rPr>
              <a:t>At least, less than the median </a:t>
            </a:r>
            <a:r>
              <a:rPr lang="en-US" sz="1600" dirty="0" err="1" smtClean="0">
                <a:ea typeface="굴림" pitchFamily="50" charset="-127"/>
              </a:rPr>
              <a:t>PAPR</a:t>
            </a:r>
            <a:r>
              <a:rPr lang="en-US" sz="1600" dirty="0" smtClean="0">
                <a:ea typeface="굴림" pitchFamily="50" charset="-127"/>
              </a:rPr>
              <a:t> of data</a:t>
            </a:r>
          </a:p>
          <a:p>
            <a:pPr lvl="1"/>
            <a:endParaRPr lang="en-US" sz="1800" dirty="0" smtClean="0">
              <a:ea typeface="굴림" pitchFamily="50" charset="-127"/>
            </a:endParaRPr>
          </a:p>
          <a:p>
            <a:pPr lvl="1"/>
            <a:endParaRPr lang="en-US" sz="1600" dirty="0">
              <a:ea typeface="굴림" pitchFamily="50" charset="-127"/>
            </a:endParaRP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4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05361"/>
              </p:ext>
            </p:extLst>
          </p:nvPr>
        </p:nvGraphicFramePr>
        <p:xfrm>
          <a:off x="5334000" y="2014822"/>
          <a:ext cx="3429001" cy="1109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69191"/>
                <a:gridCol w="1069930"/>
                <a:gridCol w="989880"/>
              </a:tblGrid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Bandwidth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L-</a:t>
                      </a:r>
                      <a:r>
                        <a:rPr lang="en-US" altLang="ko-KR" sz="1200" kern="1200" dirty="0" err="1" smtClean="0"/>
                        <a:t>STF</a:t>
                      </a:r>
                      <a:r>
                        <a:rPr lang="en-US" altLang="ko-KR" sz="1200" kern="1200" dirty="0" smtClean="0"/>
                        <a:t> [dB]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L-</a:t>
                      </a:r>
                      <a:r>
                        <a:rPr lang="en-US" altLang="ko-KR" sz="1200" kern="1200" dirty="0" err="1" smtClean="0"/>
                        <a:t>LTF</a:t>
                      </a:r>
                      <a:r>
                        <a:rPr lang="en-US" altLang="ko-KR" sz="1200" kern="1200" dirty="0" smtClean="0"/>
                        <a:t> [dB]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20 MHz [ 1 ]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2.2394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3.2245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40 MHz [1 +j]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</a:rPr>
                        <a:t>5.2497</a:t>
                      </a:r>
                      <a:endParaRPr lang="ko-KR" altLang="en-US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</a:rPr>
                        <a:t>5.8208</a:t>
                      </a:r>
                      <a:endParaRPr lang="ko-KR" altLang="en-US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80 MHz [1 -1 -1 -1]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4.3480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5.3827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75593" y="3111751"/>
            <a:ext cx="348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values in square brackets “[ ]” are phase rotation values used to reduce the overall PAPR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904565"/>
            <a:ext cx="3505200" cy="26259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9085" y="1752600"/>
            <a:ext cx="1433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err="1" smtClean="0"/>
              <a:t>PAPR</a:t>
            </a:r>
            <a:r>
              <a:rPr lang="en-US" b="1" dirty="0" smtClean="0"/>
              <a:t> of Legacy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9085" y="3627566"/>
            <a:ext cx="1277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err="1" smtClean="0"/>
              <a:t>PAPR</a:t>
            </a:r>
            <a:r>
              <a:rPr lang="en-US" b="1" dirty="0" smtClean="0"/>
              <a:t> of Data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in </a:t>
            </a:r>
            <a:r>
              <a:rPr lang="en-US" dirty="0" smtClean="0"/>
              <a:t>Sequence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OFDMA</a:t>
            </a:r>
            <a:endParaRPr lang="en-US" sz="2000" dirty="0" smtClean="0"/>
          </a:p>
          <a:p>
            <a:pPr lvl="1"/>
            <a:r>
              <a:rPr lang="en-US" sz="1800" dirty="0" smtClean="0"/>
              <a:t>More sizes, especially small sizes of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sequences are needed for </a:t>
            </a:r>
            <a:r>
              <a:rPr lang="en-US" sz="1800" dirty="0" err="1" smtClean="0"/>
              <a:t>OFDMA</a:t>
            </a:r>
            <a:r>
              <a:rPr lang="en-US" sz="18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Wider bandwidth</a:t>
            </a:r>
          </a:p>
          <a:p>
            <a:pPr lvl="1"/>
            <a:r>
              <a:rPr lang="en-US" sz="1800" dirty="0" smtClean="0"/>
              <a:t>New sequences should be designed for 40, 80, and 160MHz in 256-FFT</a:t>
            </a:r>
          </a:p>
          <a:p>
            <a:endParaRPr lang="en-US" sz="2000" dirty="0" smtClean="0"/>
          </a:p>
          <a:p>
            <a:r>
              <a:rPr lang="en-US" sz="2000" dirty="0" smtClean="0"/>
              <a:t>Compressed </a:t>
            </a:r>
            <a:r>
              <a:rPr lang="en-US" sz="2000" dirty="0" err="1" smtClean="0"/>
              <a:t>LTF</a:t>
            </a:r>
            <a:r>
              <a:rPr lang="en-US" sz="2000" dirty="0" smtClean="0"/>
              <a:t> (2xLTF)</a:t>
            </a:r>
          </a:p>
          <a:p>
            <a:pPr lvl="1"/>
            <a:r>
              <a:rPr lang="en-US" sz="1800" dirty="0" smtClean="0"/>
              <a:t>A set of half-sized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sequences are required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44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LTF</a:t>
            </a:r>
            <a:r>
              <a:rPr lang="en-US" dirty="0" smtClean="0"/>
              <a:t> Transmissions in </a:t>
            </a:r>
            <a:r>
              <a:rPr lang="en-US" dirty="0" err="1" smtClean="0"/>
              <a:t>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Transmission only in the allocated </a:t>
            </a:r>
            <a:r>
              <a:rPr lang="en-US" sz="2000" dirty="0" err="1" smtClean="0"/>
              <a:t>subband</a:t>
            </a:r>
            <a:r>
              <a:rPr lang="en-US" sz="2000" dirty="0" smtClean="0"/>
              <a:t> in UL </a:t>
            </a:r>
            <a:r>
              <a:rPr lang="en-US" sz="2000" dirty="0" err="1" smtClean="0"/>
              <a:t>OFDMA</a:t>
            </a:r>
            <a:endParaRPr lang="en-US" sz="2000" dirty="0" smtClean="0"/>
          </a:p>
          <a:p>
            <a:pPr lvl="1"/>
            <a:r>
              <a:rPr lang="en-US" sz="1800" dirty="0" smtClean="0"/>
              <a:t>In downlink, AP may transmit </a:t>
            </a:r>
            <a:r>
              <a:rPr lang="en-US" sz="1800" dirty="0" err="1" smtClean="0"/>
              <a:t>LTF</a:t>
            </a:r>
            <a:r>
              <a:rPr lang="en-US" sz="1800" dirty="0" smtClean="0"/>
              <a:t> in the whole operating bandwidth, i.e., 20MHz, 40MHz, or 80MHz</a:t>
            </a:r>
          </a:p>
          <a:p>
            <a:pPr lvl="1"/>
            <a:r>
              <a:rPr lang="en-US" sz="1800" dirty="0" smtClean="0"/>
              <a:t>However, in uplink, it’s natural that each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transmits </a:t>
            </a:r>
            <a:r>
              <a:rPr lang="en-US" sz="1800" dirty="0" err="1"/>
              <a:t>LTF</a:t>
            </a:r>
            <a:r>
              <a:rPr lang="en-US" sz="1800" dirty="0"/>
              <a:t> only in the allocated </a:t>
            </a:r>
            <a:r>
              <a:rPr lang="en-US" sz="1800" dirty="0" err="1" smtClean="0"/>
              <a:t>subbands</a:t>
            </a:r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746806" y="4114800"/>
            <a:ext cx="566777" cy="29546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466393" y="4114800"/>
            <a:ext cx="1600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 STA1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466393" y="4419600"/>
            <a:ext cx="1600200" cy="496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 STA2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66393" y="5220668"/>
            <a:ext cx="1600200" cy="2657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To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STAn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2262" y="46388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1" name="Left Brace 10"/>
          <p:cNvSpPr/>
          <p:nvPr/>
        </p:nvSpPr>
        <p:spPr bwMode="auto">
          <a:xfrm>
            <a:off x="1219200" y="4114800"/>
            <a:ext cx="304800" cy="13716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6482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3581400"/>
            <a:ext cx="306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DL </a:t>
            </a:r>
            <a:r>
              <a:rPr lang="en-US" sz="1400" b="1" dirty="0" err="1" smtClean="0"/>
              <a:t>OFDMA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PPDU</a:t>
            </a:r>
            <a:r>
              <a:rPr lang="en-US" sz="1400" b="1" dirty="0" smtClean="0"/>
              <a:t> transmitted in AP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81827" y="4945157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6" name="Left Brace 15"/>
          <p:cNvSpPr/>
          <p:nvPr/>
        </p:nvSpPr>
        <p:spPr bwMode="auto">
          <a:xfrm rot="16200000">
            <a:off x="3114093" y="4929545"/>
            <a:ext cx="304800" cy="16002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746519" y="4114800"/>
            <a:ext cx="56677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29400" y="4114800"/>
            <a:ext cx="1600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STA1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629400" y="4419600"/>
            <a:ext cx="1600200" cy="496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STA2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629400" y="5220668"/>
            <a:ext cx="1600200" cy="2657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From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STAn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15269" y="46388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3" name="Left Brace 22"/>
          <p:cNvSpPr/>
          <p:nvPr/>
        </p:nvSpPr>
        <p:spPr bwMode="auto">
          <a:xfrm>
            <a:off x="5382207" y="4114800"/>
            <a:ext cx="304800" cy="13716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72607" y="46482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96248" y="3581400"/>
            <a:ext cx="2809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U</a:t>
            </a:r>
            <a:r>
              <a:rPr lang="en-US" sz="1400" b="1" dirty="0" smtClean="0"/>
              <a:t>L </a:t>
            </a:r>
            <a:r>
              <a:rPr lang="en-US" sz="1400" b="1" dirty="0" err="1" smtClean="0"/>
              <a:t>OFDMA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PPUD</a:t>
            </a:r>
            <a:r>
              <a:rPr lang="en-US" sz="1400" b="1" dirty="0" smtClean="0"/>
              <a:t> received in AP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244834" y="4945157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7" name="Left Brace 26"/>
          <p:cNvSpPr/>
          <p:nvPr/>
        </p:nvSpPr>
        <p:spPr bwMode="auto">
          <a:xfrm rot="16200000">
            <a:off x="7277100" y="4929545"/>
            <a:ext cx="304800" cy="16002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6634" y="5839407"/>
            <a:ext cx="205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multiplexed </a:t>
            </a:r>
            <a:br>
              <a:rPr lang="en-US" dirty="0" smtClean="0"/>
            </a:br>
            <a:r>
              <a:rPr lang="en-US" dirty="0" smtClean="0"/>
              <a:t>in frequency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5746806" y="4413250"/>
            <a:ext cx="566777" cy="50261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746806" y="5214317"/>
            <a:ext cx="566777" cy="27305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</a:t>
            </a:r>
            <a:r>
              <a:rPr lang="en-US" sz="1050" dirty="0" err="1" smtClean="0"/>
              <a:t>STAn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648200" y="3581400"/>
            <a:ext cx="0" cy="2438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1586743" y="4114800"/>
            <a:ext cx="566777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Left Brace 35"/>
          <p:cNvSpPr/>
          <p:nvPr/>
        </p:nvSpPr>
        <p:spPr bwMode="auto">
          <a:xfrm rot="16200000">
            <a:off x="5877508" y="5446256"/>
            <a:ext cx="304800" cy="566777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17915" y="5839407"/>
            <a:ext cx="1297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LTFs</a:t>
            </a:r>
            <a:r>
              <a:rPr lang="en-US" dirty="0" smtClean="0"/>
              <a:t> multiplexed</a:t>
            </a:r>
            <a:endParaRPr lang="en-US" dirty="0"/>
          </a:p>
          <a:p>
            <a:pPr algn="ctr"/>
            <a:r>
              <a:rPr lang="en-US" dirty="0" smtClean="0"/>
              <a:t>in frequency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93898" y="5839407"/>
            <a:ext cx="205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multiplexed </a:t>
            </a:r>
            <a:br>
              <a:rPr lang="en-US" dirty="0" smtClean="0"/>
            </a:br>
            <a:r>
              <a:rPr lang="en-US" dirty="0" smtClean="0"/>
              <a:t>in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for </a:t>
            </a:r>
            <a:r>
              <a:rPr lang="en-US" dirty="0" err="1" smtClean="0"/>
              <a:t>OFDMA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419600" cy="4648200"/>
          </a:xfrm>
        </p:spPr>
        <p:txBody>
          <a:bodyPr/>
          <a:lstStyle/>
          <a:p>
            <a:r>
              <a:rPr lang="en-US" sz="1800" dirty="0" smtClean="0"/>
              <a:t>Full-band design</a:t>
            </a:r>
          </a:p>
          <a:p>
            <a:pPr lvl="1"/>
            <a:r>
              <a:rPr lang="en-US" sz="1600" dirty="0" smtClean="0"/>
              <a:t>Design a </a:t>
            </a:r>
            <a:r>
              <a:rPr lang="en-US" sz="1600" dirty="0" err="1" smtClean="0"/>
              <a:t>LTF</a:t>
            </a:r>
            <a:r>
              <a:rPr lang="en-US" sz="1600" dirty="0" smtClean="0"/>
              <a:t> sequence in 20, 40, or 80MHz, and chop it up depending on the </a:t>
            </a:r>
            <a:r>
              <a:rPr lang="en-US" sz="1600" dirty="0" err="1" smtClean="0"/>
              <a:t>STA’s</a:t>
            </a:r>
            <a:r>
              <a:rPr lang="en-US" sz="1600" dirty="0" smtClean="0"/>
              <a:t> allocated </a:t>
            </a:r>
            <a:r>
              <a:rPr lang="en-US" sz="1600" dirty="0" err="1" smtClean="0"/>
              <a:t>subband</a:t>
            </a:r>
            <a:endParaRPr lang="en-US" sz="1600" dirty="0" smtClean="0"/>
          </a:p>
          <a:p>
            <a:pPr lvl="1"/>
            <a:r>
              <a:rPr lang="en-US" sz="1600" dirty="0" smtClean="0"/>
              <a:t>Less sets of </a:t>
            </a:r>
            <a:r>
              <a:rPr lang="en-US" sz="1600" dirty="0" err="1" smtClean="0"/>
              <a:t>LTF</a:t>
            </a:r>
            <a:r>
              <a:rPr lang="en-US" sz="1600" dirty="0" smtClean="0"/>
              <a:t> sequences</a:t>
            </a:r>
            <a:r>
              <a:rPr lang="en-US" sz="1600" dirty="0"/>
              <a:t> </a:t>
            </a:r>
            <a:r>
              <a:rPr lang="en-US" sz="1600" dirty="0" smtClean="0"/>
              <a:t>and simple </a:t>
            </a:r>
            <a:r>
              <a:rPr lang="en-US" sz="1600" dirty="0" err="1" smtClean="0"/>
              <a:t>LTF</a:t>
            </a:r>
            <a:r>
              <a:rPr lang="en-US" sz="1600" dirty="0" smtClean="0"/>
              <a:t> receiving procedure</a:t>
            </a:r>
          </a:p>
          <a:p>
            <a:pPr lvl="1"/>
            <a:r>
              <a:rPr lang="en-US" sz="1600" dirty="0" smtClean="0"/>
              <a:t>But, not optimized </a:t>
            </a:r>
            <a:r>
              <a:rPr lang="en-US" sz="1600" dirty="0" err="1" smtClean="0"/>
              <a:t>PAPR</a:t>
            </a:r>
            <a:r>
              <a:rPr lang="en-US" sz="1600" dirty="0" smtClean="0"/>
              <a:t> for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in UL </a:t>
            </a:r>
            <a:r>
              <a:rPr lang="en-US" sz="1600" dirty="0" err="1" smtClean="0"/>
              <a:t>OFDMA</a:t>
            </a:r>
            <a:endParaRPr lang="en-US" sz="1800" dirty="0" smtClean="0"/>
          </a:p>
          <a:p>
            <a:r>
              <a:rPr lang="en-US" sz="1800" dirty="0" smtClean="0"/>
              <a:t>Per-</a:t>
            </a:r>
            <a:r>
              <a:rPr lang="en-US" sz="1800" dirty="0" err="1" smtClean="0"/>
              <a:t>subband</a:t>
            </a:r>
            <a:r>
              <a:rPr lang="en-US" sz="1800" dirty="0" smtClean="0"/>
              <a:t> design</a:t>
            </a:r>
          </a:p>
          <a:p>
            <a:pPr lvl="1"/>
            <a:r>
              <a:rPr lang="en-US" sz="1600" dirty="0" err="1" smtClean="0"/>
              <a:t>LTF</a:t>
            </a:r>
            <a:r>
              <a:rPr lang="en-US" sz="1600" dirty="0" smtClean="0"/>
              <a:t> sequence design for each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size, e.g., 2.5MHz, 5MHz</a:t>
            </a:r>
          </a:p>
          <a:p>
            <a:pPr lvl="1"/>
            <a:r>
              <a:rPr lang="en-US" sz="1600" dirty="0" smtClean="0"/>
              <a:t>More optimized </a:t>
            </a:r>
            <a:r>
              <a:rPr lang="en-US" sz="1600" dirty="0" err="1" smtClean="0"/>
              <a:t>PAPR</a:t>
            </a:r>
            <a:r>
              <a:rPr lang="en-US" sz="1600" dirty="0" smtClean="0"/>
              <a:t> performance in </a:t>
            </a:r>
            <a:r>
              <a:rPr lang="en-US" sz="1600" dirty="0" err="1" smtClean="0"/>
              <a:t>subband</a:t>
            </a:r>
            <a:endParaRPr lang="en-US" sz="1600" dirty="0" smtClean="0"/>
          </a:p>
          <a:p>
            <a:r>
              <a:rPr lang="en-US" sz="1800" dirty="0" smtClean="0"/>
              <a:t>The per-</a:t>
            </a:r>
            <a:r>
              <a:rPr lang="en-US" sz="1800" dirty="0" err="1" smtClean="0"/>
              <a:t>subband</a:t>
            </a:r>
            <a:r>
              <a:rPr lang="en-US" sz="1800" dirty="0" smtClean="0"/>
              <a:t> </a:t>
            </a:r>
            <a:r>
              <a:rPr lang="en-US" sz="1800" dirty="0"/>
              <a:t>design </a:t>
            </a:r>
            <a:r>
              <a:rPr lang="en-US" sz="1800" dirty="0" smtClean="0"/>
              <a:t>seems </a:t>
            </a:r>
            <a:r>
              <a:rPr lang="en-US" sz="1800" dirty="0"/>
              <a:t>to be </a:t>
            </a:r>
            <a:r>
              <a:rPr lang="en-US" sz="1800" dirty="0" smtClean="0"/>
              <a:t>natural, which is a similar way to </a:t>
            </a:r>
            <a:r>
              <a:rPr lang="en-US" sz="1800" dirty="0" err="1" smtClean="0"/>
              <a:t>HT</a:t>
            </a:r>
            <a:r>
              <a:rPr lang="en-US" sz="1800" dirty="0" smtClean="0"/>
              <a:t> and </a:t>
            </a:r>
            <a:r>
              <a:rPr lang="en-US" sz="1800" dirty="0" err="1" smtClean="0"/>
              <a:t>VHT</a:t>
            </a:r>
            <a:r>
              <a:rPr lang="en-US" sz="1800" dirty="0" smtClean="0"/>
              <a:t> designs</a:t>
            </a:r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Rectangle 3"/>
          <p:cNvSpPr/>
          <p:nvPr/>
        </p:nvSpPr>
        <p:spPr bwMode="auto">
          <a:xfrm rot="5400000">
            <a:off x="6261891" y="1480158"/>
            <a:ext cx="2286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-1, 1, ..0, 0, 0, …,1, -1,1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6447507" y="486694"/>
            <a:ext cx="369332" cy="29011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b="1" dirty="0" smtClean="0"/>
              <a:t>A </a:t>
            </a:r>
            <a:r>
              <a:rPr lang="en-US" b="1" dirty="0" err="1" smtClean="0"/>
              <a:t>LTF</a:t>
            </a:r>
            <a:r>
              <a:rPr lang="en-US" b="1" dirty="0" smtClean="0"/>
              <a:t> sequence designed in 20MHz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 bwMode="auto">
          <a:xfrm rot="5400000">
            <a:off x="6871490" y="2617234"/>
            <a:ext cx="228600" cy="3048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cxnSp>
        <p:nvCxnSpPr>
          <p:cNvPr id="9" name="Straight Connector 8"/>
          <p:cNvCxnSpPr>
            <a:stCxn id="4" idx="0"/>
          </p:cNvCxnSpPr>
          <p:nvPr/>
        </p:nvCxnSpPr>
        <p:spPr bwMode="auto">
          <a:xfrm rot="5400000">
            <a:off x="6814341" y="2566008"/>
            <a:ext cx="6477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endCxn id="7" idx="2"/>
          </p:cNvCxnSpPr>
          <p:nvPr/>
        </p:nvCxnSpPr>
        <p:spPr bwMode="auto">
          <a:xfrm rot="5400000">
            <a:off x="6509540" y="2445785"/>
            <a:ext cx="6477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>
            <a:endCxn id="15" idx="0"/>
          </p:cNvCxnSpPr>
          <p:nvPr/>
        </p:nvCxnSpPr>
        <p:spPr bwMode="auto">
          <a:xfrm>
            <a:off x="6223791" y="2356458"/>
            <a:ext cx="0" cy="4131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 rot="5400000">
            <a:off x="5804691" y="2464835"/>
            <a:ext cx="2286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…,1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614190" y="2356458"/>
            <a:ext cx="0" cy="275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2" name="Rectangle 21"/>
          <p:cNvSpPr/>
          <p:nvPr/>
        </p:nvSpPr>
        <p:spPr bwMode="auto">
          <a:xfrm rot="5400000">
            <a:off x="6414292" y="2617234"/>
            <a:ext cx="228600" cy="3048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6414293" y="2623158"/>
            <a:ext cx="53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endCxn id="22" idx="2"/>
          </p:cNvCxnSpPr>
          <p:nvPr/>
        </p:nvCxnSpPr>
        <p:spPr bwMode="auto">
          <a:xfrm>
            <a:off x="6376192" y="2356458"/>
            <a:ext cx="0" cy="4131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00315" y="2902892"/>
            <a:ext cx="6639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2.5MHz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6809915" y="2902891"/>
            <a:ext cx="6639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2.5MHz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621830" y="2902891"/>
            <a:ext cx="5629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955387" y="3200400"/>
            <a:ext cx="1579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2F05E1"/>
                </a:solidFill>
              </a:rPr>
              <a:t>Same length but different sequence, i.e., different </a:t>
            </a:r>
            <a:r>
              <a:rPr lang="en-US" dirty="0" err="1" smtClean="0">
                <a:solidFill>
                  <a:srgbClr val="2F05E1"/>
                </a:solidFill>
              </a:rPr>
              <a:t>PAPRs</a:t>
            </a:r>
            <a:endParaRPr lang="en-US" dirty="0" smtClean="0">
              <a:solidFill>
                <a:srgbClr val="2F05E1"/>
              </a:solidFill>
            </a:endParaRPr>
          </a:p>
        </p:txBody>
      </p:sp>
      <p:cxnSp>
        <p:nvCxnSpPr>
          <p:cNvPr id="35" name="Curved Connector 34"/>
          <p:cNvCxnSpPr>
            <a:stCxn id="26" idx="2"/>
            <a:endCxn id="27" idx="2"/>
          </p:cNvCxnSpPr>
          <p:nvPr/>
        </p:nvCxnSpPr>
        <p:spPr bwMode="auto">
          <a:xfrm rot="5400000" flipH="1" flipV="1">
            <a:off x="6837096" y="3013590"/>
            <a:ext cx="1" cy="609600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Down Arrow 39"/>
          <p:cNvSpPr/>
          <p:nvPr/>
        </p:nvSpPr>
        <p:spPr bwMode="auto">
          <a:xfrm>
            <a:off x="5818791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Down Arrow 40"/>
          <p:cNvSpPr/>
          <p:nvPr/>
        </p:nvSpPr>
        <p:spPr bwMode="auto">
          <a:xfrm>
            <a:off x="6430872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6907228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 rot="5400000">
            <a:off x="7652306" y="4842988"/>
            <a:ext cx="228600" cy="3048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sp>
        <p:nvSpPr>
          <p:cNvPr id="45" name="Rectangle 44"/>
          <p:cNvSpPr/>
          <p:nvPr/>
        </p:nvSpPr>
        <p:spPr bwMode="auto">
          <a:xfrm rot="5400000">
            <a:off x="6869703" y="4699481"/>
            <a:ext cx="22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…,1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 rot="5400000">
            <a:off x="5977837" y="4551679"/>
            <a:ext cx="228600" cy="8874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-1, …,-1, 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Rectangle 47"/>
          <p:cNvSpPr/>
          <p:nvPr/>
        </p:nvSpPr>
        <p:spPr bwMode="auto">
          <a:xfrm rot="5400000">
            <a:off x="6637096" y="4777912"/>
            <a:ext cx="228600" cy="15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1, -1, 1, ..0, 0, 0, …,1, -1,1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33005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7.5MHz Seq.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6535846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5MHz Seq.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7362378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2.5MHz Seq.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266081" y="5210572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10MHz Seq.</a:t>
            </a:r>
            <a:endParaRPr lang="en-US" sz="1050" dirty="0"/>
          </a:p>
        </p:txBody>
      </p:sp>
      <p:sp>
        <p:nvSpPr>
          <p:cNvPr id="55" name="Down Arrow 54"/>
          <p:cNvSpPr/>
          <p:nvPr/>
        </p:nvSpPr>
        <p:spPr bwMode="auto">
          <a:xfrm>
            <a:off x="6713319" y="5861476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461943" y="4628965"/>
            <a:ext cx="2819400" cy="1149654"/>
          </a:xfrm>
          <a:prstGeom prst="roundRect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6822961" y="2315494"/>
            <a:ext cx="369332" cy="42727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b="1" dirty="0" err="1" smtClean="0"/>
              <a:t>LTF</a:t>
            </a:r>
            <a:r>
              <a:rPr lang="en-US" b="1" dirty="0" smtClean="0"/>
              <a:t> sequences designed for every possible </a:t>
            </a:r>
            <a:r>
              <a:rPr lang="en-US" b="1" dirty="0" err="1" smtClean="0"/>
              <a:t>subband</a:t>
            </a:r>
            <a:r>
              <a:rPr lang="en-US" b="1" dirty="0" smtClean="0"/>
              <a:t> sizes 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216222" y="2209800"/>
            <a:ext cx="1699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Chop up the base seq. depending on a </a:t>
            </a:r>
            <a:r>
              <a:rPr lang="en-US" dirty="0" err="1" smtClean="0">
                <a:solidFill>
                  <a:srgbClr val="FF0000"/>
                </a:solidFill>
              </a:rPr>
              <a:t>subband</a:t>
            </a:r>
            <a:r>
              <a:rPr lang="en-US" dirty="0" smtClean="0">
                <a:solidFill>
                  <a:srgbClr val="FF0000"/>
                </a:solidFill>
              </a:rPr>
              <a:t> size and position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0854" y="6047601"/>
            <a:ext cx="2808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Choose one depending on a </a:t>
            </a:r>
            <a:r>
              <a:rPr lang="en-US" dirty="0" err="1" smtClean="0">
                <a:solidFill>
                  <a:srgbClr val="FF0000"/>
                </a:solidFill>
              </a:rPr>
              <a:t>subband</a:t>
            </a:r>
            <a:r>
              <a:rPr lang="en-US" dirty="0" smtClean="0">
                <a:solidFill>
                  <a:srgbClr val="FF0000"/>
                </a:solidFill>
              </a:rPr>
              <a:t> size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744992" y="4114800"/>
            <a:ext cx="411494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97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Wider Bandwidths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LTF</a:t>
            </a:r>
            <a:r>
              <a:rPr lang="en-US" sz="2000" dirty="0" smtClean="0"/>
              <a:t> sequences for 40, 80, and 160MHz</a:t>
            </a:r>
          </a:p>
          <a:p>
            <a:pPr lvl="1"/>
            <a:r>
              <a:rPr lang="en-US" sz="1800" dirty="0" smtClean="0"/>
              <a:t>Concatenation </a:t>
            </a:r>
            <a:r>
              <a:rPr lang="en-US" sz="1800" dirty="0"/>
              <a:t>of 20MHz </a:t>
            </a:r>
            <a:r>
              <a:rPr lang="en-US" sz="1800" dirty="0" err="1"/>
              <a:t>LTF</a:t>
            </a:r>
            <a:r>
              <a:rPr lang="en-US" sz="1800" dirty="0"/>
              <a:t> </a:t>
            </a:r>
            <a:r>
              <a:rPr lang="en-US" sz="1800" dirty="0" smtClean="0"/>
              <a:t>sequences with the optimal missing tone-fillings and phase rotations can be applied similar to previous 11’s</a:t>
            </a:r>
          </a:p>
          <a:p>
            <a:r>
              <a:rPr lang="en-US" sz="2000" dirty="0" smtClean="0"/>
              <a:t>Filling for missing tones</a:t>
            </a:r>
          </a:p>
          <a:p>
            <a:pPr lvl="1"/>
            <a:r>
              <a:rPr lang="en-US" sz="1800" dirty="0"/>
              <a:t>If </a:t>
            </a:r>
            <a:r>
              <a:rPr lang="en-US" sz="1800" dirty="0" smtClean="0"/>
              <a:t>there are some </a:t>
            </a:r>
            <a:r>
              <a:rPr lang="en-US" sz="1800" dirty="0"/>
              <a:t>leftover tones, optimal </a:t>
            </a:r>
            <a:r>
              <a:rPr lang="en-US" sz="1800" dirty="0" smtClean="0"/>
              <a:t>fillings are needed</a:t>
            </a:r>
          </a:p>
          <a:p>
            <a:pPr lvl="1"/>
            <a:r>
              <a:rPr lang="en-US" sz="1800" dirty="0" smtClean="0"/>
              <a:t>TBD for tone-filling</a:t>
            </a:r>
            <a:endParaRPr lang="en-US" sz="2000" dirty="0" smtClean="0"/>
          </a:p>
          <a:p>
            <a:r>
              <a:rPr lang="en-US" sz="2000" dirty="0" smtClean="0"/>
              <a:t>Size of phase rotation</a:t>
            </a:r>
          </a:p>
          <a:p>
            <a:pPr lvl="1"/>
            <a:r>
              <a:rPr lang="en-US" sz="1800" dirty="0" smtClean="0"/>
              <a:t>No gains in the concatenation of two identical sequence blocks with two different phases</a:t>
            </a:r>
          </a:p>
          <a:p>
            <a:pPr lvl="2"/>
            <a:r>
              <a:rPr lang="en-US" sz="1600" dirty="0" smtClean="0"/>
              <a:t>For example, all possible combinations of two phases, i.e., [1, -1], [1, j], and </a:t>
            </a:r>
            <a:r>
              <a:rPr lang="en-US" sz="1600" dirty="0" err="1" smtClean="0"/>
              <a:t>etc</a:t>
            </a:r>
            <a:r>
              <a:rPr lang="en-US" sz="1600" dirty="0" smtClean="0"/>
              <a:t>, do not provide any benefit </a:t>
            </a:r>
            <a:r>
              <a:rPr lang="en-US" sz="1600" dirty="0"/>
              <a:t>in </a:t>
            </a:r>
            <a:r>
              <a:rPr lang="en-US" sz="1600" dirty="0" err="1" smtClean="0"/>
              <a:t>PAPR</a:t>
            </a:r>
            <a:r>
              <a:rPr lang="en-US" sz="1600" dirty="0" smtClean="0"/>
              <a:t>, e.g</a:t>
            </a:r>
            <a:r>
              <a:rPr lang="en-US" sz="1600" dirty="0"/>
              <a:t>., 40MHz in </a:t>
            </a:r>
            <a:r>
              <a:rPr lang="en-US" sz="1600" dirty="0" err="1"/>
              <a:t>HT</a:t>
            </a:r>
            <a:r>
              <a:rPr lang="en-US" sz="1600" dirty="0"/>
              <a:t> and </a:t>
            </a:r>
            <a:r>
              <a:rPr lang="en-US" sz="1600" dirty="0" err="1"/>
              <a:t>VHT</a:t>
            </a:r>
            <a:endParaRPr lang="en-US" sz="1600" dirty="0" smtClean="0"/>
          </a:p>
          <a:p>
            <a:pPr lvl="1"/>
            <a:r>
              <a:rPr lang="en-US" sz="1800" dirty="0" smtClean="0"/>
              <a:t>Therefore, smaller size of phase rotation than 20MHz can be considered</a:t>
            </a:r>
          </a:p>
          <a:p>
            <a:pPr lvl="1"/>
            <a:r>
              <a:rPr lang="en-US" sz="1800" dirty="0" smtClean="0"/>
              <a:t>TBD for size of phase rotation</a:t>
            </a:r>
          </a:p>
        </p:txBody>
      </p:sp>
    </p:spTree>
    <p:extLst>
      <p:ext uri="{BB962C8B-B14F-4D97-AF65-F5344CB8AC3E}">
        <p14:creationId xmlns:p14="http://schemas.microsoft.com/office/powerpoint/2010/main" val="219639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Compressed </a:t>
            </a:r>
            <a:r>
              <a:rPr lang="en-US" dirty="0" err="1" smtClean="0"/>
              <a:t>LTF</a:t>
            </a:r>
            <a:r>
              <a:rPr lang="en-US" dirty="0" smtClean="0"/>
              <a:t> (2xLTF)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Reuse of uncompressed </a:t>
            </a:r>
            <a:r>
              <a:rPr lang="en-US" sz="2000" dirty="0" err="1" smtClean="0"/>
              <a:t>LTF</a:t>
            </a:r>
            <a:r>
              <a:rPr lang="en-US" sz="2000" dirty="0" smtClean="0"/>
              <a:t> (4xLTF) sequence</a:t>
            </a:r>
            <a:endParaRPr lang="en-US" sz="2000" dirty="0"/>
          </a:p>
          <a:p>
            <a:pPr lvl="1"/>
            <a:r>
              <a:rPr lang="en-US" sz="1800" dirty="0" smtClean="0"/>
              <a:t>If only every other tone in the design </a:t>
            </a:r>
            <a:r>
              <a:rPr lang="en-US" sz="1800" dirty="0" err="1" smtClean="0"/>
              <a:t>LTF</a:t>
            </a:r>
            <a:r>
              <a:rPr lang="en-US" sz="1800" dirty="0" smtClean="0"/>
              <a:t> is transmitted, the designed </a:t>
            </a:r>
            <a:r>
              <a:rPr lang="en-US" sz="1800" dirty="0" err="1" smtClean="0"/>
              <a:t>PAPR</a:t>
            </a:r>
            <a:r>
              <a:rPr lang="en-US" sz="1800" dirty="0" smtClean="0"/>
              <a:t> is destroyed</a:t>
            </a:r>
          </a:p>
          <a:p>
            <a:pPr lvl="1"/>
            <a:r>
              <a:rPr lang="en-US" sz="1800" dirty="0" smtClean="0"/>
              <a:t>However, if a designed half-sized sequence exists, it could be reused for 2xLTF, which guarantees the same </a:t>
            </a:r>
            <a:r>
              <a:rPr lang="en-US" sz="1800" dirty="0" err="1" smtClean="0"/>
              <a:t>PAPR</a:t>
            </a:r>
            <a:r>
              <a:rPr lang="en-US" sz="1800" dirty="0"/>
              <a:t> </a:t>
            </a:r>
            <a:r>
              <a:rPr lang="en-US" sz="1800" dirty="0" smtClean="0"/>
              <a:t>as designed</a:t>
            </a:r>
          </a:p>
          <a:p>
            <a:pPr lvl="1"/>
            <a:r>
              <a:rPr lang="en-US" sz="1800" dirty="0" smtClean="0"/>
              <a:t>Therefore, it’s reasonable that 2xLTF sequence can reuse designed 4xLTF sequences</a:t>
            </a:r>
          </a:p>
          <a:p>
            <a:r>
              <a:rPr lang="en-US" sz="2000" dirty="0" smtClean="0"/>
              <a:t>Additional considerations</a:t>
            </a:r>
          </a:p>
          <a:p>
            <a:pPr lvl="1"/>
            <a:r>
              <a:rPr lang="en-US" sz="1600" dirty="0" smtClean="0"/>
              <a:t>Even though reusing 4xLTF sequences, it is necessary to design additional 2xLTF sequence for the smallest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The center band can have a different size with others, depending on 2x tone mapping</a:t>
            </a:r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829281" y="5931497"/>
            <a:ext cx="4602946" cy="68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4004299" y="588881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29281" y="5941367"/>
            <a:ext cx="44165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-08 -07 -06 -05 -04 -03 -02 -01  0 +01 +02 +03 +04 +05 +06 +07 +08</a:t>
            </a:r>
            <a:endParaRPr lang="en-US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4504700" y="587671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4990893" y="588776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96560" y="551155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00" name="Oval 99"/>
          <p:cNvSpPr/>
          <p:nvPr/>
        </p:nvSpPr>
        <p:spPr bwMode="auto">
          <a:xfrm>
            <a:off x="2561595" y="586639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1030036" y="587760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1567299" y="589106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365014" y="5613482"/>
            <a:ext cx="3423594" cy="329975"/>
            <a:chOff x="2915477" y="5169255"/>
            <a:chExt cx="3423594" cy="624035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 flipV="1">
              <a:off x="5352477" y="5191670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 flipV="1">
              <a:off x="5852878" y="5179571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8" name="Straight Arrow Connector 107"/>
            <p:cNvCxnSpPr/>
            <p:nvPr/>
          </p:nvCxnSpPr>
          <p:spPr bwMode="auto">
            <a:xfrm flipV="1">
              <a:off x="6339071" y="5190619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3" name="Straight Arrow Connector 112"/>
            <p:cNvCxnSpPr/>
            <p:nvPr/>
          </p:nvCxnSpPr>
          <p:spPr bwMode="auto">
            <a:xfrm flipV="1">
              <a:off x="3909773" y="5169255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 flipV="1">
              <a:off x="2915477" y="5193918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8" name="Straight Arrow Connector 117"/>
            <p:cNvCxnSpPr/>
            <p:nvPr/>
          </p:nvCxnSpPr>
          <p:spPr bwMode="auto">
            <a:xfrm flipV="1">
              <a:off x="3415878" y="5181819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19" name="Oval 118"/>
          <p:cNvSpPr/>
          <p:nvPr/>
        </p:nvSpPr>
        <p:spPr bwMode="auto">
          <a:xfrm>
            <a:off x="2067700" y="587896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3517961" y="588740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345884" y="5590400"/>
            <a:ext cx="3641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F05E1"/>
                </a:solidFill>
              </a:rPr>
              <a:t>Odd index mapping: # of 2xLTF tones is (14/2 -1) = 6</a:t>
            </a:r>
            <a:endParaRPr lang="en-US" b="1" dirty="0">
              <a:solidFill>
                <a:srgbClr val="2F05E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09600" y="5257799"/>
            <a:ext cx="4994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 example, a given </a:t>
            </a:r>
            <a:r>
              <a:rPr lang="en-US" b="1" dirty="0" err="1" smtClean="0"/>
              <a:t>subband</a:t>
            </a:r>
            <a:r>
              <a:rPr lang="en-US" b="1" dirty="0" smtClean="0"/>
              <a:t> block size of 14-tones (excluding DC tones)</a:t>
            </a:r>
            <a:endParaRPr lang="en-US" b="1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 flipV="1">
            <a:off x="3544972" y="597186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V="1">
            <a:off x="4045373" y="5964851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 flipV="1">
            <a:off x="4531566" y="597125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V="1">
            <a:off x="5031967" y="596424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V="1">
            <a:off x="2589488" y="597573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2079368" y="596432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V="1">
            <a:off x="1085072" y="597862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V="1">
            <a:off x="1585473" y="597161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985602" y="5534798"/>
            <a:ext cx="4224709" cy="8660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2732796" y="5893840"/>
            <a:ext cx="73238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2753262" y="561684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 tone</a:t>
            </a:r>
            <a:endParaRPr lang="en-US" dirty="0"/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2740555" y="5756171"/>
            <a:ext cx="0" cy="2639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3468404" y="5714999"/>
            <a:ext cx="0" cy="3171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215967" y="5743301"/>
            <a:ext cx="1299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5345884" y="6064152"/>
            <a:ext cx="3721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 index mapping: # of 2xLTF tones is (14/2 +1) = 8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 bwMode="auto">
          <a:xfrm>
            <a:off x="5215967" y="6217053"/>
            <a:ext cx="1299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723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118624</TotalTime>
  <Words>1459</Words>
  <Application>Microsoft Office PowerPoint</Application>
  <PresentationFormat>On-screen Show (4:3)</PresentationFormat>
  <Paragraphs>204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SimSun</vt:lpstr>
      <vt:lpstr>굴림</vt:lpstr>
      <vt:lpstr>Arial</vt:lpstr>
      <vt:lpstr>Calibri</vt:lpstr>
      <vt:lpstr>Consolas</vt:lpstr>
      <vt:lpstr>Times New Roman</vt:lpstr>
      <vt:lpstr>Extend Submission Template</vt:lpstr>
      <vt:lpstr>Document</vt:lpstr>
      <vt:lpstr>PowerPoint Presentation</vt:lpstr>
      <vt:lpstr>Introduction</vt:lpstr>
      <vt:lpstr>Considerations in PAPR</vt:lpstr>
      <vt:lpstr>Considerations in PAPR (cont’d)</vt:lpstr>
      <vt:lpstr>Considerations in Sequence Design</vt:lpstr>
      <vt:lpstr>LTF Transmissions in OFDMA</vt:lpstr>
      <vt:lpstr>Design for OFDMA (cont’d)</vt:lpstr>
      <vt:lpstr>Design For Wider Bandwidths</vt:lpstr>
      <vt:lpstr>Design for Compressed LTF (2xLTF)</vt:lpstr>
      <vt:lpstr>Conclusions</vt:lpstr>
      <vt:lpstr>Straw Poll #1</vt:lpstr>
      <vt:lpstr>Straw Poll #2</vt:lpstr>
      <vt:lpstr>Straw Poll #3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Sungho Moon</cp:lastModifiedBy>
  <cp:revision>4188</cp:revision>
  <cp:lastPrinted>1998-02-10T13:28:06Z</cp:lastPrinted>
  <dcterms:created xsi:type="dcterms:W3CDTF">2009-12-02T19:05:24Z</dcterms:created>
  <dcterms:modified xsi:type="dcterms:W3CDTF">2015-05-11T14:38:27Z</dcterms:modified>
</cp:coreProperties>
</file>