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370" r:id="rId2"/>
    <p:sldId id="433" r:id="rId3"/>
    <p:sldId id="481" r:id="rId4"/>
    <p:sldId id="494" r:id="rId5"/>
    <p:sldId id="495" r:id="rId6"/>
    <p:sldId id="462" r:id="rId7"/>
    <p:sldId id="490" r:id="rId8"/>
    <p:sldId id="496" r:id="rId9"/>
    <p:sldId id="466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F05E1"/>
    <a:srgbClr val="FF0000"/>
    <a:srgbClr val="66CCFF"/>
    <a:srgbClr val="99CCFF"/>
    <a:srgbClr val="3399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0" autoAdjust="0"/>
    <p:restoredTop sz="88136" autoAdjust="0"/>
  </p:normalViewPr>
  <p:slideViewPr>
    <p:cSldViewPr>
      <p:cViewPr varScale="1">
        <p:scale>
          <a:sx n="82" d="100"/>
          <a:sy n="82" d="100"/>
        </p:scale>
        <p:origin x="154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02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Daewon, Newracom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100C35B6-0FBF-4896-BFA6-AD17EBE8DD6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ko-KR" smtClean="0"/>
              <a:t>Submission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9652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ea typeface="+mn-ea"/>
              </a:defRPr>
            </a:lvl5pPr>
          </a:lstStyle>
          <a:p>
            <a:pPr lvl="4">
              <a:defRPr/>
            </a:pPr>
            <a:r>
              <a:rPr lang="en-US" smtClean="0"/>
              <a:t>Daewon, Newracom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C56FB66B-A4AC-44E8-A56C-03079277F03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ko-KR" smtClean="0"/>
              <a:t>Submission</a:t>
            </a:r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73796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Daewon, Newracom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Page </a:t>
            </a:r>
            <a:fld id="{C56FB66B-A4AC-44E8-A56C-03079277F037}" type="slidenum">
              <a:rPr lang="en-US" altLang="zh-CN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83894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 userDrawn="1"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31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084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8310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765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156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6429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1108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48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77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031" name="Rectangle 9"/>
          <p:cNvSpPr>
            <a:spLocks noChangeArrowheads="1"/>
          </p:cNvSpPr>
          <p:nvPr userDrawn="1"/>
        </p:nvSpPr>
        <p:spPr bwMode="auto">
          <a:xfrm>
            <a:off x="3810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ko-KR" dirty="0" smtClean="0">
                <a:latin typeface="+mj-lt"/>
              </a:rPr>
              <a:t>Submission</a:t>
            </a:r>
          </a:p>
        </p:txBody>
      </p:sp>
      <p:sp>
        <p:nvSpPr>
          <p:cNvPr id="1030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j-lt"/>
            </a:endParaRPr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7134349" y="6483350"/>
            <a:ext cx="153728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ko-KR" dirty="0" smtClean="0">
                <a:latin typeface="+mj-lt"/>
              </a:rPr>
              <a:t>Daewon</a:t>
            </a:r>
            <a:r>
              <a:rPr lang="en-US" altLang="ko-KR" baseline="0" dirty="0" smtClean="0">
                <a:latin typeface="+mj-lt"/>
              </a:rPr>
              <a:t> Lee</a:t>
            </a:r>
            <a:r>
              <a:rPr lang="en-US" altLang="ko-KR" dirty="0" smtClean="0">
                <a:latin typeface="+mj-lt"/>
              </a:rPr>
              <a:t>, </a:t>
            </a:r>
            <a:r>
              <a:rPr lang="en-US" altLang="ko-KR" dirty="0" err="1" smtClean="0">
                <a:latin typeface="+mj-lt"/>
              </a:rPr>
              <a:t>Newracom</a:t>
            </a:r>
            <a:endParaRPr lang="en-US" altLang="ko-KR" dirty="0" smtClean="0">
              <a:latin typeface="+mj-lt"/>
            </a:endParaRPr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4265613" y="6483350"/>
            <a:ext cx="536575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zh-CN" dirty="0" smtClean="0">
                <a:latin typeface="+mj-lt"/>
              </a:rPr>
              <a:t>Slide </a:t>
            </a:r>
            <a:fld id="{1E6F8221-7D42-47C8-8226-2BDDEB866FE1}" type="slidenum">
              <a:rPr lang="en-US" altLang="zh-CN" smtClean="0">
                <a:latin typeface="+mj-lt"/>
              </a:rPr>
              <a:pPr>
                <a:defRPr/>
              </a:pPr>
              <a:t>‹#›</a:t>
            </a:fld>
            <a:endParaRPr lang="en-US" altLang="zh-CN" dirty="0">
              <a:latin typeface="+mj-lt"/>
            </a:endParaRPr>
          </a:p>
        </p:txBody>
      </p:sp>
      <p:sp>
        <p:nvSpPr>
          <p:cNvPr id="15" name="Rectangle 7"/>
          <p:cNvSpPr>
            <a:spLocks noChangeArrowheads="1"/>
          </p:cNvSpPr>
          <p:nvPr userDrawn="1"/>
        </p:nvSpPr>
        <p:spPr bwMode="auto">
          <a:xfrm>
            <a:off x="54037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latin typeface="+mj-lt"/>
                <a:cs typeface="+mn-cs"/>
              </a:rPr>
              <a:t>doc.: IEEE </a:t>
            </a:r>
            <a:r>
              <a:rPr lang="en-US" sz="1800" b="1" dirty="0" smtClean="0">
                <a:latin typeface="+mj-lt"/>
                <a:cs typeface="+mn-cs"/>
              </a:rPr>
              <a:t>802.11-15/0577r0</a:t>
            </a:r>
            <a:endParaRPr lang="en-US" sz="1800" b="1" dirty="0">
              <a:solidFill>
                <a:srgbClr val="FF0000"/>
              </a:solidFill>
              <a:latin typeface="+mj-lt"/>
              <a:cs typeface="+mn-cs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394855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4" indent="0" algn="l" eaLnBrk="0" hangingPunct="0">
              <a:defRPr/>
            </a:pPr>
            <a:r>
              <a:rPr lang="en-US" sz="1800" b="1" dirty="0" smtClean="0">
                <a:latin typeface="+mj-lt"/>
                <a:cs typeface="+mn-cs"/>
              </a:rPr>
              <a:t>May 2015</a:t>
            </a:r>
            <a:endParaRPr lang="en-US" sz="1800" b="1" dirty="0">
              <a:latin typeface="+mj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81000" y="685800"/>
            <a:ext cx="8305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ko-KR" kern="0" smtClean="0">
                <a:latin typeface="+mj-lt"/>
                <a:ea typeface="굴림" pitchFamily="50" charset="-127"/>
              </a:rPr>
              <a:t>Pilot </a:t>
            </a:r>
            <a:r>
              <a:rPr lang="en-US" altLang="ko-KR" kern="0" dirty="0" smtClean="0">
                <a:latin typeface="+mj-lt"/>
                <a:ea typeface="굴림" pitchFamily="50" charset="-127"/>
              </a:rPr>
              <a:t>Design for 11ax</a:t>
            </a:r>
          </a:p>
        </p:txBody>
      </p:sp>
      <p:sp>
        <p:nvSpPr>
          <p:cNvPr id="5123" name="Rectangle 6"/>
          <p:cNvSpPr txBox="1">
            <a:spLocks noChangeArrowheads="1"/>
          </p:cNvSpPr>
          <p:nvPr/>
        </p:nvSpPr>
        <p:spPr bwMode="auto">
          <a:xfrm>
            <a:off x="685800" y="1749425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ko-KR" sz="2000" dirty="0">
                <a:latin typeface="+mj-lt"/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latin typeface="+mj-lt"/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latin typeface="+mj-lt"/>
                <a:ea typeface="굴림" panose="020B0600000101010101" pitchFamily="50" charset="-127"/>
              </a:rPr>
              <a:t>2015-05-10</a:t>
            </a:r>
            <a:endParaRPr lang="en-US" altLang="ko-KR" sz="2000" b="0" dirty="0">
              <a:latin typeface="+mj-lt"/>
              <a:ea typeface="굴림" panose="020B0600000101010101" pitchFamily="50" charset="-127"/>
            </a:endParaRPr>
          </a:p>
          <a:p>
            <a:pPr algn="ctr">
              <a:buFontTx/>
              <a:buNone/>
            </a:pPr>
            <a:endParaRPr lang="en-US" altLang="ko-KR" sz="2000" b="0" dirty="0">
              <a:latin typeface="+mj-lt"/>
              <a:ea typeface="굴림" panose="020B0600000101010101" pitchFamily="50" charset="-127"/>
            </a:endParaRPr>
          </a:p>
        </p:txBody>
      </p:sp>
      <p:sp>
        <p:nvSpPr>
          <p:cNvPr id="5124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ko-KR" sz="2000">
                <a:latin typeface="+mj-lt"/>
                <a:ea typeface="宋体" panose="02010600030101010101" pitchFamily="2" charset="-122"/>
              </a:rPr>
              <a:t>Authors:</a:t>
            </a:r>
            <a:endParaRPr lang="en-US" altLang="ko-KR" sz="2000" b="0">
              <a:latin typeface="+mj-lt"/>
              <a:ea typeface="宋体" panose="02010600030101010101" pitchFamily="2" charset="-122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2531371"/>
              </p:ext>
            </p:extLst>
          </p:nvPr>
        </p:nvGraphicFramePr>
        <p:xfrm>
          <a:off x="534988" y="2667000"/>
          <a:ext cx="8102600" cy="377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7" name="Document" r:id="rId5" imgW="9038599" imgH="4198134" progId="Word.Document.8">
                  <p:embed/>
                </p:oleObj>
              </mc:Choice>
              <mc:Fallback>
                <p:oleObj name="Document" r:id="rId5" imgW="9038599" imgH="419813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667000"/>
                        <a:ext cx="8102600" cy="37719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>
                <a:ea typeface="굴림" panose="020B0600000101010101" pitchFamily="50" charset="-127"/>
              </a:rPr>
              <a:t>LTF-related decisions made in previous meetings [1]</a:t>
            </a:r>
          </a:p>
          <a:p>
            <a:pPr lvl="1"/>
            <a:endParaRPr lang="en-US" sz="1800" dirty="0"/>
          </a:p>
          <a:p>
            <a:pPr lvl="1"/>
            <a:r>
              <a:rPr lang="en-GB" sz="1800" dirty="0" smtClean="0"/>
              <a:t>The </a:t>
            </a:r>
            <a:r>
              <a:rPr lang="en-GB" sz="1800" dirty="0"/>
              <a:t>HE </a:t>
            </a:r>
            <a:r>
              <a:rPr lang="en-GB" sz="1800" dirty="0" err="1"/>
              <a:t>PPDU</a:t>
            </a:r>
            <a:r>
              <a:rPr lang="en-GB" sz="1800" dirty="0"/>
              <a:t> shall support the following </a:t>
            </a:r>
            <a:r>
              <a:rPr lang="en-GB" sz="1800" dirty="0" err="1"/>
              <a:t>LTF</a:t>
            </a:r>
            <a:r>
              <a:rPr lang="en-GB" sz="1800" dirty="0"/>
              <a:t> modes:</a:t>
            </a:r>
            <a:endParaRPr lang="en-US" sz="1800" dirty="0"/>
          </a:p>
          <a:p>
            <a:pPr lvl="2"/>
            <a:r>
              <a:rPr lang="en-GB" sz="1600" dirty="0"/>
              <a:t>HE-</a:t>
            </a:r>
            <a:r>
              <a:rPr lang="en-GB" sz="1600" dirty="0" err="1"/>
              <a:t>LTF</a:t>
            </a:r>
            <a:r>
              <a:rPr lang="en-GB" sz="1600" dirty="0"/>
              <a:t> symbol duration of 6.4us excluding GI</a:t>
            </a:r>
            <a:endParaRPr lang="en-US" sz="1600" dirty="0"/>
          </a:p>
          <a:p>
            <a:pPr lvl="3"/>
            <a:r>
              <a:rPr lang="en-GB" sz="1400" dirty="0"/>
              <a:t>Equivalent to modulating every other tone in an </a:t>
            </a:r>
            <a:r>
              <a:rPr lang="en-GB" sz="1400" dirty="0" err="1"/>
              <a:t>OFDM</a:t>
            </a:r>
            <a:r>
              <a:rPr lang="en-GB" sz="1400" dirty="0"/>
              <a:t> symbol of 12.8 µs excluding GI, and then removing the second half of the </a:t>
            </a:r>
            <a:r>
              <a:rPr lang="en-GB" sz="1400" dirty="0" err="1"/>
              <a:t>OFDM</a:t>
            </a:r>
            <a:r>
              <a:rPr lang="en-GB" sz="1400" dirty="0"/>
              <a:t> symbol in time domain</a:t>
            </a:r>
            <a:endParaRPr lang="en-US" sz="1400" dirty="0"/>
          </a:p>
          <a:p>
            <a:pPr lvl="2"/>
            <a:endParaRPr lang="en-GB" sz="1600" dirty="0" smtClean="0"/>
          </a:p>
          <a:p>
            <a:pPr lvl="2"/>
            <a:r>
              <a:rPr lang="en-GB" sz="1600" dirty="0" smtClean="0"/>
              <a:t>HE-LTF </a:t>
            </a:r>
            <a:r>
              <a:rPr lang="en-GB" sz="1600" dirty="0"/>
              <a:t>symbol duration of 12.8 µs excluding GI</a:t>
            </a:r>
            <a:endParaRPr lang="en-US" sz="1600" dirty="0"/>
          </a:p>
          <a:p>
            <a:pPr lvl="1"/>
            <a:endParaRPr lang="en-US" altLang="ko-KR" sz="1800" dirty="0" smtClean="0">
              <a:ea typeface="굴림" panose="020B0600000101010101" pitchFamily="50" charset="-127"/>
            </a:endParaRPr>
          </a:p>
        </p:txBody>
      </p:sp>
      <p:sp>
        <p:nvSpPr>
          <p:cNvPr id="6146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000000"/>
                </a:solidFill>
                <a:ea typeface="굴림" panose="020B0600000101010101" pitchFamily="50" charset="-127"/>
              </a:rPr>
              <a:t>Background</a:t>
            </a:r>
            <a:endParaRPr lang="ko-KR" altLang="en-US" sz="4000" dirty="0" smtClean="0"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Pilots in LTF OFDM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>
                <a:ea typeface="굴림" pitchFamily="50" charset="-127"/>
              </a:rPr>
              <a:t>Need for phase tracking in </a:t>
            </a:r>
            <a:r>
              <a:rPr lang="en-US" altLang="ko-KR" sz="2000" dirty="0" err="1" smtClean="0">
                <a:ea typeface="굴림" pitchFamily="50" charset="-127"/>
              </a:rPr>
              <a:t>beamformed</a:t>
            </a:r>
            <a:r>
              <a:rPr lang="en-US" altLang="ko-KR" sz="2000" dirty="0" smtClean="0">
                <a:ea typeface="굴림" pitchFamily="50" charset="-127"/>
              </a:rPr>
              <a:t> LTF (i.e. VHT-LTF) OFDM symbols was shown in [2].</a:t>
            </a:r>
          </a:p>
          <a:p>
            <a:endParaRPr lang="en-US" altLang="ko-KR" sz="2000" dirty="0" smtClean="0">
              <a:ea typeface="굴림" pitchFamily="50" charset="-127"/>
            </a:endParaRPr>
          </a:p>
          <a:p>
            <a:r>
              <a:rPr lang="en-US" altLang="ko-KR" sz="2000" dirty="0" smtClean="0">
                <a:ea typeface="굴림" pitchFamily="50" charset="-127"/>
              </a:rPr>
              <a:t>Frequency drift compensation is also important in HE-LTF OFDM symbols.</a:t>
            </a:r>
          </a:p>
          <a:p>
            <a:pPr lvl="1"/>
            <a:r>
              <a:rPr lang="en-US" altLang="ko-KR" sz="1600" dirty="0" smtClean="0">
                <a:ea typeface="굴림" pitchFamily="50" charset="-127"/>
              </a:rPr>
              <a:t>11ax will support even longer LTF OFDM symbol durations. This may result in further drift compared that with 11ac.</a:t>
            </a:r>
          </a:p>
          <a:p>
            <a:pPr lvl="1"/>
            <a:r>
              <a:rPr lang="en-US" altLang="ko-KR" sz="1600" dirty="0" smtClean="0">
                <a:ea typeface="굴림" pitchFamily="50" charset="-127"/>
              </a:rPr>
              <a:t>XTAL and LO design used in 11ac is likely to re-used for 11ax.</a:t>
            </a:r>
          </a:p>
        </p:txBody>
      </p:sp>
    </p:spTree>
    <p:extLst>
      <p:ext uri="{BB962C8B-B14F-4D97-AF65-F5344CB8AC3E}">
        <p14:creationId xmlns:p14="http://schemas.microsoft.com/office/powerpoint/2010/main" val="275439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Pilots in 2xLTF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095602"/>
            <a:ext cx="8305800" cy="2000397"/>
          </a:xfrm>
        </p:spPr>
        <p:txBody>
          <a:bodyPr/>
          <a:lstStyle/>
          <a:p>
            <a:r>
              <a:rPr lang="en-US" sz="1800" dirty="0" smtClean="0"/>
              <a:t>2xLTF limits the positions of pilots in certain data subcarriers.</a:t>
            </a:r>
          </a:p>
          <a:p>
            <a:pPr lvl="1"/>
            <a:r>
              <a:rPr lang="en-US" sz="1400" dirty="0" smtClean="0"/>
              <a:t>2xLTF and 4xLTF terminology barrowed from [3]. It refers to 6.4us and 12.8us DFT duration of LTF symbols.</a:t>
            </a:r>
          </a:p>
          <a:p>
            <a:r>
              <a:rPr lang="en-US" sz="1800" dirty="0" smtClean="0"/>
              <a:t>Potentially, pilots positions designed and optimized for 4xLTF or just regular data subcarriers may result in some pilots missing in the 2xLTF OFDM symbol.</a:t>
            </a:r>
          </a:p>
          <a:p>
            <a:r>
              <a:rPr lang="en-US" sz="1800" dirty="0" smtClean="0"/>
              <a:t>Having two different pilot designs for 2xLTF and 4xLTF case should be avoided as it adds implementation complexity.</a:t>
            </a:r>
            <a:endParaRPr lang="en-US" sz="1800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 flipV="1">
            <a:off x="228600" y="2438400"/>
            <a:ext cx="7848600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" name="Oval 14"/>
          <p:cNvSpPr/>
          <p:nvPr/>
        </p:nvSpPr>
        <p:spPr bwMode="auto">
          <a:xfrm>
            <a:off x="578275" y="2403550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864088" y="2401751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1188001" y="2401751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1511914" y="2401751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1835827" y="2401751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2127693" y="2401751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2451606" y="2401751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2775519" y="2401751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3099432" y="2401751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3385245" y="2399952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3709158" y="2399952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4033071" y="2399952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4356984" y="2399952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4680897" y="2399952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5004810" y="2399952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5328723" y="2399952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5652636" y="2399952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5938449" y="2398153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6262362" y="2398153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6586275" y="2398153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6910188" y="2398153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7202054" y="2398153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7525967" y="2398153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1" name="Straight Arrow Connector 40"/>
          <p:cNvCxnSpPr/>
          <p:nvPr/>
        </p:nvCxnSpPr>
        <p:spPr bwMode="auto">
          <a:xfrm flipV="1">
            <a:off x="935797" y="1960046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flipV="1">
            <a:off x="1544604" y="1938051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flipV="1">
            <a:off x="2192123" y="1960046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flipV="1">
            <a:off x="2799548" y="1927073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 flipV="1">
            <a:off x="3458084" y="1949068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 flipV="1">
            <a:off x="4066891" y="1927073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 flipV="1">
            <a:off x="4714410" y="1949068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8" name="Straight Arrow Connector 47"/>
          <p:cNvCxnSpPr/>
          <p:nvPr/>
        </p:nvCxnSpPr>
        <p:spPr bwMode="auto">
          <a:xfrm flipV="1">
            <a:off x="5362946" y="1938051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 flipV="1">
            <a:off x="5973141" y="1949029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 flipV="1">
            <a:off x="6619272" y="1938051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 flipV="1">
            <a:off x="7248129" y="1949029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3" name="TextBox 52"/>
          <p:cNvSpPr txBox="1"/>
          <p:nvPr/>
        </p:nvSpPr>
        <p:spPr>
          <a:xfrm>
            <a:off x="7626035" y="190325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…</a:t>
            </a:r>
            <a:endParaRPr lang="en-US" sz="18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175498" y="196999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…</a:t>
            </a:r>
            <a:endParaRPr lang="en-US" sz="1800" b="1" dirty="0"/>
          </a:p>
        </p:txBody>
      </p:sp>
      <p:sp>
        <p:nvSpPr>
          <p:cNvPr id="67" name="Rounded Rectangle 66"/>
          <p:cNvSpPr/>
          <p:nvPr/>
        </p:nvSpPr>
        <p:spPr bwMode="auto">
          <a:xfrm>
            <a:off x="1356221" y="1752600"/>
            <a:ext cx="386367" cy="2286000"/>
          </a:xfrm>
          <a:prstGeom prst="roundRect">
            <a:avLst/>
          </a:prstGeom>
          <a:noFill/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>
            <a:off x="5797235" y="1752599"/>
            <a:ext cx="386367" cy="2141065"/>
          </a:xfrm>
          <a:prstGeom prst="roundRect">
            <a:avLst/>
          </a:prstGeom>
          <a:noFill/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9" name="Straight Arrow Connector 78"/>
          <p:cNvCxnSpPr/>
          <p:nvPr/>
        </p:nvCxnSpPr>
        <p:spPr bwMode="auto">
          <a:xfrm flipV="1">
            <a:off x="234869" y="3665065"/>
            <a:ext cx="7848600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0" name="Oval 79"/>
          <p:cNvSpPr/>
          <p:nvPr/>
        </p:nvSpPr>
        <p:spPr bwMode="auto">
          <a:xfrm>
            <a:off x="584544" y="3630215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1" name="Oval 80"/>
          <p:cNvSpPr/>
          <p:nvPr/>
        </p:nvSpPr>
        <p:spPr bwMode="auto">
          <a:xfrm>
            <a:off x="870357" y="3628416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Oval 81"/>
          <p:cNvSpPr/>
          <p:nvPr/>
        </p:nvSpPr>
        <p:spPr bwMode="auto">
          <a:xfrm>
            <a:off x="1194270" y="3628416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3" name="Oval 82"/>
          <p:cNvSpPr/>
          <p:nvPr/>
        </p:nvSpPr>
        <p:spPr bwMode="auto">
          <a:xfrm>
            <a:off x="1518183" y="3628416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Oval 83"/>
          <p:cNvSpPr/>
          <p:nvPr/>
        </p:nvSpPr>
        <p:spPr bwMode="auto">
          <a:xfrm>
            <a:off x="1842096" y="3628416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Oval 84"/>
          <p:cNvSpPr/>
          <p:nvPr/>
        </p:nvSpPr>
        <p:spPr bwMode="auto">
          <a:xfrm>
            <a:off x="2133962" y="3628416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Oval 85"/>
          <p:cNvSpPr/>
          <p:nvPr/>
        </p:nvSpPr>
        <p:spPr bwMode="auto">
          <a:xfrm>
            <a:off x="2457875" y="3628416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Oval 86"/>
          <p:cNvSpPr/>
          <p:nvPr/>
        </p:nvSpPr>
        <p:spPr bwMode="auto">
          <a:xfrm>
            <a:off x="2781788" y="3628416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Oval 87"/>
          <p:cNvSpPr/>
          <p:nvPr/>
        </p:nvSpPr>
        <p:spPr bwMode="auto">
          <a:xfrm>
            <a:off x="3105701" y="3628416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Oval 88"/>
          <p:cNvSpPr/>
          <p:nvPr/>
        </p:nvSpPr>
        <p:spPr bwMode="auto">
          <a:xfrm>
            <a:off x="3391514" y="3626617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Oval 89"/>
          <p:cNvSpPr/>
          <p:nvPr/>
        </p:nvSpPr>
        <p:spPr bwMode="auto">
          <a:xfrm>
            <a:off x="3715427" y="3626617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Oval 90"/>
          <p:cNvSpPr/>
          <p:nvPr/>
        </p:nvSpPr>
        <p:spPr bwMode="auto">
          <a:xfrm>
            <a:off x="4039340" y="3626617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Oval 91"/>
          <p:cNvSpPr/>
          <p:nvPr/>
        </p:nvSpPr>
        <p:spPr bwMode="auto">
          <a:xfrm>
            <a:off x="4363253" y="3626617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3" name="Oval 92"/>
          <p:cNvSpPr/>
          <p:nvPr/>
        </p:nvSpPr>
        <p:spPr bwMode="auto">
          <a:xfrm>
            <a:off x="4687166" y="3626617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Oval 93"/>
          <p:cNvSpPr/>
          <p:nvPr/>
        </p:nvSpPr>
        <p:spPr bwMode="auto">
          <a:xfrm>
            <a:off x="5011079" y="3626617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Oval 94"/>
          <p:cNvSpPr/>
          <p:nvPr/>
        </p:nvSpPr>
        <p:spPr bwMode="auto">
          <a:xfrm>
            <a:off x="5334992" y="3626617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6" name="Oval 95"/>
          <p:cNvSpPr/>
          <p:nvPr/>
        </p:nvSpPr>
        <p:spPr bwMode="auto">
          <a:xfrm>
            <a:off x="5658905" y="3626617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7" name="Oval 96"/>
          <p:cNvSpPr/>
          <p:nvPr/>
        </p:nvSpPr>
        <p:spPr bwMode="auto">
          <a:xfrm>
            <a:off x="5944718" y="3624818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8" name="Oval 97"/>
          <p:cNvSpPr/>
          <p:nvPr/>
        </p:nvSpPr>
        <p:spPr bwMode="auto">
          <a:xfrm>
            <a:off x="6268631" y="3624818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9" name="Oval 98"/>
          <p:cNvSpPr/>
          <p:nvPr/>
        </p:nvSpPr>
        <p:spPr bwMode="auto">
          <a:xfrm>
            <a:off x="6592544" y="3624818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0" name="Oval 99"/>
          <p:cNvSpPr/>
          <p:nvPr/>
        </p:nvSpPr>
        <p:spPr bwMode="auto">
          <a:xfrm>
            <a:off x="6916457" y="3624818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1" name="Oval 100"/>
          <p:cNvSpPr/>
          <p:nvPr/>
        </p:nvSpPr>
        <p:spPr bwMode="auto">
          <a:xfrm>
            <a:off x="7208323" y="3624818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7532236" y="3624818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03" name="Straight Arrow Connector 102"/>
          <p:cNvCxnSpPr/>
          <p:nvPr/>
        </p:nvCxnSpPr>
        <p:spPr bwMode="auto">
          <a:xfrm flipV="1">
            <a:off x="932735" y="3186711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4" name="Straight Arrow Connector 103"/>
          <p:cNvCxnSpPr/>
          <p:nvPr/>
        </p:nvCxnSpPr>
        <p:spPr bwMode="auto">
          <a:xfrm flipV="1">
            <a:off x="1550873" y="3164716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105" name="Straight Arrow Connector 104"/>
          <p:cNvCxnSpPr/>
          <p:nvPr/>
        </p:nvCxnSpPr>
        <p:spPr bwMode="auto">
          <a:xfrm flipV="1">
            <a:off x="2198392" y="3186711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6" name="Straight Arrow Connector 105"/>
          <p:cNvCxnSpPr/>
          <p:nvPr/>
        </p:nvCxnSpPr>
        <p:spPr bwMode="auto">
          <a:xfrm flipV="1">
            <a:off x="2805817" y="3153738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7" name="Straight Arrow Connector 106"/>
          <p:cNvCxnSpPr/>
          <p:nvPr/>
        </p:nvCxnSpPr>
        <p:spPr bwMode="auto">
          <a:xfrm flipV="1">
            <a:off x="3464353" y="3175733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8" name="Straight Arrow Connector 107"/>
          <p:cNvCxnSpPr/>
          <p:nvPr/>
        </p:nvCxnSpPr>
        <p:spPr bwMode="auto">
          <a:xfrm flipV="1">
            <a:off x="4073160" y="3153738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9" name="Straight Arrow Connector 108"/>
          <p:cNvCxnSpPr/>
          <p:nvPr/>
        </p:nvCxnSpPr>
        <p:spPr bwMode="auto">
          <a:xfrm flipV="1">
            <a:off x="4720679" y="3175733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0" name="Straight Arrow Connector 109"/>
          <p:cNvCxnSpPr/>
          <p:nvPr/>
        </p:nvCxnSpPr>
        <p:spPr bwMode="auto">
          <a:xfrm flipV="1">
            <a:off x="5369215" y="3164716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1" name="Straight Arrow Connector 110"/>
          <p:cNvCxnSpPr/>
          <p:nvPr/>
        </p:nvCxnSpPr>
        <p:spPr bwMode="auto">
          <a:xfrm flipV="1">
            <a:off x="5979410" y="3175694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112" name="Straight Arrow Connector 111"/>
          <p:cNvCxnSpPr/>
          <p:nvPr/>
        </p:nvCxnSpPr>
        <p:spPr bwMode="auto">
          <a:xfrm flipV="1">
            <a:off x="6625541" y="3164716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13" name="Straight Arrow Connector 112"/>
          <p:cNvCxnSpPr/>
          <p:nvPr/>
        </p:nvCxnSpPr>
        <p:spPr bwMode="auto">
          <a:xfrm flipV="1">
            <a:off x="7254398" y="3175694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4" name="TextBox 113"/>
          <p:cNvSpPr txBox="1"/>
          <p:nvPr/>
        </p:nvSpPr>
        <p:spPr>
          <a:xfrm>
            <a:off x="7632304" y="312992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…</a:t>
            </a:r>
            <a:endParaRPr lang="en-US" sz="1800" b="1" dirty="0"/>
          </a:p>
        </p:txBody>
      </p:sp>
      <p:sp>
        <p:nvSpPr>
          <p:cNvPr id="115" name="TextBox 114"/>
          <p:cNvSpPr txBox="1"/>
          <p:nvPr/>
        </p:nvSpPr>
        <p:spPr>
          <a:xfrm>
            <a:off x="181767" y="319666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…</a:t>
            </a:r>
            <a:endParaRPr lang="en-US" sz="1800" b="1" dirty="0"/>
          </a:p>
        </p:txBody>
      </p:sp>
      <p:sp>
        <p:nvSpPr>
          <p:cNvPr id="120" name="TextBox 119"/>
          <p:cNvSpPr txBox="1"/>
          <p:nvPr/>
        </p:nvSpPr>
        <p:spPr>
          <a:xfrm>
            <a:off x="8251806" y="1991442"/>
            <a:ext cx="863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2xLTF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OFDM Symbol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8276274" y="3231758"/>
            <a:ext cx="863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Data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OFDM Symbol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22" name="Straight Arrow Connector 121"/>
          <p:cNvCxnSpPr/>
          <p:nvPr/>
        </p:nvCxnSpPr>
        <p:spPr bwMode="auto">
          <a:xfrm flipV="1">
            <a:off x="1897467" y="3179141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3" name="Straight Arrow Connector 122"/>
          <p:cNvCxnSpPr/>
          <p:nvPr/>
        </p:nvCxnSpPr>
        <p:spPr bwMode="auto">
          <a:xfrm flipV="1">
            <a:off x="2504892" y="3146168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4" name="Straight Arrow Connector 123"/>
          <p:cNvCxnSpPr/>
          <p:nvPr/>
        </p:nvCxnSpPr>
        <p:spPr bwMode="auto">
          <a:xfrm flipV="1">
            <a:off x="3163428" y="3168163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5" name="Straight Arrow Connector 124"/>
          <p:cNvCxnSpPr/>
          <p:nvPr/>
        </p:nvCxnSpPr>
        <p:spPr bwMode="auto">
          <a:xfrm flipV="1">
            <a:off x="3772235" y="3146168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sm" len="sm"/>
            <a:tailEnd type="triangle"/>
          </a:ln>
          <a:effectLst/>
        </p:spPr>
      </p:cxnSp>
      <p:cxnSp>
        <p:nvCxnSpPr>
          <p:cNvPr id="126" name="Straight Arrow Connector 125"/>
          <p:cNvCxnSpPr/>
          <p:nvPr/>
        </p:nvCxnSpPr>
        <p:spPr bwMode="auto">
          <a:xfrm flipV="1">
            <a:off x="4419754" y="3168163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7" name="Straight Arrow Connector 126"/>
          <p:cNvCxnSpPr/>
          <p:nvPr/>
        </p:nvCxnSpPr>
        <p:spPr bwMode="auto">
          <a:xfrm flipV="1">
            <a:off x="5068290" y="3157146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8" name="Straight Arrow Connector 127"/>
          <p:cNvCxnSpPr/>
          <p:nvPr/>
        </p:nvCxnSpPr>
        <p:spPr bwMode="auto">
          <a:xfrm flipV="1">
            <a:off x="6324616" y="3157146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9" name="Straight Arrow Connector 128"/>
          <p:cNvCxnSpPr/>
          <p:nvPr/>
        </p:nvCxnSpPr>
        <p:spPr bwMode="auto">
          <a:xfrm flipV="1">
            <a:off x="6953473" y="3168124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0" name="Straight Arrow Connector 129"/>
          <p:cNvCxnSpPr/>
          <p:nvPr/>
        </p:nvCxnSpPr>
        <p:spPr bwMode="auto">
          <a:xfrm flipV="1">
            <a:off x="5694071" y="3186711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1" name="Straight Arrow Connector 130"/>
          <p:cNvCxnSpPr/>
          <p:nvPr/>
        </p:nvCxnSpPr>
        <p:spPr bwMode="auto">
          <a:xfrm flipV="1">
            <a:off x="7565687" y="3175694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2" name="Straight Arrow Connector 131"/>
          <p:cNvCxnSpPr/>
          <p:nvPr/>
        </p:nvCxnSpPr>
        <p:spPr bwMode="auto">
          <a:xfrm flipV="1">
            <a:off x="1229937" y="3186711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3" name="Straight Arrow Connector 132"/>
          <p:cNvCxnSpPr/>
          <p:nvPr/>
        </p:nvCxnSpPr>
        <p:spPr bwMode="auto">
          <a:xfrm flipV="1">
            <a:off x="632932" y="3186711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70C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34" name="Rounded Rectangle 133"/>
          <p:cNvSpPr/>
          <p:nvPr/>
        </p:nvSpPr>
        <p:spPr bwMode="auto">
          <a:xfrm>
            <a:off x="3557856" y="1804355"/>
            <a:ext cx="386367" cy="2141065"/>
          </a:xfrm>
          <a:prstGeom prst="roundRect">
            <a:avLst/>
          </a:prstGeom>
          <a:noFill/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3559656" y="1887913"/>
            <a:ext cx="5937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???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361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Pilots in different OFDMA RUs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70722"/>
            <a:ext cx="8305800" cy="2225278"/>
          </a:xfrm>
        </p:spPr>
        <p:txBody>
          <a:bodyPr/>
          <a:lstStyle/>
          <a:p>
            <a:r>
              <a:rPr lang="en-US" sz="1800" dirty="0" smtClean="0"/>
              <a:t>Most likely number of DC tones for 11ax is odd numbered, 1, 3, 5, or 7.</a:t>
            </a:r>
          </a:p>
          <a:p>
            <a:r>
              <a:rPr lang="en-US" sz="1800" dirty="0" smtClean="0"/>
              <a:t>Some of the OFDMA resource units (RU) is likely to be mirror symmetric and have even number of subcarriers,</a:t>
            </a:r>
          </a:p>
          <a:p>
            <a:r>
              <a:rPr lang="en-US" sz="1800" dirty="0" smtClean="0"/>
              <a:t>This combination results in following characteristics:</a:t>
            </a:r>
          </a:p>
          <a:p>
            <a:pPr lvl="1"/>
            <a:r>
              <a:rPr lang="en-US" sz="1400" dirty="0" smtClean="0"/>
              <a:t>some RUs </a:t>
            </a:r>
            <a:r>
              <a:rPr lang="en-US" sz="1400" dirty="0"/>
              <a:t>of the same size </a:t>
            </a:r>
            <a:r>
              <a:rPr lang="en-US" sz="1400" dirty="0" smtClean="0"/>
              <a:t>are with position starting with </a:t>
            </a:r>
            <a:r>
              <a:rPr lang="en-US" sz="1400" b="1" dirty="0" smtClean="0">
                <a:solidFill>
                  <a:srgbClr val="FF0000"/>
                </a:solidFill>
              </a:rPr>
              <a:t>odd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/>
              <a:t>numbered subcarrier</a:t>
            </a:r>
          </a:p>
          <a:p>
            <a:pPr lvl="1"/>
            <a:r>
              <a:rPr lang="en-US" sz="1400" dirty="0" smtClean="0"/>
              <a:t>some RUs of the same size are with position starting with </a:t>
            </a:r>
            <a:r>
              <a:rPr lang="en-US" sz="1400" b="1" dirty="0" smtClean="0">
                <a:solidFill>
                  <a:srgbClr val="FF0000"/>
                </a:solidFill>
              </a:rPr>
              <a:t>even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smtClean="0"/>
              <a:t>numbered subcarrier.</a:t>
            </a:r>
          </a:p>
          <a:p>
            <a:pPr lvl="1"/>
            <a:r>
              <a:rPr lang="en-US" sz="1400" dirty="0" smtClean="0"/>
              <a:t>different relative mapping of 2xLTF signals between RUs of the same size</a:t>
            </a:r>
          </a:p>
          <a:p>
            <a:pPr lvl="1"/>
            <a:r>
              <a:rPr lang="en-US" sz="1400" dirty="0" smtClean="0"/>
              <a:t>Different relative mapping of pilot tones between RUs of the same size</a:t>
            </a:r>
          </a:p>
          <a:p>
            <a:pPr lvl="2"/>
            <a:r>
              <a:rPr lang="en-US" sz="1200" dirty="0" smtClean="0"/>
              <a:t>Assuming that pilot tones are only mapped to tones with 2xLTF signals.</a:t>
            </a:r>
          </a:p>
          <a:p>
            <a:pPr lvl="1"/>
            <a:endParaRPr lang="en-US" sz="1400" dirty="0" smtClean="0"/>
          </a:p>
          <a:p>
            <a:endParaRPr lang="en-US" sz="1800" dirty="0" smtClean="0"/>
          </a:p>
        </p:txBody>
      </p:sp>
      <p:cxnSp>
        <p:nvCxnSpPr>
          <p:cNvPr id="5" name="Straight Arrow Connector 4"/>
          <p:cNvCxnSpPr/>
          <p:nvPr/>
        </p:nvCxnSpPr>
        <p:spPr bwMode="auto">
          <a:xfrm flipV="1">
            <a:off x="109251" y="2858939"/>
            <a:ext cx="9027082" cy="53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8" name="Oval 7"/>
          <p:cNvSpPr/>
          <p:nvPr/>
        </p:nvSpPr>
        <p:spPr bwMode="auto">
          <a:xfrm>
            <a:off x="843458" y="2820683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167371" y="2820683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491284" y="2820683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1777097" y="2818884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101010" y="2818884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2776747" y="2827687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3100660" y="2827687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3386473" y="2825888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3710386" y="2825888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4284014" y="2825888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4607927" y="2825888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4931840" y="2825888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5255753" y="2825888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5579666" y="2825888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6660067" y="2824350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6983980" y="2824350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7275846" y="2824350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7599759" y="2824350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7923672" y="2824350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 bwMode="auto">
          <a:xfrm flipV="1">
            <a:off x="3439798" y="2363987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flipV="1">
            <a:off x="2784411" y="2373166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 flipV="1">
            <a:off x="2139110" y="2357033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 flipV="1">
            <a:off x="1534598" y="2373166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8" name="Straight Arrow Connector 47"/>
          <p:cNvCxnSpPr/>
          <p:nvPr/>
        </p:nvCxnSpPr>
        <p:spPr bwMode="auto">
          <a:xfrm flipV="1">
            <a:off x="7313946" y="2357033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 flipV="1">
            <a:off x="6698167" y="2346763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 flipV="1">
            <a:off x="5299222" y="2379954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8097054" y="235703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…</a:t>
            </a:r>
            <a:endParaRPr lang="en-US" sz="1800" b="1" dirty="0"/>
          </a:p>
        </p:txBody>
      </p:sp>
      <p:sp>
        <p:nvSpPr>
          <p:cNvPr id="55" name="TextBox 54"/>
          <p:cNvSpPr txBox="1"/>
          <p:nvPr/>
        </p:nvSpPr>
        <p:spPr>
          <a:xfrm>
            <a:off x="-24893" y="230869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…</a:t>
            </a:r>
            <a:endParaRPr lang="en-US" sz="1800" b="1" dirty="0"/>
          </a:p>
        </p:txBody>
      </p:sp>
      <p:cxnSp>
        <p:nvCxnSpPr>
          <p:cNvPr id="56" name="Straight Arrow Connector 55"/>
          <p:cNvCxnSpPr/>
          <p:nvPr/>
        </p:nvCxnSpPr>
        <p:spPr bwMode="auto">
          <a:xfrm>
            <a:off x="3581400" y="2002295"/>
            <a:ext cx="1600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7" name="TextBox 56"/>
          <p:cNvSpPr txBox="1"/>
          <p:nvPr/>
        </p:nvSpPr>
        <p:spPr>
          <a:xfrm>
            <a:off x="3979340" y="1725296"/>
            <a:ext cx="7617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DC tones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3998864" y="2827796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655586" y="2921281"/>
            <a:ext cx="34708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>
                <a:latin typeface="Calibri" panose="020F0502020204030204" pitchFamily="34" charset="0"/>
              </a:rPr>
              <a:t>-5      -4      -3      -2       -1      0      +1       +2    +3      +4      +5</a:t>
            </a:r>
            <a:endParaRPr lang="en-US" sz="1100" dirty="0">
              <a:latin typeface="Calibri" panose="020F0502020204030204" pitchFamily="34" charset="0"/>
            </a:endParaRPr>
          </a:p>
        </p:txBody>
      </p:sp>
      <p:sp>
        <p:nvSpPr>
          <p:cNvPr id="76" name="Oval 75"/>
          <p:cNvSpPr/>
          <p:nvPr/>
        </p:nvSpPr>
        <p:spPr bwMode="auto">
          <a:xfrm>
            <a:off x="5927803" y="2821223"/>
            <a:ext cx="76200" cy="91734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7" name="Straight Arrow Connector 76"/>
          <p:cNvCxnSpPr/>
          <p:nvPr/>
        </p:nvCxnSpPr>
        <p:spPr bwMode="auto">
          <a:xfrm flipV="1">
            <a:off x="5961259" y="2373166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8" name="TextBox 77"/>
          <p:cNvSpPr txBox="1"/>
          <p:nvPr/>
        </p:nvSpPr>
        <p:spPr>
          <a:xfrm>
            <a:off x="6163619" y="239815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…</a:t>
            </a:r>
            <a:endParaRPr lang="en-US" sz="1800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2205913" y="2454757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dirty="0" smtClean="0"/>
              <a:t>…</a:t>
            </a:r>
            <a:endParaRPr lang="en-US" sz="1800" b="1" dirty="0"/>
          </a:p>
        </p:txBody>
      </p:sp>
      <p:sp>
        <p:nvSpPr>
          <p:cNvPr id="80" name="TextBox 79"/>
          <p:cNvSpPr txBox="1"/>
          <p:nvPr/>
        </p:nvSpPr>
        <p:spPr>
          <a:xfrm>
            <a:off x="6517058" y="2929926"/>
            <a:ext cx="16433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>
                <a:latin typeface="Calibri" panose="020F0502020204030204" pitchFamily="34" charset="0"/>
              </a:rPr>
              <a:t>+81   +82   +83   +84   +85</a:t>
            </a:r>
            <a:endParaRPr lang="en-US" sz="1100" dirty="0">
              <a:latin typeface="Calibri" panose="020F0502020204030204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633796" y="2957725"/>
            <a:ext cx="16995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dirty="0" smtClean="0">
                <a:latin typeface="Calibri" panose="020F0502020204030204" pitchFamily="34" charset="0"/>
              </a:rPr>
              <a:t>-85      -84    -83    -82    -81</a:t>
            </a:r>
            <a:endParaRPr lang="en-US" sz="1100" dirty="0">
              <a:latin typeface="Calibri" panose="020F0502020204030204" pitchFamily="34" charset="0"/>
            </a:endParaRPr>
          </a:p>
        </p:txBody>
      </p:sp>
      <p:cxnSp>
        <p:nvCxnSpPr>
          <p:cNvPr id="82" name="Straight Arrow Connector 81"/>
          <p:cNvCxnSpPr/>
          <p:nvPr/>
        </p:nvCxnSpPr>
        <p:spPr bwMode="auto">
          <a:xfrm flipV="1">
            <a:off x="7961772" y="2357033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83" name="Straight Arrow Connector 82"/>
          <p:cNvCxnSpPr/>
          <p:nvPr/>
        </p:nvCxnSpPr>
        <p:spPr bwMode="auto">
          <a:xfrm flipV="1">
            <a:off x="881558" y="2379954"/>
            <a:ext cx="0" cy="49495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2D05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3581400" y="1852825"/>
            <a:ext cx="0" cy="13665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5181600" y="1852825"/>
            <a:ext cx="0" cy="13665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87" name="Straight Connector 86"/>
          <p:cNvCxnSpPr/>
          <p:nvPr/>
        </p:nvCxnSpPr>
        <p:spPr bwMode="auto">
          <a:xfrm>
            <a:off x="7772400" y="1852825"/>
            <a:ext cx="0" cy="13665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88" name="Straight Connector 87"/>
          <p:cNvCxnSpPr/>
          <p:nvPr/>
        </p:nvCxnSpPr>
        <p:spPr bwMode="auto">
          <a:xfrm>
            <a:off x="1028700" y="1852825"/>
            <a:ext cx="0" cy="136651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90" name="Straight Arrow Connector 89"/>
          <p:cNvCxnSpPr/>
          <p:nvPr/>
        </p:nvCxnSpPr>
        <p:spPr bwMode="auto">
          <a:xfrm flipH="1">
            <a:off x="1013734" y="1733338"/>
            <a:ext cx="639293" cy="43035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1" name="Straight Arrow Connector 90"/>
          <p:cNvCxnSpPr/>
          <p:nvPr/>
        </p:nvCxnSpPr>
        <p:spPr bwMode="auto">
          <a:xfrm>
            <a:off x="1664589" y="1739835"/>
            <a:ext cx="1885071" cy="4514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95" name="TextBox 94"/>
          <p:cNvSpPr txBox="1"/>
          <p:nvPr/>
        </p:nvSpPr>
        <p:spPr>
          <a:xfrm>
            <a:off x="618888" y="1464271"/>
            <a:ext cx="2630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Some Hypothetical Resource Boundary</a:t>
            </a:r>
            <a:endParaRPr lang="en-US" dirty="0"/>
          </a:p>
        </p:txBody>
      </p:sp>
      <p:cxnSp>
        <p:nvCxnSpPr>
          <p:cNvPr id="98" name="Straight Arrow Connector 97"/>
          <p:cNvCxnSpPr/>
          <p:nvPr/>
        </p:nvCxnSpPr>
        <p:spPr bwMode="auto">
          <a:xfrm flipH="1">
            <a:off x="5170767" y="1640667"/>
            <a:ext cx="1440922" cy="52227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9" name="Straight Arrow Connector 98"/>
          <p:cNvCxnSpPr/>
          <p:nvPr/>
        </p:nvCxnSpPr>
        <p:spPr bwMode="auto">
          <a:xfrm>
            <a:off x="6623250" y="1647164"/>
            <a:ext cx="1111049" cy="5157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5577549" y="1371600"/>
            <a:ext cx="26308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Some Hypothetical Resource Boundary</a:t>
            </a:r>
            <a:endParaRPr lang="en-US" dirty="0"/>
          </a:p>
        </p:txBody>
      </p:sp>
      <p:cxnSp>
        <p:nvCxnSpPr>
          <p:cNvPr id="106" name="Straight Arrow Connector 105"/>
          <p:cNvCxnSpPr/>
          <p:nvPr/>
        </p:nvCxnSpPr>
        <p:spPr bwMode="auto">
          <a:xfrm flipV="1">
            <a:off x="3917691" y="2685572"/>
            <a:ext cx="1376162" cy="8135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08" name="Straight Arrow Connector 107"/>
          <p:cNvCxnSpPr/>
          <p:nvPr/>
        </p:nvCxnSpPr>
        <p:spPr bwMode="auto">
          <a:xfrm flipH="1" flipV="1">
            <a:off x="1215679" y="2545684"/>
            <a:ext cx="2709033" cy="9371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0" name="TextBox 109"/>
          <p:cNvSpPr txBox="1"/>
          <p:nvPr/>
        </p:nvSpPr>
        <p:spPr>
          <a:xfrm>
            <a:off x="3360036" y="3462727"/>
            <a:ext cx="55136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Same RU size, but one starts with even subcarrier the other starts with odd subcarrier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574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267200"/>
          </a:xfrm>
        </p:spPr>
        <p:txBody>
          <a:bodyPr/>
          <a:lstStyle/>
          <a:p>
            <a:r>
              <a:rPr lang="en-US" sz="2200" dirty="0" smtClean="0"/>
              <a:t>Pilot placement in LTF OFDM symbols and Data OFDM symbols in OFDMA requires some thought</a:t>
            </a:r>
          </a:p>
          <a:p>
            <a:pPr lvl="1"/>
            <a:r>
              <a:rPr lang="en-US" sz="1800" dirty="0" smtClean="0"/>
              <a:t>May have impact on the overall design and numerology itself.</a:t>
            </a:r>
          </a:p>
          <a:p>
            <a:pPr lvl="1"/>
            <a:endParaRPr lang="en-US" sz="1800" dirty="0"/>
          </a:p>
          <a:p>
            <a:r>
              <a:rPr lang="en-US" sz="2200" dirty="0" smtClean="0"/>
              <a:t>To avoid loss in performance, pilot positions should be aligned with tones selected for 2xLTF transmission.</a:t>
            </a:r>
          </a:p>
          <a:p>
            <a:endParaRPr lang="en-US" sz="2200" dirty="0"/>
          </a:p>
          <a:p>
            <a:r>
              <a:rPr lang="en-US" sz="2200" dirty="0" smtClean="0"/>
              <a:t>To avoid implementation complexity, pilot positions between the 4xLTF case and 2xLTF case should be identical.</a:t>
            </a:r>
          </a:p>
        </p:txBody>
      </p:sp>
    </p:spTree>
    <p:extLst>
      <p:ext uri="{BB962C8B-B14F-4D97-AF65-F5344CB8AC3E}">
        <p14:creationId xmlns:p14="http://schemas.microsoft.com/office/powerpoint/2010/main" val="139270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</a:t>
            </a:r>
            <a:r>
              <a:rPr lang="en-US" dirty="0" smtClean="0"/>
              <a:t>to adopt the following statement in SFD?</a:t>
            </a:r>
            <a:endParaRPr lang="en-US" dirty="0"/>
          </a:p>
          <a:p>
            <a:pPr lvl="1"/>
            <a:r>
              <a:rPr lang="en-US" dirty="0" smtClean="0"/>
              <a:t>3.y.z. Number of pilot tones in a LTF symbol, regardless of LTF symbol durations excluding GI, shall be identical to number of pilot tones in a data OFDM symbol.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71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</a:t>
            </a:r>
            <a:r>
              <a:rPr lang="en-US" dirty="0" smtClean="0"/>
              <a:t>to adopt the following statement in SFD?</a:t>
            </a:r>
            <a:endParaRPr lang="en-US" dirty="0"/>
          </a:p>
          <a:p>
            <a:pPr lvl="1"/>
            <a:r>
              <a:rPr lang="en-US" dirty="0" smtClean="0"/>
              <a:t>3.y.z. Pilot tone position, i.e. exact frequency position, shall be identical between the supported LTF symbols with different LTF durations excluding GI.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37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latinLnBrk="0">
              <a:buNone/>
            </a:pPr>
            <a:r>
              <a:rPr lang="en-US" sz="2000" dirty="0" smtClean="0"/>
              <a:t>[1] </a:t>
            </a:r>
            <a:r>
              <a:rPr lang="en-US" sz="2000" dirty="0"/>
              <a:t>Robert Stacey, Specification Framework for </a:t>
            </a:r>
            <a:r>
              <a:rPr lang="en-US" sz="2000" dirty="0" err="1" smtClean="0"/>
              <a:t>TGax</a:t>
            </a:r>
            <a:r>
              <a:rPr lang="en-US" sz="2000" dirty="0"/>
              <a:t>, 11-15/0132r3, March </a:t>
            </a:r>
            <a:r>
              <a:rPr lang="en-US" sz="2000" dirty="0" smtClean="0"/>
              <a:t>2015.</a:t>
            </a:r>
          </a:p>
          <a:p>
            <a:pPr marL="0" indent="0" latinLnBrk="0">
              <a:buNone/>
            </a:pPr>
            <a:r>
              <a:rPr lang="en-US" sz="2000" dirty="0" smtClean="0"/>
              <a:t>[2] </a:t>
            </a:r>
            <a:r>
              <a:rPr lang="en-US" sz="2000" dirty="0" err="1" smtClean="0"/>
              <a:t>Youhan</a:t>
            </a:r>
            <a:r>
              <a:rPr lang="en-US" sz="2000" dirty="0" smtClean="0"/>
              <a:t> Kim, et. al., </a:t>
            </a:r>
            <a:r>
              <a:rPr lang="en-US" altLang="en-US" sz="2000" dirty="0"/>
              <a:t>Phase Tracking During </a:t>
            </a:r>
            <a:r>
              <a:rPr lang="en-US" altLang="en-US" sz="2000" dirty="0" smtClean="0"/>
              <a:t>VHT-LTF, 11-10/0770r0, July 2010</a:t>
            </a:r>
          </a:p>
          <a:p>
            <a:pPr marL="0" indent="0" latinLnBrk="0">
              <a:buNone/>
            </a:pPr>
            <a:r>
              <a:rPr lang="en-US" sz="2000" dirty="0" smtClean="0"/>
              <a:t>[3] </a:t>
            </a:r>
            <a:r>
              <a:rPr lang="en-US" sz="2000" dirty="0" err="1" smtClean="0"/>
              <a:t>Hongyuan</a:t>
            </a:r>
            <a:r>
              <a:rPr lang="en-US" sz="2000" dirty="0" smtClean="0"/>
              <a:t> Zhan, et. al., HE-LTF Proposal, 11-15/0349r0, March 2015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0777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Extend Submission Template</Template>
  <TotalTime>118704</TotalTime>
  <Words>644</Words>
  <Application>Microsoft Office PowerPoint</Application>
  <PresentationFormat>On-screen Show (4:3)</PresentationFormat>
  <Paragraphs>72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宋体</vt:lpstr>
      <vt:lpstr>굴림</vt:lpstr>
      <vt:lpstr>Calibri</vt:lpstr>
      <vt:lpstr>Times New Roman</vt:lpstr>
      <vt:lpstr>Extend Submission Template</vt:lpstr>
      <vt:lpstr>Document</vt:lpstr>
      <vt:lpstr>PowerPoint Presentation</vt:lpstr>
      <vt:lpstr>Background</vt:lpstr>
      <vt:lpstr>Pilots in LTF OFDM Symbols</vt:lpstr>
      <vt:lpstr>Pilots in 2xLTF</vt:lpstr>
      <vt:lpstr>Pilots in different OFDMA RUs</vt:lpstr>
      <vt:lpstr>Conclusions</vt:lpstr>
      <vt:lpstr>Straw Poll #1</vt:lpstr>
      <vt:lpstr>Straw Poll #2</vt:lpstr>
      <vt:lpstr>References</vt:lpstr>
    </vt:vector>
  </TitlesOfParts>
  <Company>NEWRACOM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Daewon Lee</dc:creator>
  <cp:lastModifiedBy>Daewon Lee</cp:lastModifiedBy>
  <cp:revision>4354</cp:revision>
  <cp:lastPrinted>1998-02-10T13:28:06Z</cp:lastPrinted>
  <dcterms:created xsi:type="dcterms:W3CDTF">2009-12-02T19:05:24Z</dcterms:created>
  <dcterms:modified xsi:type="dcterms:W3CDTF">2015-05-10T07:09:04Z</dcterms:modified>
</cp:coreProperties>
</file>