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  <p:sldMasterId id="2147483668" r:id="rId2"/>
    <p:sldMasterId id="2147483681" r:id="rId3"/>
    <p:sldMasterId id="2147483701" r:id="rId4"/>
  </p:sldMasterIdLst>
  <p:notesMasterIdLst>
    <p:notesMasterId r:id="rId14"/>
  </p:notesMasterIdLst>
  <p:handoutMasterIdLst>
    <p:handoutMasterId r:id="rId15"/>
  </p:handoutMasterIdLst>
  <p:sldIdLst>
    <p:sldId id="269" r:id="rId5"/>
    <p:sldId id="270" r:id="rId6"/>
    <p:sldId id="273" r:id="rId7"/>
    <p:sldId id="285" r:id="rId8"/>
    <p:sldId id="277" r:id="rId9"/>
    <p:sldId id="283" r:id="rId10"/>
    <p:sldId id="278" r:id="rId11"/>
    <p:sldId id="281" r:id="rId12"/>
    <p:sldId id="280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6" autoAdjust="0"/>
    <p:restoredTop sz="94660"/>
  </p:normalViewPr>
  <p:slideViewPr>
    <p:cSldViewPr>
      <p:cViewPr varScale="1">
        <p:scale>
          <a:sx n="81" d="100"/>
          <a:sy n="81" d="100"/>
        </p:scale>
        <p:origin x="1008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January,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Chuck Lukaszewski, Aruba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January,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Chuck Lukaszewski,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802.11-14/1416r0 Observed Protocol Violations Caused by DSC with Roaming STAs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Chuck Lukaszewski,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57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8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May, 2015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Chittabrata Ghosh, Intel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5" name="Picture 14" descr="logo.jpg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10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1988" y="6659563"/>
            <a:ext cx="6000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90258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9167930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6512032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228433452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D8BAAA59-19F1-1440-B974-E0DC7495DCEB}" type="datetimeFigureOut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5/11/2015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10C91197-2CED-814E-A0F5-84C3B4C884E4}" type="slidenum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0840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80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19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66" y="0"/>
            <a:ext cx="9140834" cy="20337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2" name="Picture 11" descr="Aruba¨_Networks_newLogo-[C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 bwMode="auto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162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ltGray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ltGray"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9" name="Picture 18" descr="Aruba¨_Networks_newLogo-[C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 bwMode="ltGray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40603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ransition Slide - New Swoosh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5"/>
          <a:stretch/>
        </p:blipFill>
        <p:spPr>
          <a:xfrm>
            <a:off x="-3581" y="0"/>
            <a:ext cx="914758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  <a:prstGeom prst="rect">
            <a:avLst/>
          </a:prstGeo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506585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0767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145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548189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733170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795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9820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332943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4052325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 userDrawn="1"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/>
                <a:ea typeface="ＭＳ Ｐゴシック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/>
              <a:ea typeface="ＭＳ Ｐゴシック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939" y="5958648"/>
            <a:ext cx="621846" cy="65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347524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8833127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4429745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928539946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277950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+mn-cs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eaLnBrk="0" hangingPunct="0">
              <a:defRPr/>
            </a:pP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eaLnBrk="0" hangingPunct="0"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ea typeface="ＭＳ Ｐゴシック" charset="-128"/>
                <a:cs typeface="Arial" charset="0"/>
              </a:rPr>
              <a:pPr eaLnBrk="0" hangingPunct="0"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3012D06-F38B-4356-A24A-00D85CA6255C}" type="slidenum">
              <a:rPr lang="en-US" sz="100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pPr algn="ctr"/>
              <a:t>‹#›</a:t>
            </a:fld>
            <a:endParaRPr lang="en-US" sz="1000" dirty="0">
              <a:solidFill>
                <a:srgbClr val="808080"/>
              </a:solidFill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274964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68873803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4" y="333375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May,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0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1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1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5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802.11-15/0576r0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722" r:id="rId8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75795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079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5" r:id="rId3"/>
    <p:sldLayoutId id="2147483686" r:id="rId4"/>
    <p:sldLayoutId id="2147483687" r:id="rId5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72594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9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20" y="915987"/>
            <a:ext cx="8585880" cy="1065213"/>
          </a:xfrm>
        </p:spPr>
        <p:txBody>
          <a:bodyPr/>
          <a:lstStyle/>
          <a:p>
            <a:r>
              <a:rPr lang="en-US" dirty="0" smtClean="0"/>
              <a:t>Power Consumption and Latency Values in State Transitions for IEEE 802.11ax </a:t>
            </a:r>
            <a:r>
              <a:rPr lang="en-US" sz="2800" dirty="0" smtClean="0"/>
              <a:t>Simulation</a:t>
            </a:r>
            <a:r>
              <a:rPr lang="en-US" dirty="0" smtClean="0"/>
              <a:t> Scenarios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66058" y="2514601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>
                <a:solidFill>
                  <a:schemeClr val="tx1"/>
                </a:solidFill>
              </a:rPr>
              <a:t>Date:</a:t>
            </a:r>
            <a:r>
              <a:rPr lang="en-GB" sz="2000" b="0" kern="0" dirty="0" smtClean="0">
                <a:solidFill>
                  <a:schemeClr val="tx1"/>
                </a:solidFill>
              </a:rPr>
              <a:t> 2015-05-13</a:t>
            </a:r>
            <a:endParaRPr lang="en-GB" sz="2000" b="0" kern="0" dirty="0">
              <a:solidFill>
                <a:schemeClr val="tx1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3400" y="30919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53683"/>
              </p:ext>
            </p:extLst>
          </p:nvPr>
        </p:nvGraphicFramePr>
        <p:xfrm>
          <a:off x="495300" y="3657600"/>
          <a:ext cx="7937500" cy="382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8" name="Document" r:id="rId4" imgW="8622727" imgH="4167774" progId="Word.Document.8">
                  <p:embed/>
                </p:oleObj>
              </mc:Choice>
              <mc:Fallback>
                <p:oleObj name="Document" r:id="rId4" imgW="8622727" imgH="416777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657600"/>
                        <a:ext cx="7937500" cy="382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819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Simulation Scenarios document [1] has mentioned about modeling power consumption in various state transitions of three considered power save mechanisms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Two sleep states have been introduced in [2] namely, shallow sleep and deep sleep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this contribution, we discuss the latency and power consumption values for every possible state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Transmit to Listen and vice versa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Receive to Listen and vice versa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Receive to Shallow Sleep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Listen to Shallow Sleep and vice versa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Listen to Deep Sleep and vice versa 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97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Various Power States Definition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9" name="Content Placeholder 1"/>
          <p:cNvSpPr>
            <a:spLocks noGrp="1"/>
          </p:cNvSpPr>
          <p:nvPr>
            <p:ph sz="quarter" idx="11"/>
          </p:nvPr>
        </p:nvSpPr>
        <p:spPr>
          <a:xfrm>
            <a:off x="456407" y="1921601"/>
            <a:ext cx="8229600" cy="4536000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dirty="0" smtClean="0"/>
              <a:t>Simulation Scenarios </a:t>
            </a:r>
            <a:r>
              <a:rPr lang="en-US" sz="1600" dirty="0" smtClean="0"/>
              <a:t>document [1] of IEEE 802.11ax specifies the following common power model parameters for all simulation scenarios </a:t>
            </a:r>
          </a:p>
          <a:p>
            <a:pPr marL="457200" lvl="1" indent="0"/>
            <a:r>
              <a:rPr lang="en-GB" altLang="ja-JP" sz="1600" dirty="0"/>
              <a:t>Sleep power state is defined as the state when the STA is in Doze state and receiver is </a:t>
            </a:r>
            <a:r>
              <a:rPr lang="en-GB" altLang="ja-JP" sz="1600" dirty="0" smtClean="0"/>
              <a:t>off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marL="274637" lvl="1" indent="0">
              <a:buNone/>
            </a:pPr>
            <a:r>
              <a:rPr lang="en-GB" altLang="ja-JP" sz="1600" dirty="0" smtClean="0">
                <a:solidFill>
                  <a:schemeClr val="tx1"/>
                </a:solidFill>
              </a:rPr>
              <a:t> 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lvl="1"/>
            <a:endParaRPr lang="en-US" sz="16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135925"/>
              </p:ext>
            </p:extLst>
          </p:nvPr>
        </p:nvGraphicFramePr>
        <p:xfrm>
          <a:off x="2074600" y="2610893"/>
          <a:ext cx="5648584" cy="21513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4292"/>
                <a:gridCol w="2824292"/>
              </a:tblGrid>
              <a:tr h="5403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Power State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400">
                          <a:effectLst/>
                        </a:rPr>
                        <a:t>Average Current Consumption [mA]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[mA]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280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Receive [mA]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Listen [mA]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Shallow</a:t>
                      </a:r>
                      <a:r>
                        <a:rPr lang="en-GB" sz="1400" b="1" baseline="0" dirty="0" smtClean="0">
                          <a:effectLst/>
                        </a:rPr>
                        <a:t> </a:t>
                      </a:r>
                      <a:r>
                        <a:rPr lang="en-GB" sz="1400" b="1" dirty="0" smtClean="0">
                          <a:effectLst/>
                        </a:rPr>
                        <a:t>Sleep </a:t>
                      </a:r>
                      <a:r>
                        <a:rPr lang="en-GB" sz="1400" b="1" dirty="0">
                          <a:effectLst/>
                        </a:rPr>
                        <a:t>[mA]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0.9 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Deep</a:t>
                      </a:r>
                      <a:r>
                        <a:rPr lang="en-US" sz="14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Sleep [mA]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0.003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</a:tbl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96914" y="4953000"/>
            <a:ext cx="78454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1"/>
                </a:solidFill>
              </a:rPr>
              <a:t>Deep Sleep </a:t>
            </a:r>
            <a:r>
              <a:rPr lang="en-GB" sz="1600" b="1" dirty="0" smtClean="0">
                <a:solidFill>
                  <a:schemeClr val="tx1"/>
                </a:solidFill>
              </a:rPr>
              <a:t>[2] </a:t>
            </a:r>
            <a:r>
              <a:rPr lang="en-GB" sz="1600" dirty="0" smtClean="0">
                <a:solidFill>
                  <a:schemeClr val="tx1"/>
                </a:solidFill>
              </a:rPr>
              <a:t>power </a:t>
            </a:r>
            <a:r>
              <a:rPr lang="en-GB" sz="1600" dirty="0">
                <a:solidFill>
                  <a:schemeClr val="tx1"/>
                </a:solidFill>
              </a:rPr>
              <a:t>state </a:t>
            </a:r>
            <a:r>
              <a:rPr lang="en-GB" sz="1600" dirty="0" smtClean="0">
                <a:solidFill>
                  <a:schemeClr val="tx1"/>
                </a:solidFill>
              </a:rPr>
              <a:t>is </a:t>
            </a:r>
            <a:r>
              <a:rPr lang="en-GB" sz="1600" dirty="0">
                <a:solidFill>
                  <a:schemeClr val="tx1"/>
                </a:solidFill>
              </a:rPr>
              <a:t>defined as a sleep state with the least (non-zero) power consumed and the longest transition time to Listen state.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GB" sz="1600" dirty="0">
                <a:solidFill>
                  <a:schemeClr val="tx1"/>
                </a:solidFill>
              </a:rPr>
              <a:t> 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GB" sz="1600" b="1" dirty="0">
                <a:solidFill>
                  <a:schemeClr val="tx1"/>
                </a:solidFill>
              </a:rPr>
              <a:t>Shallow Sleep </a:t>
            </a:r>
            <a:r>
              <a:rPr lang="en-GB" sz="1600" b="1" dirty="0" smtClean="0">
                <a:solidFill>
                  <a:schemeClr val="tx1"/>
                </a:solidFill>
              </a:rPr>
              <a:t>[2] </a:t>
            </a:r>
            <a:r>
              <a:rPr lang="en-GB" sz="1600" dirty="0" smtClean="0">
                <a:solidFill>
                  <a:schemeClr val="tx1"/>
                </a:solidFill>
              </a:rPr>
              <a:t>power </a:t>
            </a:r>
            <a:r>
              <a:rPr lang="en-GB" sz="1600" dirty="0">
                <a:solidFill>
                  <a:schemeClr val="tx1"/>
                </a:solidFill>
              </a:rPr>
              <a:t>state is defined as a sleep state when the STA consumes more power but transitions faster to Listen state when compared to the Deep Sleep power state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46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Transitions in 11ax Simulation Scenarios Document [1]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7" name="Picture 6" descr="Macintosh HD:Users:joonsuk:Documents:IEEE WLAN:2015_03:PS-state-transition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127" y="2438400"/>
            <a:ext cx="6477000" cy="30572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472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8077199" cy="1065213"/>
          </a:xfrm>
        </p:spPr>
        <p:txBody>
          <a:bodyPr/>
          <a:lstStyle/>
          <a:p>
            <a:r>
              <a:rPr lang="en-US" dirty="0" smtClean="0"/>
              <a:t>Existing Table of State Transitions within 11ax </a:t>
            </a:r>
            <a:r>
              <a:rPr lang="en-US" dirty="0"/>
              <a:t>Simulation Scenarios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408139"/>
              </p:ext>
            </p:extLst>
          </p:nvPr>
        </p:nvGraphicFramePr>
        <p:xfrm>
          <a:off x="1752600" y="2590798"/>
          <a:ext cx="5750560" cy="373380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07210"/>
                <a:gridCol w="1714500"/>
                <a:gridCol w="2228850"/>
              </a:tblGrid>
              <a:tr h="380683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Power Transition parameters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06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State Transitions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Transition Time (ms)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Average Power Consumption (mW)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806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Transmit ⬄ 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806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Receive ⬄ 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806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Receive </a:t>
                      </a:r>
                      <a:r>
                        <a:rPr lang="en-GB" sz="1100" dirty="0" smtClean="0">
                          <a:effectLst/>
                        </a:rPr>
                        <a:t>⬄Transmit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</a:t>
                      </a:r>
                      <a:r>
                        <a:rPr lang="en-GB" sz="1100" baseline="-25000" dirty="0">
                          <a:effectLst/>
                        </a:rPr>
                        <a:t>RT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e.g., 209 </a:t>
                      </a:r>
                      <a:r>
                        <a:rPr lang="en-GB" sz="1100" dirty="0" err="1">
                          <a:effectLst/>
                        </a:rPr>
                        <a:t>mW</a:t>
                      </a:r>
                      <a:r>
                        <a:rPr lang="en-GB" sz="1100" dirty="0">
                          <a:effectLst/>
                        </a:rPr>
                        <a:t> (P</a:t>
                      </a:r>
                      <a:r>
                        <a:rPr lang="en-GB" sz="1100" baseline="-25000" dirty="0">
                          <a:effectLst/>
                        </a:rPr>
                        <a:t>RT</a:t>
                      </a:r>
                      <a:r>
                        <a:rPr lang="en-GB" sz="1100" dirty="0">
                          <a:effectLst/>
                        </a:rPr>
                        <a:t>=(280+100)*1.1/2)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solidFill>
                      <a:srgbClr val="FFC000"/>
                    </a:solidFill>
                  </a:tcPr>
                </a:tc>
              </a:tr>
              <a:tr h="4327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Transmit </a:t>
                      </a:r>
                      <a:r>
                        <a:rPr lang="en-GB" sz="1100" dirty="0" smtClean="0">
                          <a:effectLst/>
                        </a:rPr>
                        <a:t>⬄ Shallow </a:t>
                      </a:r>
                      <a:r>
                        <a:rPr lang="en-GB" sz="1100" dirty="0">
                          <a:effectLst/>
                        </a:rPr>
                        <a:t>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</a:t>
                      </a:r>
                      <a:r>
                        <a:rPr lang="en-GB" sz="1100" baseline="-25000">
                          <a:effectLst/>
                        </a:rPr>
                        <a:t>TS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e.g., 154.5 mW (P</a:t>
                      </a:r>
                      <a:r>
                        <a:rPr lang="en-GB" sz="1100" baseline="-25000">
                          <a:effectLst/>
                        </a:rPr>
                        <a:t>TS</a:t>
                      </a:r>
                      <a:r>
                        <a:rPr lang="en-GB" sz="1100">
                          <a:effectLst/>
                        </a:rPr>
                        <a:t>=(280+0.9)*1.1/2)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806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Receive </a:t>
                      </a:r>
                      <a:r>
                        <a:rPr lang="en-GB" sz="1100" dirty="0" smtClean="0">
                          <a:effectLst/>
                        </a:rPr>
                        <a:t>⬄Shallow </a:t>
                      </a:r>
                      <a:r>
                        <a:rPr lang="en-GB" sz="1100" dirty="0">
                          <a:effectLst/>
                        </a:rPr>
                        <a:t>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</a:t>
                      </a:r>
                      <a:r>
                        <a:rPr lang="en-GB" sz="1100" baseline="-25000">
                          <a:effectLst/>
                        </a:rPr>
                        <a:t>RS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e.g., 55.5 mW (P</a:t>
                      </a:r>
                      <a:r>
                        <a:rPr lang="en-GB" sz="1100" baseline="-25000">
                          <a:effectLst/>
                        </a:rPr>
                        <a:t>RS</a:t>
                      </a:r>
                      <a:r>
                        <a:rPr lang="en-GB" sz="1100">
                          <a:effectLst/>
                        </a:rPr>
                        <a:t>=(100+0.9)*1.1/2)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2542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Listen ⬄ Shallow 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</a:t>
                      </a:r>
                      <a:r>
                        <a:rPr lang="en-GB" sz="1100" baseline="-25000">
                          <a:effectLst/>
                        </a:rPr>
                        <a:t>LS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e.g., 28 mW (P</a:t>
                      </a:r>
                      <a:r>
                        <a:rPr lang="en-GB" sz="1100" baseline="-25000">
                          <a:effectLst/>
                        </a:rPr>
                        <a:t>LS</a:t>
                      </a:r>
                      <a:r>
                        <a:rPr lang="en-GB" sz="1100">
                          <a:effectLst/>
                        </a:rPr>
                        <a:t>=(50+0.9)*1.1/2)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2542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Shallow </a:t>
                      </a:r>
                      <a:r>
                        <a:rPr lang="en-GB" sz="1100" dirty="0" smtClean="0">
                          <a:effectLst/>
                        </a:rPr>
                        <a:t>Sleep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smtClean="0">
                          <a:effectLst/>
                        </a:rPr>
                        <a:t>⬄Listen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0.5 ms (T</a:t>
                      </a:r>
                      <a:r>
                        <a:rPr lang="en-GB" sz="1100" baseline="-25000">
                          <a:effectLst/>
                        </a:rPr>
                        <a:t>SL</a:t>
                      </a:r>
                      <a:r>
                        <a:rPr lang="en-GB" sz="1100">
                          <a:effectLst/>
                        </a:rPr>
                        <a:t>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2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Listen </a:t>
                      </a:r>
                      <a:r>
                        <a:rPr lang="en-GB" sz="1100" dirty="0" smtClean="0">
                          <a:effectLst/>
                        </a:rPr>
                        <a:t>⬄Deep </a:t>
                      </a:r>
                      <a:r>
                        <a:rPr lang="en-GB" sz="1100" dirty="0">
                          <a:effectLst/>
                        </a:rPr>
                        <a:t>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</a:t>
                      </a:r>
                      <a:r>
                        <a:rPr lang="en-GB" sz="1100" baseline="-25000">
                          <a:effectLst/>
                        </a:rPr>
                        <a:t>DS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e.g., 0.5 mW (P</a:t>
                      </a:r>
                      <a:r>
                        <a:rPr lang="en-GB" sz="1100" baseline="-25000">
                          <a:effectLst/>
                        </a:rPr>
                        <a:t>DS</a:t>
                      </a:r>
                      <a:r>
                        <a:rPr lang="en-GB" sz="1100">
                          <a:effectLst/>
                        </a:rPr>
                        <a:t>=(0.9+0.003)*1.1/2)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2542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Deep </a:t>
                      </a:r>
                      <a:r>
                        <a:rPr lang="en-GB" sz="1100" dirty="0" err="1" smtClean="0">
                          <a:effectLst/>
                        </a:rPr>
                        <a:t>Sleep⬄Listen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 </a:t>
                      </a:r>
                      <a:r>
                        <a:rPr lang="en-GB" sz="1100" dirty="0" err="1">
                          <a:effectLst/>
                        </a:rPr>
                        <a:t>ms</a:t>
                      </a:r>
                      <a:r>
                        <a:rPr lang="en-GB" sz="1100" dirty="0">
                          <a:effectLst/>
                        </a:rPr>
                        <a:t> (T</a:t>
                      </a:r>
                      <a:r>
                        <a:rPr lang="en-GB" sz="1100" baseline="-25000" dirty="0">
                          <a:effectLst/>
                        </a:rPr>
                        <a:t>SD</a:t>
                      </a:r>
                      <a:r>
                        <a:rPr lang="en-GB" sz="11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96914" y="1905000"/>
            <a:ext cx="8066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Existing Table under </a:t>
            </a:r>
            <a:r>
              <a:rPr lang="en-GB" sz="1600" u="sng" dirty="0">
                <a:solidFill>
                  <a:schemeClr val="tx1"/>
                </a:solidFill>
              </a:rPr>
              <a:t>Common Power Model Parameters for all simulation Scenarios </a:t>
            </a:r>
            <a:r>
              <a:rPr lang="en-GB" sz="1600" dirty="0">
                <a:solidFill>
                  <a:schemeClr val="tx1"/>
                </a:solidFill>
              </a:rPr>
              <a:t>in </a:t>
            </a:r>
            <a:r>
              <a:rPr lang="en-GB" sz="1600" b="1" dirty="0">
                <a:solidFill>
                  <a:schemeClr val="tx1"/>
                </a:solidFill>
              </a:rPr>
              <a:t>Simulation Scenarios </a:t>
            </a:r>
            <a:r>
              <a:rPr lang="en-GB" sz="1600" dirty="0">
                <a:solidFill>
                  <a:schemeClr val="tx1"/>
                </a:solidFill>
              </a:rPr>
              <a:t>document doc. IEEE </a:t>
            </a:r>
            <a:r>
              <a:rPr lang="en-GB" sz="1600" dirty="0" smtClean="0">
                <a:solidFill>
                  <a:schemeClr val="tx1"/>
                </a:solidFill>
              </a:rPr>
              <a:t>802.11-14/0980r6 [1] </a:t>
            </a:r>
            <a:endParaRPr lang="en-US" sz="1600" b="1" u="sng" dirty="0">
              <a:solidFill>
                <a:schemeClr val="tx1"/>
              </a:solidFill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2077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and Latency Transitions Between States in IEEE 802.11ax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434667"/>
              </p:ext>
            </p:extLst>
          </p:nvPr>
        </p:nvGraphicFramePr>
        <p:xfrm>
          <a:off x="1447800" y="2781366"/>
          <a:ext cx="6457950" cy="349573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81772"/>
                <a:gridCol w="1902686"/>
                <a:gridCol w="2473492"/>
              </a:tblGrid>
              <a:tr h="349307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Power Consumption and Latency Values in State Transitions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3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State Transitions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Transition Time (</a:t>
                      </a:r>
                      <a:r>
                        <a:rPr lang="en-GB" sz="1400" b="1" dirty="0" err="1">
                          <a:effectLst/>
                        </a:rPr>
                        <a:t>ms</a:t>
                      </a:r>
                      <a:r>
                        <a:rPr lang="en-GB" sz="1400" b="1" dirty="0">
                          <a:effectLst/>
                        </a:rPr>
                        <a:t>)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Power </a:t>
                      </a:r>
                      <a:r>
                        <a:rPr lang="en-GB" sz="1400" b="1" dirty="0">
                          <a:effectLst/>
                        </a:rPr>
                        <a:t>Consumption (mW)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493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Transmit ⬄ 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TL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0.010ms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75mW</a:t>
                      </a:r>
                      <a:endParaRPr lang="en-US" sz="11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493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Receive ⬄ 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0ms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55mW</a:t>
                      </a:r>
                      <a:r>
                        <a:rPr lang="en-GB" sz="1100" strike="sng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100" strike="sng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493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strike="sngStrike" dirty="0">
                          <a:effectLst/>
                        </a:rPr>
                        <a:t>Receive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smtClean="0">
                          <a:effectLst/>
                        </a:rPr>
                        <a:t>Listen        Transmit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strike="sngStrike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strike="sngStrike" baseline="-25000" dirty="0">
                          <a:solidFill>
                            <a:schemeClr val="tx1"/>
                          </a:solidFill>
                          <a:effectLst/>
                        </a:rPr>
                        <a:t>RT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LT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=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0.004ms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strike="sng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GB" sz="1100" strike="sngStrike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RT</a:t>
                      </a:r>
                      <a:r>
                        <a:rPr lang="en-GB" sz="1100" strike="noStrike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100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GB" sz="1100" strike="noStrike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LT </a:t>
                      </a:r>
                      <a:r>
                        <a:rPr lang="en-GB" sz="1100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= </a:t>
                      </a:r>
                      <a:r>
                        <a:rPr lang="en-GB" sz="1100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100mW</a:t>
                      </a:r>
                      <a:endParaRPr lang="en-US" sz="11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970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Transmit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     Shallow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Sleep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TS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0.01ms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TS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15mW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970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Receive </a:t>
                      </a:r>
                      <a:r>
                        <a:rPr lang="en-GB" sz="1100" dirty="0" smtClean="0">
                          <a:effectLst/>
                        </a:rPr>
                        <a:t>     Shallow </a:t>
                      </a:r>
                      <a:r>
                        <a:rPr lang="en-GB" sz="1100" dirty="0">
                          <a:effectLst/>
                        </a:rPr>
                        <a:t>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RS 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0.2ms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RS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15mW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2332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Listen </a:t>
                      </a:r>
                      <a:r>
                        <a:rPr lang="en-GB" sz="1100" dirty="0" smtClean="0">
                          <a:effectLst/>
                        </a:rPr>
                        <a:t>      Shallow </a:t>
                      </a:r>
                      <a:r>
                        <a:rPr lang="en-GB" sz="1100" dirty="0">
                          <a:effectLst/>
                        </a:rPr>
                        <a:t>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LS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0.2ms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LS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5mW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2332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Shallow </a:t>
                      </a:r>
                      <a:r>
                        <a:rPr lang="en-GB" sz="1100" dirty="0" smtClean="0">
                          <a:effectLst/>
                        </a:rPr>
                        <a:t>Sleep         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SL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0.5ms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2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Listen </a:t>
                      </a:r>
                      <a:r>
                        <a:rPr lang="en-GB" sz="1100" dirty="0" smtClean="0">
                          <a:effectLst/>
                        </a:rPr>
                        <a:t>      Deep </a:t>
                      </a:r>
                      <a:r>
                        <a:rPr lang="en-GB" sz="1100" dirty="0">
                          <a:effectLst/>
                        </a:rPr>
                        <a:t>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LD 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0.01ms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DS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5mW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2332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Deep </a:t>
                      </a:r>
                      <a:r>
                        <a:rPr lang="en-GB" sz="1100" dirty="0" smtClean="0">
                          <a:effectLst/>
                        </a:rPr>
                        <a:t>Sleep        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effectLst/>
                        </a:rPr>
                        <a:t>SDL</a:t>
                      </a:r>
                      <a:r>
                        <a:rPr lang="en-GB" sz="1100" baseline="0" dirty="0" smtClean="0">
                          <a:effectLst/>
                        </a:rPr>
                        <a:t>= 3ms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695450" y="22844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Right Arrow 2"/>
          <p:cNvSpPr/>
          <p:nvPr/>
        </p:nvSpPr>
        <p:spPr bwMode="auto">
          <a:xfrm>
            <a:off x="2607625" y="4314700"/>
            <a:ext cx="152400" cy="762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2262250" y="4695700"/>
            <a:ext cx="152400" cy="762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2233550" y="5079674"/>
            <a:ext cx="152400" cy="762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ight Arrow 13"/>
          <p:cNvSpPr/>
          <p:nvPr/>
        </p:nvSpPr>
        <p:spPr bwMode="auto">
          <a:xfrm>
            <a:off x="2640281" y="5645725"/>
            <a:ext cx="152400" cy="762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ight Arrow 14"/>
          <p:cNvSpPr/>
          <p:nvPr/>
        </p:nvSpPr>
        <p:spPr bwMode="auto">
          <a:xfrm>
            <a:off x="2272147" y="5891150"/>
            <a:ext cx="152400" cy="762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2569030" y="6112825"/>
            <a:ext cx="152400" cy="762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1" y="1882703"/>
            <a:ext cx="80660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We propose to replace the existing Table under </a:t>
            </a:r>
            <a:r>
              <a:rPr lang="en-GB" sz="1600" u="sng" dirty="0">
                <a:solidFill>
                  <a:schemeClr val="tx1"/>
                </a:solidFill>
              </a:rPr>
              <a:t>Common Power Model Parameters for all simulation Scenarios </a:t>
            </a:r>
            <a:r>
              <a:rPr lang="en-GB" sz="1600" dirty="0">
                <a:solidFill>
                  <a:schemeClr val="tx1"/>
                </a:solidFill>
              </a:rPr>
              <a:t>in </a:t>
            </a:r>
            <a:r>
              <a:rPr lang="en-GB" sz="1600" b="1" dirty="0">
                <a:solidFill>
                  <a:schemeClr val="tx1"/>
                </a:solidFill>
              </a:rPr>
              <a:t>Simulation Scenarios </a:t>
            </a:r>
            <a:r>
              <a:rPr lang="en-GB" sz="1600" dirty="0">
                <a:solidFill>
                  <a:schemeClr val="tx1"/>
                </a:solidFill>
              </a:rPr>
              <a:t>document doc. IEEE </a:t>
            </a:r>
            <a:r>
              <a:rPr lang="en-GB" sz="1600" dirty="0" smtClean="0">
                <a:solidFill>
                  <a:schemeClr val="tx1"/>
                </a:solidFill>
              </a:rPr>
              <a:t>802.11-14/0980r6 [1] with the Table below</a:t>
            </a:r>
            <a:endParaRPr lang="en-US" sz="1600" b="1" u="sng" dirty="0">
              <a:solidFill>
                <a:schemeClr val="tx1"/>
              </a:solidFill>
            </a:endParaRPr>
          </a:p>
          <a:p>
            <a:endParaRPr lang="en-US" sz="1600" dirty="0"/>
          </a:p>
        </p:txBody>
      </p:sp>
      <p:sp>
        <p:nvSpPr>
          <p:cNvPr id="18" name="Right Arrow 17"/>
          <p:cNvSpPr/>
          <p:nvPr/>
        </p:nvSpPr>
        <p:spPr bwMode="auto">
          <a:xfrm>
            <a:off x="2187039" y="5410200"/>
            <a:ext cx="152400" cy="762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199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</a:t>
            </a:r>
            <a:r>
              <a:rPr lang="en-US" sz="1800" dirty="0" smtClean="0"/>
              <a:t>e have proposed </a:t>
            </a:r>
            <a:r>
              <a:rPr lang="en-US" sz="1800" dirty="0"/>
              <a:t>to modify the Simulation Scenarios by including a table specifying the </a:t>
            </a:r>
            <a:r>
              <a:rPr lang="en-US" sz="1800" dirty="0" smtClean="0"/>
              <a:t>power </a:t>
            </a:r>
            <a:r>
              <a:rPr lang="en-US" sz="1800" dirty="0"/>
              <a:t>and latency </a:t>
            </a:r>
            <a:r>
              <a:rPr lang="en-US" sz="1800" dirty="0" smtClean="0"/>
              <a:t>parameters for enhanced state transition modeling</a:t>
            </a:r>
            <a:endParaRPr lang="en-US" sz="1800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63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[1] IEEE 11-14/0980r6: “</a:t>
            </a:r>
            <a:r>
              <a:rPr lang="en-GB" dirty="0" err="1" smtClean="0"/>
              <a:t>TGax</a:t>
            </a:r>
            <a:r>
              <a:rPr lang="en-GB" dirty="0" smtClean="0"/>
              <a:t> Simulation Scenarios”</a:t>
            </a:r>
          </a:p>
          <a:p>
            <a:pPr marL="0" indent="0"/>
            <a:r>
              <a:rPr lang="en-GB" dirty="0" smtClean="0"/>
              <a:t>[2] IEEE 11-15/0314r1: “Sleep States in IEEE 802.11ax Simulation Scenarios”</a:t>
            </a:r>
            <a:endParaRPr lang="en-GB" dirty="0"/>
          </a:p>
          <a:p>
            <a:pPr marL="0" indent="0"/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7" y="1828800"/>
            <a:ext cx="8151813" cy="4113213"/>
          </a:xfrm>
        </p:spPr>
        <p:txBody>
          <a:bodyPr/>
          <a:lstStyle/>
          <a:p>
            <a:r>
              <a:rPr lang="en-US" dirty="0" smtClean="0"/>
              <a:t>    Do </a:t>
            </a:r>
            <a:r>
              <a:rPr lang="en-US" dirty="0"/>
              <a:t>you agree to include the </a:t>
            </a:r>
            <a:r>
              <a:rPr lang="en-US" dirty="0" smtClean="0"/>
              <a:t>Table on Power and Latency Transitions Between States discussed in </a:t>
            </a:r>
            <a:r>
              <a:rPr lang="en-US" dirty="0"/>
              <a:t>Slide </a:t>
            </a:r>
            <a:r>
              <a:rPr lang="en-US" dirty="0" smtClean="0"/>
              <a:t>6 </a:t>
            </a:r>
            <a:r>
              <a:rPr lang="en-US" dirty="0"/>
              <a:t>under </a:t>
            </a:r>
            <a:r>
              <a:rPr lang="en-GB" u="sng" dirty="0"/>
              <a:t>Common Power Model Parameters for all simulation Scenarios </a:t>
            </a:r>
            <a:r>
              <a:rPr lang="en-GB" dirty="0"/>
              <a:t> </a:t>
            </a:r>
            <a:r>
              <a:rPr lang="en-US" dirty="0"/>
              <a:t>in the Simulation Scenarios </a:t>
            </a:r>
            <a:r>
              <a:rPr lang="en-US" dirty="0" smtClean="0"/>
              <a:t>document?  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73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2011_Aruba_template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79823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5955</TotalTime>
  <Words>694</Words>
  <Application>Microsoft Office PowerPoint</Application>
  <PresentationFormat>On-screen Show (4:3)</PresentationFormat>
  <Paragraphs>142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Arial Unicode MS</vt:lpstr>
      <vt:lpstr>MS Gothic</vt:lpstr>
      <vt:lpstr>ＭＳ Ｐゴシック</vt:lpstr>
      <vt:lpstr>Arial</vt:lpstr>
      <vt:lpstr>Lucida Grande</vt:lpstr>
      <vt:lpstr>Times</vt:lpstr>
      <vt:lpstr>Times New Roman</vt:lpstr>
      <vt:lpstr>Verdana</vt:lpstr>
      <vt:lpstr>802-11-Submission</vt:lpstr>
      <vt:lpstr>2011_Aruba_template</vt:lpstr>
      <vt:lpstr>1_Aruba-2011-Template-Mktg</vt:lpstr>
      <vt:lpstr>Aruba-2011-Template-Mktg</vt:lpstr>
      <vt:lpstr>Document</vt:lpstr>
      <vt:lpstr>Power Consumption and Latency Values in State Transitions for IEEE 802.11ax Simulation Scenarios</vt:lpstr>
      <vt:lpstr>Abstract</vt:lpstr>
      <vt:lpstr>Various Power States Definition</vt:lpstr>
      <vt:lpstr>State Transitions in 11ax Simulation Scenarios Document [1]</vt:lpstr>
      <vt:lpstr>Existing Table of State Transitions within 11ax Simulation Scenarios document</vt:lpstr>
      <vt:lpstr>Power and Latency Transitions Between States in IEEE 802.11ax</vt:lpstr>
      <vt:lpstr>Summary</vt:lpstr>
      <vt:lpstr>References</vt:lpstr>
      <vt:lpstr>Straw poll 1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Sleep Mode Definitions</dc:title>
  <dc:creator>Chittabrata Ghosh (Intel)</dc:creator>
  <cp:lastModifiedBy>Ghosh, Chittabrata</cp:lastModifiedBy>
  <cp:revision>152</cp:revision>
  <cp:lastPrinted>1601-01-01T00:00:00Z</cp:lastPrinted>
  <dcterms:created xsi:type="dcterms:W3CDTF">2014-05-13T18:39:25Z</dcterms:created>
  <dcterms:modified xsi:type="dcterms:W3CDTF">2015-05-11T18:39:32Z</dcterms:modified>
</cp:coreProperties>
</file>