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3.xml" ContentType="application/vnd.openxmlformats-officedocument.theme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3">
  <p:sldMasterIdLst>
    <p:sldMasterId id="2147483648" r:id="rId1"/>
    <p:sldMasterId id="2147483668" r:id="rId2"/>
    <p:sldMasterId id="2147483681" r:id="rId3"/>
    <p:sldMasterId id="2147483701" r:id="rId4"/>
  </p:sldMasterIdLst>
  <p:notesMasterIdLst>
    <p:notesMasterId r:id="rId14"/>
  </p:notesMasterIdLst>
  <p:handoutMasterIdLst>
    <p:handoutMasterId r:id="rId15"/>
  </p:handoutMasterIdLst>
  <p:sldIdLst>
    <p:sldId id="269" r:id="rId5"/>
    <p:sldId id="270" r:id="rId6"/>
    <p:sldId id="273" r:id="rId7"/>
    <p:sldId id="285" r:id="rId8"/>
    <p:sldId id="277" r:id="rId9"/>
    <p:sldId id="283" r:id="rId10"/>
    <p:sldId id="278" r:id="rId11"/>
    <p:sldId id="281" r:id="rId12"/>
    <p:sldId id="280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426" autoAdjust="0"/>
    <p:restoredTop sz="94660"/>
  </p:normalViewPr>
  <p:slideViewPr>
    <p:cSldViewPr>
      <p:cViewPr varScale="1">
        <p:scale>
          <a:sx n="81" d="100"/>
          <a:sy n="81" d="100"/>
        </p:scale>
        <p:origin x="1008" y="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43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802.11-14/1416r0 Observed Protocol Violations Caused by DSC with Roaming STAs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Chuck Lukaszewski, Aruba Networks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757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0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16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0.png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8.png"/></Relationships>
</file>

<file path=ppt/slideLayouts/_rels/slideLayout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Relationship Id="rId4" Type="http://schemas.openxmlformats.org/officeDocument/2006/relationships/image" Target="../media/image10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Master" Target="../slideMasters/slideMaster4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May, 2015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5" name="Picture 14" descr="logo.jpg"/>
          <p:cNvPicPr>
            <a:picLocks noChangeAspect="1"/>
          </p:cNvPicPr>
          <p:nvPr/>
        </p:nvPicPr>
        <p:blipFill>
          <a:blip r:embed="rId3" cstate="screen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100000" contrast="100000"/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8281988" y="6659563"/>
            <a:ext cx="600075" cy="168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9902583"/>
      </p:ext>
    </p:extLst>
  </p:cSld>
  <p:clrMapOvr>
    <a:masterClrMapping/>
  </p:clrMapOvr>
  <p:transition spd="med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9167930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651203256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228433452"/>
      </p:ext>
    </p:extLst>
  </p:cSld>
  <p:clrMapOvr>
    <a:masterClrMapping/>
  </p:clrMapOvr>
  <p:transition spd="med"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D8BAAA59-19F1-1440-B974-E0DC7495DCEB}" type="datetimeFigureOut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5/10/2015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 defTabSz="914400" eaLnBrk="1" hangingPunct="1">
              <a:buClrTx/>
              <a:buSzTx/>
              <a:buFontTx/>
              <a:buNone/>
            </a:pPr>
            <a:fld id="{10C91197-2CED-814E-A0F5-84C3B4C884E4}" type="slidenum">
              <a:rPr lang="en-US">
                <a:solidFill>
                  <a:prstClr val="black">
                    <a:tint val="75000"/>
                  </a:prstClr>
                </a:solidFill>
                <a:latin typeface="Arial" charset="0"/>
                <a:ea typeface="ＭＳ Ｐゴシック" charset="-128"/>
              </a:rPr>
              <a:pPr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  <a:latin typeface="Arial" charset="0"/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5608404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980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801997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 userDrawn="1"/>
        </p:nvSpPr>
        <p:spPr bwMode="auto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1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166" y="0"/>
            <a:ext cx="9140834" cy="2033768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2" name="Picture 11" descr="Aruba¨_Networks_newLogo-[Co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14" name="Rectangle 13"/>
          <p:cNvSpPr/>
          <p:nvPr userDrawn="1"/>
        </p:nvSpPr>
        <p:spPr bwMode="auto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681622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1_Headlin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 vert="horz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5" name="Rectangle 14"/>
          <p:cNvSpPr/>
          <p:nvPr userDrawn="1"/>
        </p:nvSpPr>
        <p:spPr bwMode="ltGray">
          <a:xfrm>
            <a:off x="0" y="-1"/>
            <a:ext cx="9144000" cy="1155333"/>
          </a:xfrm>
          <a:prstGeom prst="rect">
            <a:avLst/>
          </a:prstGeom>
          <a:solidFill>
            <a:schemeClr val="tx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  <p:sp>
        <p:nvSpPr>
          <p:cNvPr id="16" name="TextBox 15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7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pic>
        <p:nvPicPr>
          <p:cNvPr id="18" name="Picture 1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ltGray">
          <a:xfrm>
            <a:off x="0" y="152772"/>
            <a:ext cx="9144000" cy="1031206"/>
          </a:xfrm>
          <a:prstGeom prst="rect">
            <a:avLst/>
          </a:prstGeom>
        </p:spPr>
      </p:pic>
      <p:pic>
        <p:nvPicPr>
          <p:cNvPr id="19" name="Picture 18" descr="Aruba¨_Networks_newLogo-[C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48601" y="6423166"/>
            <a:ext cx="1094872" cy="303744"/>
          </a:xfrm>
          <a:prstGeom prst="rect">
            <a:avLst/>
          </a:prstGeom>
        </p:spPr>
      </p:pic>
      <p:sp>
        <p:nvSpPr>
          <p:cNvPr id="20" name="Rectangle 19"/>
          <p:cNvSpPr/>
          <p:nvPr userDrawn="1"/>
        </p:nvSpPr>
        <p:spPr bwMode="ltGray">
          <a:xfrm>
            <a:off x="0" y="143223"/>
            <a:ext cx="9144000" cy="1040755"/>
          </a:xfrm>
          <a:prstGeom prst="rect">
            <a:avLst/>
          </a:prstGeom>
          <a:gradFill flip="none" rotWithShape="1">
            <a:gsLst>
              <a:gs pos="48000">
                <a:schemeClr val="tx1">
                  <a:alpha val="0"/>
                </a:schemeClr>
              </a:gs>
              <a:gs pos="100000">
                <a:schemeClr val="tx1">
                  <a:alpha val="57000"/>
                </a:schemeClr>
              </a:gs>
            </a:gsLst>
            <a:lin ang="0" scaled="1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>
              <a:buClrTx/>
              <a:buSzTx/>
              <a:buFontTx/>
              <a:buNone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140603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Transition Slide - New Swoosh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105"/>
          <a:stretch/>
        </p:blipFill>
        <p:spPr>
          <a:xfrm>
            <a:off x="-3581" y="0"/>
            <a:ext cx="9147581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  <a:prstGeom prst="rect">
            <a:avLst/>
          </a:prstGeo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sp>
        <p:nvSpPr>
          <p:cNvPr id="10" name="Text Box 15"/>
          <p:cNvSpPr txBox="1">
            <a:spLocks noChangeArrowheads="1"/>
          </p:cNvSpPr>
          <p:nvPr userDrawn="1"/>
        </p:nvSpPr>
        <p:spPr bwMode="auto">
          <a:xfrm>
            <a:off x="167941" y="6462713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2012.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15065850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80767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615950" y="1600200"/>
            <a:ext cx="7604125" cy="4262437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414516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9548189"/>
      </p:ext>
    </p:extLst>
  </p:cSld>
  <p:clrMapOvr>
    <a:masterClrMapping/>
  </p:clrMapOvr>
  <p:transition spd="med">
    <p:fad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Box 9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733170"/>
      </p:ext>
    </p:extLst>
  </p:cSld>
  <p:clrMapOvr>
    <a:masterClrMapping/>
  </p:clrMapOvr>
  <p:transition spd="med">
    <p:fad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5479502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TextBox 7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820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0332943"/>
      </p:ext>
    </p:extLst>
  </p:cSld>
  <p:clrMapOvr>
    <a:masterClrMapping/>
  </p:clrMapOvr>
  <p:transition spd="med">
    <p:fad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564052325"/>
      </p:ext>
    </p:extLst>
  </p:cSld>
  <p:clrMapOvr>
    <a:masterClrMapping/>
  </p:clrMapOvr>
  <p:transition spd="med">
    <p:fad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AutoShape 5"/>
          <p:cNvSpPr>
            <a:spLocks noChangeAspect="1" noChangeArrowheads="1" noTextEdit="1"/>
          </p:cNvSpPr>
          <p:nvPr userDrawn="1"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7" name="Rectangle 6"/>
          <p:cNvSpPr>
            <a:spLocks noChangeArrowheads="1"/>
          </p:cNvSpPr>
          <p:nvPr userDrawn="1"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D8DEC122-9140-4DDC-8779-D6C1096D1494}" type="slidenum">
              <a:rPr lang="en-US" altLang="ja-JP" sz="900">
                <a:solidFill>
                  <a:srgbClr val="FFFFFF"/>
                </a:solidFill>
                <a:latin typeface="Arial"/>
                <a:ea typeface="ＭＳ Ｐゴシック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/>
              <a:ea typeface="ＭＳ Ｐゴシック"/>
              <a:cs typeface="Arial" charset="0"/>
            </a:endParaRPr>
          </a:p>
        </p:txBody>
      </p:sp>
      <p:cxnSp>
        <p:nvCxnSpPr>
          <p:cNvPr id="8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9" name="Picture 53" descr="Aruba_colorlogo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8550" y="6521450"/>
            <a:ext cx="898525" cy="2492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2939" y="5958648"/>
            <a:ext cx="621846" cy="65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347524"/>
      </p:ext>
    </p:extLst>
  </p:cSld>
  <p:clrMapOvr>
    <a:masterClrMapping/>
  </p:clrMapOvr>
  <p:transition spd="med">
    <p:fad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b.pn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2679700"/>
            <a:ext cx="9144000" cy="417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417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883312788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63050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3" descr="segueslide_L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742363" y="0"/>
            <a:ext cx="31369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4" descr="segueslide_R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2836863" y="0"/>
            <a:ext cx="3136901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5" descr="Aruba_colorlogo_white.png"/>
          <p:cNvPicPr>
            <a:picLocks noChangeAspect="1"/>
          </p:cNvPicPr>
          <p:nvPr userDrawn="1"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443788" y="6521450"/>
            <a:ext cx="912812" cy="25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038" y="3192462"/>
            <a:ext cx="7366000" cy="473075"/>
          </a:xfrm>
        </p:spPr>
        <p:txBody>
          <a:bodyPr anchor="ctr"/>
          <a:lstStyle>
            <a:lvl1pPr algn="ctr">
              <a:defRPr sz="24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1442974567"/>
      </p:ext>
    </p:extLst>
  </p:cSld>
  <p:clrMapOvr>
    <a:masterClrMapping/>
  </p:clrMapOvr>
  <p:transition spd="med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 bwMode="auto">
          <a:xfrm>
            <a:off x="0" y="0"/>
            <a:ext cx="9153525" cy="6867525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pitchFamily="34" charset="-128"/>
              <a:cs typeface="ＭＳ Ｐゴシック" charset="-128"/>
            </a:endParaRPr>
          </a:p>
        </p:txBody>
      </p:sp>
      <p:pic>
        <p:nvPicPr>
          <p:cNvPr id="4" name="Picture 7" descr="Aruba_colorlogo_white_lg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24275" y="3208338"/>
            <a:ext cx="171608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1815681" y="4282382"/>
            <a:ext cx="5531005" cy="850900"/>
          </a:xfrm>
        </p:spPr>
        <p:txBody>
          <a:bodyPr/>
          <a:lstStyle>
            <a:lvl1pPr marL="0" indent="0" algn="ctr">
              <a:spcBef>
                <a:spcPts val="0"/>
              </a:spcBef>
              <a:defRPr b="0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928539946"/>
      </p:ext>
    </p:extLst>
  </p:cSld>
  <p:clrMapOvr>
    <a:masterClrMapping/>
  </p:clrMapOvr>
  <p:transition spd="med">
    <p:fad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latin typeface="Arial" charset="0"/>
                <a:ea typeface="ＭＳ Ｐゴシック" charset="-128"/>
                <a:cs typeface="Arial" charset="0"/>
              </a:rPr>
              <a:pPr defTabSz="914400">
                <a:buClrTx/>
                <a:buSzTx/>
                <a:buFontTx/>
                <a:buNone/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7277950"/>
      </p:ext>
    </p:extLst>
  </p:cSld>
  <p:clrMapOvr>
    <a:masterClrMapping/>
  </p:clrMapOvr>
  <p:transition spd="med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8" name="Date Placeholder 7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0" name="Date Placeholder 9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smtClean="0"/>
              <a:t>January, 2015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smtClean="0"/>
              <a:t>Chuck Lukaszewski, Aruba Networks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contentslide_graphic4_gray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eaLnBrk="0" hangingPunct="0">
              <a:defRPr/>
            </a:pPr>
            <a:endParaRPr lang="en-US">
              <a:solidFill>
                <a:srgbClr val="000000"/>
              </a:solidFill>
              <a:ea typeface="ＭＳ Ｐゴシック" charset="-128"/>
              <a:cs typeface="+mn-cs"/>
            </a:endParaRPr>
          </a:p>
        </p:txBody>
      </p:sp>
      <p:sp>
        <p:nvSpPr>
          <p:cNvPr id="7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eaLnBrk="0" hangingPunct="0">
              <a:defRPr/>
            </a:pP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87313" y="6621463"/>
            <a:ext cx="32385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91388" tIns="45694" rIns="91388" bIns="45694">
            <a:spAutoFit/>
          </a:bodyPr>
          <a:lstStyle/>
          <a:p>
            <a:pPr eaLnBrk="0" hangingPunct="0">
              <a:defRPr/>
            </a:pPr>
            <a:fld id="{55C7198D-B6EA-41F7-9757-00711726115F}" type="slidenum">
              <a:rPr lang="en-US" altLang="ja-JP" sz="900">
                <a:solidFill>
                  <a:srgbClr val="FFFFFF"/>
                </a:solidFill>
                <a:ea typeface="ＭＳ Ｐゴシック" charset="-128"/>
                <a:cs typeface="Arial" charset="0"/>
              </a:rPr>
              <a:pPr eaLnBrk="0" hangingPunct="0">
                <a:defRPr/>
              </a:pPr>
              <a:t>‹#›</a:t>
            </a:fld>
            <a:endParaRPr lang="en-US" altLang="ja-JP" sz="900">
              <a:solidFill>
                <a:srgbClr val="FFFFFF"/>
              </a:solidFill>
              <a:ea typeface="ＭＳ Ｐゴシック" charset="-128"/>
              <a:cs typeface="Arial" charset="0"/>
            </a:endParaRPr>
          </a:p>
        </p:txBody>
      </p:sp>
      <p:cxnSp>
        <p:nvCxnSpPr>
          <p:cNvPr id="9" name="Straight Connector 24"/>
          <p:cNvCxnSpPr>
            <a:cxnSpLocks noChangeShapeType="1"/>
          </p:cNvCxnSpPr>
          <p:nvPr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pic>
        <p:nvPicPr>
          <p:cNvPr id="11" name="Picture 6" descr="contentslide_graphic4_gray.pn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938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2" name="Straight Connector 24"/>
          <p:cNvCxnSpPr>
            <a:cxnSpLocks noChangeShapeType="1"/>
          </p:cNvCxnSpPr>
          <p:nvPr userDrawn="1"/>
        </p:nvCxnSpPr>
        <p:spPr bwMode="auto">
          <a:xfrm>
            <a:off x="808038" y="6356350"/>
            <a:ext cx="7543800" cy="1588"/>
          </a:xfrm>
          <a:prstGeom prst="line">
            <a:avLst/>
          </a:prstGeom>
          <a:noFill/>
          <a:ln w="38100">
            <a:solidFill>
              <a:schemeClr val="bg2"/>
            </a:solidFill>
            <a:round/>
            <a:headEnd/>
            <a:tailEnd/>
          </a:ln>
        </p:spPr>
      </p:cxn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723900" y="0"/>
            <a:ext cx="8420100" cy="876300"/>
          </a:xfrm>
          <a:noFill/>
          <a:ln w="9525">
            <a:noFill/>
            <a:miter lim="800000"/>
            <a:headEnd/>
            <a:tailEnd/>
          </a:ln>
        </p:spPr>
        <p:txBody>
          <a:bodyPr/>
          <a:lstStyle>
            <a:lvl1pPr>
              <a:defRPr lang="en-US" altLang="ja-JP" sz="3200" b="1" i="0" dirty="0">
                <a:solidFill>
                  <a:schemeClr val="bg1"/>
                </a:solidFill>
                <a:latin typeface="Arial"/>
                <a:ea typeface="ＭＳ Ｐゴシック" pitchFamily="34" charset="-128"/>
                <a:cs typeface="Arial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0" hasCustomPrompt="1"/>
          </p:nvPr>
        </p:nvSpPr>
        <p:spPr>
          <a:xfrm>
            <a:off x="808038" y="1181712"/>
            <a:ext cx="7543800" cy="4867396"/>
          </a:xfrm>
        </p:spPr>
        <p:txBody>
          <a:bodyPr/>
          <a:lstStyle>
            <a:lvl1pPr marL="233363" marR="0" indent="-233363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FF9933"/>
              </a:buClr>
              <a:buSzTx/>
              <a:buFontTx/>
              <a:buChar char="•"/>
              <a:tabLst/>
              <a:defRPr sz="2400" baseline="0">
                <a:solidFill>
                  <a:schemeClr val="tx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2pPr>
            <a:lvl3pPr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>
                <a:solidFill>
                  <a:schemeClr val="bg2">
                    <a:lumMod val="75000"/>
                  </a:schemeClr>
                </a:solidFill>
              </a:defRPr>
            </a:lvl3pPr>
          </a:lstStyle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/>
            <a:endParaRPr lang="en-US" dirty="0" smtClean="0"/>
          </a:p>
        </p:txBody>
      </p:sp>
      <p:sp>
        <p:nvSpPr>
          <p:cNvPr id="15" name="TextBox 14"/>
          <p:cNvSpPr txBox="1"/>
          <p:nvPr userDrawn="1"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fld id="{23012D06-F38B-4356-A24A-00D85CA6255C}" type="slidenum">
              <a:rPr lang="en-US" sz="1000" smtClean="0">
                <a:solidFill>
                  <a:srgbClr val="808080"/>
                </a:solidFill>
                <a:ea typeface="ＭＳ Ｐゴシック" charset="-128"/>
                <a:cs typeface="Arial" charset="0"/>
              </a:rPr>
              <a:pPr algn="ctr"/>
              <a:t>‹#›</a:t>
            </a:fld>
            <a:endParaRPr lang="en-US" sz="1000" dirty="0">
              <a:solidFill>
                <a:srgbClr val="808080"/>
              </a:solidFill>
              <a:ea typeface="ＭＳ Ｐゴシック" charset="-128"/>
              <a:cs typeface="Arial" charset="0"/>
            </a:endParaRPr>
          </a:p>
        </p:txBody>
      </p:sp>
      <p:pic>
        <p:nvPicPr>
          <p:cNvPr id="17" name="Picture 16" descr="ACE_30.pn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56081" y="6504378"/>
            <a:ext cx="1195757" cy="2341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8274964"/>
      </p:ext>
    </p:extLst>
  </p:cSld>
  <p:clrMapOvr>
    <a:masterClrMapping/>
  </p:clrMapOvr>
  <p:transition spd="med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4" descr="title-background.jpg                                           0145C963Hi-Ho-Silver                   C2BB242B: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270000"/>
            <a:ext cx="9144000" cy="5589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Aruba_whitelogo.png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75563" y="6400800"/>
            <a:ext cx="10985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636466" y="2787650"/>
            <a:ext cx="7871068" cy="1282700"/>
          </a:xfrm>
          <a:prstGeom prst="rect">
            <a:avLst/>
          </a:prstGeom>
        </p:spPr>
        <p:txBody>
          <a:bodyPr anchor="ctr"/>
          <a:lstStyle>
            <a:lvl1pPr algn="ctr">
              <a:defRPr sz="3600" b="1" i="0">
                <a:solidFill>
                  <a:srgbClr val="FFFFFF"/>
                </a:solidFill>
                <a:latin typeface="Arial"/>
                <a:cs typeface="Arial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/>
          </p:nvPr>
        </p:nvSpPr>
        <p:spPr>
          <a:xfrm>
            <a:off x="7536484" y="339698"/>
            <a:ext cx="1381125" cy="1657350"/>
          </a:xfrm>
        </p:spPr>
        <p:txBody>
          <a:bodyPr/>
          <a:lstStyle>
            <a:lvl1pPr marL="0">
              <a:spcBef>
                <a:spcPts val="300"/>
              </a:spcBef>
              <a:defRPr sz="1000" b="1">
                <a:solidFill>
                  <a:srgbClr val="FFFFFF"/>
                </a:solidFill>
              </a:defRPr>
            </a:lvl1pPr>
            <a:lvl2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2pPr>
            <a:lvl3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3pPr>
            <a:lvl4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4pPr>
            <a:lvl5pPr marL="0">
              <a:spcBef>
                <a:spcPts val="300"/>
              </a:spcBef>
              <a:defRPr sz="1000" b="0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Text Box 15"/>
          <p:cNvSpPr txBox="1">
            <a:spLocks noChangeArrowheads="1"/>
          </p:cNvSpPr>
          <p:nvPr userDrawn="1"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3668873803"/>
      </p:ext>
    </p:extLst>
  </p:cSld>
  <p:clrMapOvr>
    <a:masterClrMapping/>
  </p:clrMapOvr>
  <p:transition spd="med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slideLayout" Target="../slideLayouts/slideLayout20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5" Type="http://schemas.openxmlformats.org/officeDocument/2006/relationships/image" Target="../media/image4.png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Relationship Id="rId1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2.xml"/><Relationship Id="rId1" Type="http://schemas.openxmlformats.org/officeDocument/2006/relationships/slideLayout" Target="../slideLayouts/slideLayout21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4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slideLayout" Target="../slideLayouts/slideLayout28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27.xml"/><Relationship Id="rId1" Type="http://schemas.openxmlformats.org/officeDocument/2006/relationships/slideLayout" Target="../slideLayouts/slideLayout26.xml"/><Relationship Id="rId6" Type="http://schemas.openxmlformats.org/officeDocument/2006/relationships/slideLayout" Target="../slideLayouts/slideLayout31.xml"/><Relationship Id="rId5" Type="http://schemas.openxmlformats.org/officeDocument/2006/relationships/slideLayout" Target="../slideLayouts/slideLayout30.xml"/><Relationship Id="rId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4" y="333375"/>
            <a:ext cx="1874823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May, 2015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4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90" y="6475414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1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5" y="6475414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1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5"/>
            <a:ext cx="3500462" cy="27305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802.11-15/0576r0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722" r:id="rId8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2011. 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5795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  <p:sldLayoutId id="2147483679" r:id="rId11"/>
    <p:sldLayoutId id="2147483680" r:id="rId12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 charset="0"/>
              <a:ea typeface="ＭＳ Ｐゴシック" charset="-128"/>
            </a:endParaRPr>
          </a:p>
        </p:txBody>
      </p:sp>
      <p:pic>
        <p:nvPicPr>
          <p:cNvPr id="4101" name="Picture 5" descr="Aruba_colorlogo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029575" y="6503988"/>
            <a:ext cx="1030288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t>All rights reserved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360422" y="6554530"/>
            <a:ext cx="43585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914400" eaLnBrk="1" hangingPunct="1">
              <a:buClrTx/>
              <a:buSzTx/>
              <a:buFontTx/>
              <a:buNone/>
            </a:pPr>
            <a:fld id="{23012D06-F38B-4356-A24A-00D85CA6255C}" type="slidenum">
              <a:rPr lang="en-US" sz="1000" smtClean="0">
                <a:solidFill>
                  <a:srgbClr val="808080"/>
                </a:solidFill>
                <a:latin typeface="Arial" charset="0"/>
                <a:ea typeface="ＭＳ Ｐゴシック" charset="-128"/>
                <a:cs typeface="Arial" charset="0"/>
              </a:rPr>
              <a:pPr algn="ctr" defTabSz="914400" eaLnBrk="1" hangingPunct="1">
                <a:buClrTx/>
                <a:buSzTx/>
                <a:buFontTx/>
                <a:buNone/>
              </a:pPr>
              <a:t>‹#›</a:t>
            </a:fld>
            <a:endParaRPr lang="en-US" sz="1000" dirty="0">
              <a:solidFill>
                <a:srgbClr val="808080"/>
              </a:solidFill>
              <a:latin typeface="Arial" charset="0"/>
              <a:ea typeface="ＭＳ Ｐゴシック" charset="-128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70798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5" r:id="rId3"/>
    <p:sldLayoutId id="2147483686" r:id="rId4"/>
    <p:sldLayoutId id="2147483687" r:id="rId5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7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84300" y="1924050"/>
            <a:ext cx="7442200" cy="4121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t" anchorCtr="0" compatLnSpc="1">
            <a:prstTxWarp prst="textNoShape">
              <a:avLst/>
            </a:prstTxWarp>
          </a:bodyPr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Tx/>
              <a:buNone/>
              <a:defRPr/>
            </a:pPr>
            <a:r>
              <a:rPr lang="en-US" dirty="0" smtClean="0">
                <a:latin typeface="Arial" charset="0"/>
                <a:cs typeface="Arial" charset="0"/>
              </a:rPr>
              <a:t>Sub headline is 24 pt Arial bold, Text 1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solidFill>
                  <a:srgbClr val="000000"/>
                </a:solidFill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marL="233363" indent="-2333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Tx/>
              <a:buChar char="•"/>
              <a:defRPr/>
            </a:pPr>
            <a:r>
              <a:rPr lang="en-US" dirty="0" smtClean="0">
                <a:latin typeface="Arial" charset="0"/>
                <a:cs typeface="Arial" charset="0"/>
              </a:rPr>
              <a:t>First-level bullet is 24 pt Arial bold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Second-level bullet is 20 pt Arial, Text 1 lighter 35%</a:t>
            </a:r>
          </a:p>
          <a:p>
            <a:pPr lvl="2" indent="-246063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  <a:p>
            <a:pPr lvl="2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defRPr/>
            </a:pPr>
            <a:r>
              <a:rPr lang="en-US" dirty="0" smtClean="0">
                <a:solidFill>
                  <a:srgbClr val="595959"/>
                </a:solidFill>
                <a:latin typeface="Arial" charset="0"/>
                <a:cs typeface="Arial" charset="0"/>
              </a:rPr>
              <a:t>Third-level bullet is 18 pt Arial, Text 1 lighter 35%</a:t>
            </a:r>
          </a:p>
        </p:txBody>
      </p:sp>
      <p:sp>
        <p:nvSpPr>
          <p:cNvPr id="4099" name="Rectangle 18"/>
          <p:cNvSpPr>
            <a:spLocks noGrp="1" noChangeArrowheads="1"/>
          </p:cNvSpPr>
          <p:nvPr>
            <p:ph type="title"/>
          </p:nvPr>
        </p:nvSpPr>
        <p:spPr bwMode="auto">
          <a:xfrm>
            <a:off x="1397000" y="1317625"/>
            <a:ext cx="7366000" cy="47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388" tIns="45694" rIns="91388" bIns="45694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Click to edit Master title style</a:t>
            </a:r>
          </a:p>
        </p:txBody>
      </p:sp>
      <p:sp>
        <p:nvSpPr>
          <p:cNvPr id="2" name="AutoShape 5"/>
          <p:cNvSpPr>
            <a:spLocks noChangeAspect="1" noChangeArrowheads="1" noTextEdit="1"/>
          </p:cNvSpPr>
          <p:nvPr/>
        </p:nvSpPr>
        <p:spPr bwMode="auto">
          <a:xfrm>
            <a:off x="2389188" y="4197350"/>
            <a:ext cx="3735387" cy="280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/>
          <a:lstStyle/>
          <a:p>
            <a:pPr defTabSz="914400">
              <a:buClrTx/>
              <a:buSzTx/>
              <a:buFontTx/>
              <a:buNone/>
              <a:defRPr/>
            </a:pPr>
            <a:endParaRPr lang="en-US">
              <a:solidFill>
                <a:srgbClr val="000000"/>
              </a:solidFill>
              <a:latin typeface="Arial"/>
              <a:ea typeface="ＭＳ Ｐゴシック" charset="-128"/>
            </a:endParaRPr>
          </a:p>
        </p:txBody>
      </p:sp>
      <p:pic>
        <p:nvPicPr>
          <p:cNvPr id="4102" name="Picture 6" descr="titleslide_graphic2.png"/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56700" cy="128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 Box 15"/>
          <p:cNvSpPr txBox="1">
            <a:spLocks noChangeArrowheads="1"/>
          </p:cNvSpPr>
          <p:nvPr/>
        </p:nvSpPr>
        <p:spPr bwMode="auto">
          <a:xfrm>
            <a:off x="733425" y="6480175"/>
            <a:ext cx="1595438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388" tIns="45694" rIns="91388" bIns="45694">
            <a:spAutoFit/>
          </a:bodyPr>
          <a:lstStyle/>
          <a:p>
            <a:pPr defTabSz="914400">
              <a:buClrTx/>
              <a:buSzTx/>
              <a:buFontTx/>
              <a:buNone/>
              <a:defRPr/>
            </a:pP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CONFIDENTIAL 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© Copyright </a:t>
            </a:r>
            <a:r>
              <a:rPr lang="en-US" sz="600" dirty="0" smtClean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2011. </a:t>
            </a: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Aruba Networks, Inc. </a:t>
            </a:r>
            <a:b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</a:br>
            <a:r>
              <a:rPr lang="en-US" sz="600" dirty="0">
                <a:solidFill>
                  <a:srgbClr val="808080"/>
                </a:solidFill>
                <a:latin typeface="Arial"/>
                <a:ea typeface="ＭＳ Ｐゴシック" charset="-128"/>
                <a:cs typeface="Arial" charset="0"/>
              </a:rPr>
              <a:t>All rights reserved</a:t>
            </a:r>
          </a:p>
        </p:txBody>
      </p:sp>
    </p:spTree>
    <p:extLst>
      <p:ext uri="{BB962C8B-B14F-4D97-AF65-F5344CB8AC3E}">
        <p14:creationId xmlns:p14="http://schemas.microsoft.com/office/powerpoint/2010/main" val="272594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</p:sldLayoutIdLst>
  <p:transition spd="med">
    <p:fade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/>
          <a:ea typeface="ＭＳ Ｐゴシック" pitchFamily="34" charset="-128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ts val="300"/>
        </a:spcAft>
        <a:defRPr sz="3200" b="1">
          <a:solidFill>
            <a:schemeClr val="tx1"/>
          </a:solidFill>
          <a:latin typeface="Arial" charset="0"/>
          <a:ea typeface="ＭＳ Ｐゴシック" pitchFamily="34" charset="-128"/>
          <a:cs typeface="Arial" charset="0"/>
        </a:defRPr>
      </a:lvl5pPr>
      <a:lvl6pPr marL="45694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6pPr>
      <a:lvl7pPr marL="913883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7pPr>
      <a:lvl8pPr marL="1370830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8pPr>
      <a:lvl9pPr marL="1827772" algn="l" rtl="0" eaLnBrk="1" fontAlgn="base" hangingPunct="1">
        <a:spcBef>
          <a:spcPct val="0"/>
        </a:spcBef>
        <a:spcAft>
          <a:spcPct val="0"/>
        </a:spcAft>
        <a:defRPr sz="2600" b="1">
          <a:solidFill>
            <a:srgbClr val="F58719"/>
          </a:solidFill>
          <a:latin typeface="Verdana" pitchFamily="34" charset="0"/>
          <a:ea typeface="ＭＳ Ｐゴシック" pitchFamily="34" charset="-128"/>
        </a:defRPr>
      </a:lvl9pPr>
    </p:titleStyle>
    <p:bodyStyle>
      <a:lvl1pPr marL="342900" indent="-342900" algn="l" rtl="0" eaLnBrk="1" fontAlgn="base" hangingPunct="1">
        <a:lnSpc>
          <a:spcPct val="95000"/>
        </a:lnSpc>
        <a:spcBef>
          <a:spcPts val="1000"/>
        </a:spcBef>
        <a:spcAft>
          <a:spcPct val="0"/>
        </a:spcAft>
        <a:buClr>
          <a:srgbClr val="FF9933"/>
        </a:buClr>
        <a:defRPr sz="2400" b="1">
          <a:solidFill>
            <a:srgbClr val="1C1C1C"/>
          </a:solidFill>
          <a:latin typeface="Arial" pitchFamily="34" charset="0"/>
          <a:ea typeface="Arial"/>
          <a:cs typeface="Arial" pitchFamily="34" charset="0"/>
        </a:defRPr>
      </a:lvl1pPr>
      <a:lvl2pPr marL="473075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Lucida Grande" charset="0"/>
        <a:buChar char="–"/>
        <a:defRPr sz="20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2pPr>
      <a:lvl3pPr marL="703263" indent="-22701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3pPr>
      <a:lvl4pPr marL="1144588" indent="-169863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4pPr>
      <a:lvl5pPr marL="1370013" indent="-111125" algn="l" rtl="0" eaLnBrk="1" fontAlgn="base" hangingPunct="1">
        <a:lnSpc>
          <a:spcPct val="95000"/>
        </a:lnSpc>
        <a:spcBef>
          <a:spcPts val="300"/>
        </a:spcBef>
        <a:spcAft>
          <a:spcPct val="0"/>
        </a:spcAft>
        <a:buClr>
          <a:srgbClr val="FF9933"/>
        </a:buClr>
        <a:buFont typeface="Times" charset="0"/>
        <a:buChar char="•"/>
        <a:defRPr sz="1600">
          <a:solidFill>
            <a:srgbClr val="595959"/>
          </a:solidFill>
          <a:latin typeface="Arial" pitchFamily="34" charset="0"/>
          <a:ea typeface="Arial"/>
          <a:cs typeface="Arial" pitchFamily="34" charset="0"/>
        </a:defRPr>
      </a:lvl5pPr>
      <a:lvl6pPr marL="2513187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6pPr>
      <a:lvl7pPr marL="2970128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7pPr>
      <a:lvl8pPr marL="3427073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8pPr>
      <a:lvl9pPr marL="3884012" indent="-228470" algn="l" rtl="0" eaLnBrk="1" fontAlgn="base" hangingPunct="1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694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388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0830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7772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471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1659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8596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5543" algn="l" defTabSz="91388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9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920" y="915987"/>
            <a:ext cx="8585880" cy="1065213"/>
          </a:xfrm>
        </p:spPr>
        <p:txBody>
          <a:bodyPr/>
          <a:lstStyle/>
          <a:p>
            <a:r>
              <a:rPr lang="en-US" dirty="0" smtClean="0"/>
              <a:t>Power Consumption and Latency Values in State Transitions for IEEE 802.11ax </a:t>
            </a:r>
            <a:r>
              <a:rPr lang="en-US" sz="2800" dirty="0" smtClean="0"/>
              <a:t>Simulation</a:t>
            </a:r>
            <a:r>
              <a:rPr lang="en-US" dirty="0" smtClean="0"/>
              <a:t> Scenarios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1</a:t>
            </a:fld>
            <a:endParaRPr lang="en-GB"/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 bwMode="auto">
          <a:xfrm>
            <a:off x="566058" y="2514601"/>
            <a:ext cx="7772400" cy="3968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kern="0" dirty="0" smtClean="0">
                <a:solidFill>
                  <a:schemeClr val="tx1"/>
                </a:solidFill>
              </a:rPr>
              <a:t>Date:</a:t>
            </a:r>
            <a:r>
              <a:rPr lang="en-GB" sz="2000" b="0" kern="0" dirty="0" smtClean="0">
                <a:solidFill>
                  <a:schemeClr val="tx1"/>
                </a:solidFill>
              </a:rPr>
              <a:t> 2015-05-13</a:t>
            </a:r>
            <a:endParaRPr lang="en-GB" sz="2000" b="0" kern="0" dirty="0">
              <a:solidFill>
                <a:schemeClr val="tx1"/>
              </a:solidFill>
            </a:endParaRPr>
          </a:p>
        </p:txBody>
      </p:sp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533400" y="309199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453683"/>
              </p:ext>
            </p:extLst>
          </p:nvPr>
        </p:nvGraphicFramePr>
        <p:xfrm>
          <a:off x="495300" y="3657600"/>
          <a:ext cx="7937500" cy="382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4" name="Document" r:id="rId4" imgW="8622727" imgH="4167774" progId="Word.Document.8">
                  <p:embed/>
                </p:oleObj>
              </mc:Choice>
              <mc:Fallback>
                <p:oleObj name="Document" r:id="rId4" imgW="8622727" imgH="4167774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657600"/>
                        <a:ext cx="7937500" cy="382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0819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The Simulation Scenarios document [1] has mentioned about modeling power consumption in various state transitions of three considered power save mechanisms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Two sleep states have been introduced in [2] namely, shallow sleep and deep sleep  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In this contribution, we discuss the latency and power consumption values for every possible state transition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Transmit to Listen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to Listen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Receive to Shallow Sleep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Listen to Shallow Sleep and vice versa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 smtClean="0"/>
              <a:t>Listen to Deep Sleep and vice versa </a:t>
            </a:r>
            <a:endParaRPr lang="en-US" sz="1600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5974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Various Power States Definition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Content Placeholder 1"/>
          <p:cNvSpPr>
            <a:spLocks noGrp="1"/>
          </p:cNvSpPr>
          <p:nvPr>
            <p:ph sz="quarter" idx="11"/>
          </p:nvPr>
        </p:nvSpPr>
        <p:spPr>
          <a:xfrm>
            <a:off x="456407" y="1921601"/>
            <a:ext cx="8229600" cy="4536000"/>
          </a:xfrm>
        </p:spPr>
        <p:txBody>
          <a:bodyPr/>
          <a:lstStyle/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600" b="1" dirty="0" smtClean="0"/>
              <a:t>Simulation Scenarios </a:t>
            </a:r>
            <a:r>
              <a:rPr lang="en-US" sz="1600" dirty="0" smtClean="0"/>
              <a:t>document [1] of IEEE 802.11ax specifies the following common power model parameters for all simulation scenarios </a:t>
            </a:r>
          </a:p>
          <a:p>
            <a:pPr marL="457200" lvl="1" indent="0"/>
            <a:r>
              <a:rPr lang="en-GB" altLang="ja-JP" sz="1600" dirty="0"/>
              <a:t>Sleep power state is defined as the state when the STA is in Doze state and receiver is </a:t>
            </a:r>
            <a:r>
              <a:rPr lang="en-GB" altLang="ja-JP" sz="1600" dirty="0" smtClean="0"/>
              <a:t>off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GB" altLang="ja-JP" sz="1600" dirty="0"/>
          </a:p>
          <a:p>
            <a:pPr marL="285750" indent="-285750" algn="l">
              <a:buFont typeface="Arial" panose="020B0604020202020204" pitchFamily="34" charset="0"/>
              <a:buChar char="•"/>
            </a:pPr>
            <a:endParaRPr lang="en-GB" altLang="ja-JP" sz="1600" dirty="0" smtClean="0"/>
          </a:p>
          <a:p>
            <a:pPr marL="274637" lvl="1" indent="0">
              <a:buNone/>
            </a:pPr>
            <a:r>
              <a:rPr lang="en-GB" altLang="ja-JP" sz="1600" dirty="0" smtClean="0">
                <a:solidFill>
                  <a:schemeClr val="tx1"/>
                </a:solidFill>
              </a:rPr>
              <a:t> </a:t>
            </a:r>
            <a:endParaRPr lang="en-US" altLang="ja-JP" sz="1600" dirty="0">
              <a:solidFill>
                <a:schemeClr val="tx1"/>
              </a:solidFill>
            </a:endParaRPr>
          </a:p>
          <a:p>
            <a:pPr lvl="1"/>
            <a:endParaRPr lang="en-US" sz="16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6135925"/>
              </p:ext>
            </p:extLst>
          </p:nvPr>
        </p:nvGraphicFramePr>
        <p:xfrm>
          <a:off x="2074600" y="2610893"/>
          <a:ext cx="5648584" cy="2151361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824292"/>
                <a:gridCol w="2824292"/>
              </a:tblGrid>
              <a:tr h="540386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Power State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i-FI" sz="1400">
                          <a:effectLst/>
                        </a:rPr>
                        <a:t>Average Current Consumption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Transmit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280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dirty="0">
                          <a:effectLst/>
                        </a:rPr>
                        <a:t>Receive [mA]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100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>
                          <a:effectLst/>
                        </a:rPr>
                        <a:t>Listen [mA]</a:t>
                      </a:r>
                      <a:endParaRPr lang="en-US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50</a:t>
                      </a:r>
                      <a:endParaRPr lang="en-US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Shallow</a:t>
                      </a:r>
                      <a:r>
                        <a:rPr lang="en-GB" sz="1400" b="1" baseline="0" dirty="0" smtClean="0">
                          <a:effectLst/>
                        </a:rPr>
                        <a:t> </a:t>
                      </a:r>
                      <a:r>
                        <a:rPr lang="en-GB" sz="1400" b="1" dirty="0" smtClean="0">
                          <a:effectLst/>
                        </a:rPr>
                        <a:t>Sleep </a:t>
                      </a:r>
                      <a:r>
                        <a:rPr lang="en-GB" sz="1400" b="1" dirty="0">
                          <a:effectLst/>
                        </a:rPr>
                        <a:t>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</a:rPr>
                        <a:t>0.9  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2219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Deep</a:t>
                      </a:r>
                      <a:r>
                        <a:rPr lang="en-US" sz="1400" b="1" baseline="0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Sleep [mA]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0.003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</a:tbl>
          </a:graphicData>
        </a:graphic>
      </p:graphicFrame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96914" y="4953000"/>
            <a:ext cx="78454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>
                <a:solidFill>
                  <a:schemeClr val="tx1"/>
                </a:solidFill>
              </a:rPr>
              <a:t>Deep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</a:t>
            </a:r>
            <a:r>
              <a:rPr lang="en-GB" sz="1600" dirty="0" smtClean="0">
                <a:solidFill>
                  <a:schemeClr val="tx1"/>
                </a:solidFill>
              </a:rPr>
              <a:t>is </a:t>
            </a:r>
            <a:r>
              <a:rPr lang="en-GB" sz="1600" dirty="0">
                <a:solidFill>
                  <a:schemeClr val="tx1"/>
                </a:solidFill>
              </a:rPr>
              <a:t>defined as a sleep state with the least (non-zero) power consumed and the longest transition time to Listen state. 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dirty="0">
                <a:solidFill>
                  <a:schemeClr val="tx1"/>
                </a:solidFill>
              </a:rPr>
              <a:t> </a:t>
            </a:r>
            <a:endParaRPr lang="en-US" sz="1600" dirty="0">
              <a:solidFill>
                <a:schemeClr val="tx1"/>
              </a:solidFill>
            </a:endParaRPr>
          </a:p>
          <a:p>
            <a:r>
              <a:rPr lang="en-GB" sz="1600" b="1" dirty="0">
                <a:solidFill>
                  <a:schemeClr val="tx1"/>
                </a:solidFill>
              </a:rPr>
              <a:t>Shallow Sleep </a:t>
            </a:r>
            <a:r>
              <a:rPr lang="en-GB" sz="1600" b="1" dirty="0" smtClean="0">
                <a:solidFill>
                  <a:schemeClr val="tx1"/>
                </a:solidFill>
              </a:rPr>
              <a:t>[2] </a:t>
            </a:r>
            <a:r>
              <a:rPr lang="en-GB" sz="1600" dirty="0" smtClean="0">
                <a:solidFill>
                  <a:schemeClr val="tx1"/>
                </a:solidFill>
              </a:rPr>
              <a:t>power </a:t>
            </a:r>
            <a:r>
              <a:rPr lang="en-GB" sz="1600" dirty="0">
                <a:solidFill>
                  <a:schemeClr val="tx1"/>
                </a:solidFill>
              </a:rPr>
              <a:t>state is defined as a sleep state when the STA consumes more power but transitions faster to Listen state when compared to the Deep Sleep power state</a:t>
            </a:r>
            <a:endParaRPr lang="en-US" sz="1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8463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Transitions in 11ax Simulation Scenarios Document [1]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7" name="Picture 6" descr="Macintosh HD:Users:joonsuk:Documents:IEEE WLAN:2015_03:PS-state-transition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5127" y="2438400"/>
            <a:ext cx="6477000" cy="305721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947201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85800"/>
            <a:ext cx="8077199" cy="1065213"/>
          </a:xfrm>
        </p:spPr>
        <p:txBody>
          <a:bodyPr/>
          <a:lstStyle/>
          <a:p>
            <a:r>
              <a:rPr lang="en-US" dirty="0" smtClean="0"/>
              <a:t>Existing Table of State Transitions within 11ax </a:t>
            </a:r>
            <a:r>
              <a:rPr lang="en-US" dirty="0"/>
              <a:t>Simulation Scenarios document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1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6881268"/>
              </p:ext>
            </p:extLst>
          </p:nvPr>
        </p:nvGraphicFramePr>
        <p:xfrm>
          <a:off x="1752600" y="2590798"/>
          <a:ext cx="5750560" cy="3733801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1807210"/>
                <a:gridCol w="1714500"/>
                <a:gridCol w="2228850"/>
              </a:tblGrid>
              <a:tr h="380683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Transition parameters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State Transitions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Transition Time (ms)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Average Power Consumption (mW)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⬄Transmit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RT</a:t>
                      </a:r>
                      <a:r>
                        <a:rPr lang="en-GB" sz="1100">
                          <a:effectLst/>
                        </a:rPr>
                        <a:t> 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209 mW (P</a:t>
                      </a:r>
                      <a:r>
                        <a:rPr lang="en-GB" sz="1100" baseline="-25000">
                          <a:effectLst/>
                        </a:rPr>
                        <a:t>RT</a:t>
                      </a:r>
                      <a:r>
                        <a:rPr lang="en-GB" sz="1100">
                          <a:effectLst/>
                        </a:rPr>
                        <a:t>=(280+100)*1.1/2)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43274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effectLst/>
                        </a:rPr>
                        <a:t>⬄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TS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154.5 mW (P</a:t>
                      </a:r>
                      <a:r>
                        <a:rPr lang="en-GB" sz="1100" baseline="-25000">
                          <a:effectLst/>
                        </a:rPr>
                        <a:t>TS</a:t>
                      </a:r>
                      <a:r>
                        <a:rPr lang="en-GB" sz="1100">
                          <a:effectLst/>
                        </a:rPr>
                        <a:t>=(280+0.9)*1.1/2)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806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⬄Shallow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RS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55.5 mW (P</a:t>
                      </a:r>
                      <a:r>
                        <a:rPr lang="en-GB" sz="1100" baseline="-25000">
                          <a:effectLst/>
                        </a:rPr>
                        <a:t>RS</a:t>
                      </a:r>
                      <a:r>
                        <a:rPr lang="en-GB" sz="1100">
                          <a:effectLst/>
                        </a:rPr>
                        <a:t>=(100+0.9)*1.1/2)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⬄ Shallow 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LS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28 mW (P</a:t>
                      </a:r>
                      <a:r>
                        <a:rPr lang="en-GB" sz="1100" baseline="-25000">
                          <a:effectLst/>
                        </a:rPr>
                        <a:t>LS</a:t>
                      </a:r>
                      <a:r>
                        <a:rPr lang="en-GB" sz="1100">
                          <a:effectLst/>
                        </a:rPr>
                        <a:t>=(50+0.9)*1.1/2)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</a:t>
                      </a:r>
                      <a:r>
                        <a:rPr lang="en-GB" sz="1100" baseline="0" dirty="0" smtClean="0">
                          <a:effectLst/>
                        </a:rPr>
                        <a:t> </a:t>
                      </a:r>
                      <a:r>
                        <a:rPr lang="en-GB" sz="1100" dirty="0" smtClean="0">
                          <a:effectLst/>
                        </a:rPr>
                        <a:t>⬄Listen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0.5 ms (T</a:t>
                      </a:r>
                      <a:r>
                        <a:rPr lang="en-GB" sz="1100" baseline="-25000">
                          <a:effectLst/>
                        </a:rPr>
                        <a:t>SL</a:t>
                      </a:r>
                      <a:r>
                        <a:rPr lang="en-GB" sz="1100">
                          <a:effectLst/>
                        </a:rPr>
                        <a:t>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⬄Deep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T</a:t>
                      </a:r>
                      <a:r>
                        <a:rPr lang="en-GB" sz="1100" baseline="-25000">
                          <a:effectLst/>
                        </a:rPr>
                        <a:t>DS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</a:rPr>
                        <a:t>e.g., 0.5 mW (P</a:t>
                      </a:r>
                      <a:r>
                        <a:rPr lang="en-GB" sz="1100" baseline="-25000">
                          <a:effectLst/>
                        </a:rPr>
                        <a:t>DS</a:t>
                      </a:r>
                      <a:r>
                        <a:rPr lang="en-GB" sz="1100">
                          <a:effectLst/>
                        </a:rPr>
                        <a:t>=(0.9+0.003)*1.1/2)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54239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err="1" smtClean="0">
                          <a:effectLst/>
                        </a:rPr>
                        <a:t>Sleep⬄Listen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3 </a:t>
                      </a:r>
                      <a:r>
                        <a:rPr lang="en-GB" sz="1100" dirty="0" err="1">
                          <a:effectLst/>
                        </a:rPr>
                        <a:t>ms</a:t>
                      </a:r>
                      <a:r>
                        <a:rPr lang="en-GB" sz="1100" dirty="0">
                          <a:effectLst/>
                        </a:rPr>
                        <a:t> (T</a:t>
                      </a:r>
                      <a:r>
                        <a:rPr lang="en-GB" sz="1100" baseline="-25000" dirty="0">
                          <a:effectLst/>
                        </a:rPr>
                        <a:t>SD</a:t>
                      </a:r>
                      <a:r>
                        <a:rPr lang="en-GB" sz="1100" dirty="0">
                          <a:effectLst/>
                        </a:rPr>
                        <a:t>)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696914" y="1905000"/>
            <a:ext cx="806608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Existing Table under </a:t>
            </a:r>
            <a:r>
              <a:rPr lang="en-GB" sz="16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1600" dirty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chemeClr val="tx1"/>
                </a:solidFill>
              </a:rPr>
              <a:t>Simulation Scenarios </a:t>
            </a:r>
            <a:r>
              <a:rPr lang="en-GB" sz="1600" dirty="0">
                <a:solidFill>
                  <a:schemeClr val="tx1"/>
                </a:solidFill>
              </a:rPr>
              <a:t>document doc. IEEE </a:t>
            </a:r>
            <a:r>
              <a:rPr lang="en-GB" sz="1600" dirty="0" smtClean="0">
                <a:solidFill>
                  <a:schemeClr val="tx1"/>
                </a:solidFill>
              </a:rPr>
              <a:t>802.11-14/0980r6 [1] </a:t>
            </a:r>
            <a:endParaRPr lang="en-US" sz="1600" b="1" u="sng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3620775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Power and Latency Transitions Between States in IEEE 802.11ax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1436654"/>
              </p:ext>
            </p:extLst>
          </p:nvPr>
        </p:nvGraphicFramePr>
        <p:xfrm>
          <a:off x="1447800" y="2781366"/>
          <a:ext cx="6457950" cy="3495737"/>
        </p:xfrm>
        <a:graphic>
          <a:graphicData uri="http://schemas.openxmlformats.org/drawingml/2006/table">
            <a:tbl>
              <a:tblPr firstRow="1">
                <a:tableStyleId>{5C22544A-7EE6-4342-B048-85BDC9FD1C3A}</a:tableStyleId>
              </a:tblPr>
              <a:tblGrid>
                <a:gridCol w="2081772"/>
                <a:gridCol w="1902686"/>
                <a:gridCol w="2473492"/>
              </a:tblGrid>
              <a:tr h="349307"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Power Consumption and Latency Values in State Transitions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State Transitions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>
                          <a:effectLst/>
                        </a:rPr>
                        <a:t>Transition Time (</a:t>
                      </a:r>
                      <a:r>
                        <a:rPr lang="en-GB" sz="1400" b="1" dirty="0" err="1">
                          <a:effectLst/>
                        </a:rPr>
                        <a:t>ms</a:t>
                      </a:r>
                      <a:r>
                        <a:rPr lang="en-GB" sz="1400" b="1" dirty="0">
                          <a:effectLst/>
                        </a:rPr>
                        <a:t>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400" b="1" dirty="0" smtClean="0">
                          <a:effectLst/>
                        </a:rPr>
                        <a:t>Power </a:t>
                      </a:r>
                      <a:r>
                        <a:rPr lang="en-GB" sz="1400" b="1" dirty="0">
                          <a:effectLst/>
                        </a:rPr>
                        <a:t>Consumption (mW)</a:t>
                      </a:r>
                      <a:endParaRPr lang="en-US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Transmit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0.010ms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75mW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⬄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0ms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</a:rPr>
                        <a:t>55mW</a:t>
                      </a:r>
                      <a:r>
                        <a:rPr lang="en-GB" sz="1100" strike="sngStrike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strike="sng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493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    Transmit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>
                          <a:solidFill>
                            <a:schemeClr val="tx1"/>
                          </a:solidFill>
                          <a:effectLst/>
                        </a:rPr>
                        <a:t>RT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 =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0.004ms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strike="noStrike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strike="noStrike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RT</a:t>
                      </a:r>
                      <a:r>
                        <a:rPr lang="en-GB" sz="1100" strike="noStrike" baseline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100mW</a:t>
                      </a:r>
                      <a:endParaRPr lang="en-US" sz="1100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97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Transmit 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     Shallow </a:t>
                      </a:r>
                      <a:r>
                        <a:rPr lang="en-GB" sz="1100" dirty="0">
                          <a:solidFill>
                            <a:schemeClr val="tx1"/>
                          </a:solidFill>
                          <a:effectLst/>
                        </a:rPr>
                        <a:t>Sleep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TS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397081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Receive </a:t>
                      </a:r>
                      <a:r>
                        <a:rPr lang="en-GB" sz="1100" dirty="0" smtClean="0">
                          <a:effectLst/>
                        </a:rPr>
                        <a:t>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RS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15mW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Shallow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LS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0.2ms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Shallow </a:t>
                      </a:r>
                      <a:r>
                        <a:rPr lang="en-GB" sz="1100" dirty="0" smtClean="0">
                          <a:effectLst/>
                        </a:rPr>
                        <a:t>Sleep 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SL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0.5ms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Listen </a:t>
                      </a:r>
                      <a:r>
                        <a:rPr lang="en-GB" sz="1100" dirty="0" smtClean="0">
                          <a:effectLst/>
                        </a:rPr>
                        <a:t>      Deep </a:t>
                      </a:r>
                      <a:r>
                        <a:rPr lang="en-GB" sz="1100" dirty="0">
                          <a:effectLst/>
                        </a:rPr>
                        <a:t>Sleep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LD </a:t>
                      </a:r>
                      <a:r>
                        <a:rPr lang="en-GB" sz="1100" baseline="0" dirty="0" smtClean="0">
                          <a:solidFill>
                            <a:schemeClr val="tx1"/>
                          </a:solidFill>
                          <a:effectLst/>
                        </a:rPr>
                        <a:t> = 0.01ms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</a:t>
                      </a:r>
                      <a:r>
                        <a:rPr lang="en-GB" sz="11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DS</a:t>
                      </a:r>
                      <a:r>
                        <a:rPr lang="en-GB" sz="11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= 5mW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</a:tr>
              <a:tr h="23328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</a:rPr>
                        <a:t>Deep </a:t>
                      </a:r>
                      <a:r>
                        <a:rPr lang="en-GB" sz="1100" dirty="0" smtClean="0">
                          <a:effectLst/>
                        </a:rPr>
                        <a:t>Sleep        Listen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</a:rPr>
                        <a:t>T</a:t>
                      </a:r>
                      <a:r>
                        <a:rPr lang="en-GB" sz="1100" baseline="-25000" dirty="0" smtClean="0">
                          <a:effectLst/>
                        </a:rPr>
                        <a:t>SDL</a:t>
                      </a:r>
                      <a:r>
                        <a:rPr lang="en-GB" sz="1100" baseline="0" dirty="0" smtClean="0">
                          <a:effectLst/>
                        </a:rPr>
                        <a:t>= 3ms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35560" marR="35560" marT="35560" marB="35560" anchor="ctr"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1695450" y="22844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10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  <p:sp>
        <p:nvSpPr>
          <p:cNvPr id="3" name="Right Arrow 2"/>
          <p:cNvSpPr/>
          <p:nvPr/>
        </p:nvSpPr>
        <p:spPr bwMode="auto">
          <a:xfrm>
            <a:off x="2404755" y="43147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1" name="Right Arrow 10"/>
          <p:cNvSpPr/>
          <p:nvPr/>
        </p:nvSpPr>
        <p:spPr bwMode="auto">
          <a:xfrm>
            <a:off x="2262250" y="46957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Right Arrow 12"/>
          <p:cNvSpPr/>
          <p:nvPr/>
        </p:nvSpPr>
        <p:spPr bwMode="auto">
          <a:xfrm>
            <a:off x="2233550" y="5079674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Right Arrow 13"/>
          <p:cNvSpPr/>
          <p:nvPr/>
        </p:nvSpPr>
        <p:spPr bwMode="auto">
          <a:xfrm>
            <a:off x="2640281" y="5645725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Right Arrow 14"/>
          <p:cNvSpPr/>
          <p:nvPr/>
        </p:nvSpPr>
        <p:spPr bwMode="auto">
          <a:xfrm>
            <a:off x="2272147" y="589115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Right Arrow 15"/>
          <p:cNvSpPr/>
          <p:nvPr/>
        </p:nvSpPr>
        <p:spPr bwMode="auto">
          <a:xfrm>
            <a:off x="2569030" y="6112825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85801" y="1882703"/>
            <a:ext cx="806608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chemeClr val="tx1"/>
                </a:solidFill>
              </a:rPr>
              <a:t>We propose to replace the existing Table under </a:t>
            </a:r>
            <a:r>
              <a:rPr lang="en-GB" sz="1600" u="sng" dirty="0">
                <a:solidFill>
                  <a:schemeClr val="tx1"/>
                </a:solidFill>
              </a:rPr>
              <a:t>Common Power Model Parameters for all simulation Scenarios </a:t>
            </a:r>
            <a:r>
              <a:rPr lang="en-GB" sz="1600" dirty="0">
                <a:solidFill>
                  <a:schemeClr val="tx1"/>
                </a:solidFill>
              </a:rPr>
              <a:t>in </a:t>
            </a:r>
            <a:r>
              <a:rPr lang="en-GB" sz="1600" b="1" dirty="0">
                <a:solidFill>
                  <a:schemeClr val="tx1"/>
                </a:solidFill>
              </a:rPr>
              <a:t>Simulation Scenarios </a:t>
            </a:r>
            <a:r>
              <a:rPr lang="en-GB" sz="1600" dirty="0">
                <a:solidFill>
                  <a:schemeClr val="tx1"/>
                </a:solidFill>
              </a:rPr>
              <a:t>document doc. IEEE </a:t>
            </a:r>
            <a:r>
              <a:rPr lang="en-GB" sz="1600" dirty="0" smtClean="0">
                <a:solidFill>
                  <a:schemeClr val="tx1"/>
                </a:solidFill>
              </a:rPr>
              <a:t>802.11-14/0980r6 [1] with the Table below</a:t>
            </a:r>
            <a:endParaRPr lang="en-US" sz="1600" b="1" u="sng" dirty="0">
              <a:solidFill>
                <a:schemeClr val="tx1"/>
              </a:solidFill>
            </a:endParaRPr>
          </a:p>
          <a:p>
            <a:endParaRPr lang="en-US" sz="1600" dirty="0"/>
          </a:p>
        </p:txBody>
      </p:sp>
      <p:sp>
        <p:nvSpPr>
          <p:cNvPr id="18" name="Right Arrow 17"/>
          <p:cNvSpPr/>
          <p:nvPr/>
        </p:nvSpPr>
        <p:spPr bwMode="auto">
          <a:xfrm>
            <a:off x="2187039" y="5410200"/>
            <a:ext cx="152400" cy="76200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5199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W</a:t>
            </a:r>
            <a:r>
              <a:rPr lang="en-US" sz="1800" dirty="0" smtClean="0"/>
              <a:t>e have proposed </a:t>
            </a:r>
            <a:r>
              <a:rPr lang="en-US" sz="1800" dirty="0"/>
              <a:t>to modify the Simulation Scenarios by including a table specifying the </a:t>
            </a:r>
            <a:r>
              <a:rPr lang="en-US" sz="1800" dirty="0" smtClean="0"/>
              <a:t>power </a:t>
            </a:r>
            <a:r>
              <a:rPr lang="en-US" sz="1800" dirty="0"/>
              <a:t>and latency </a:t>
            </a:r>
            <a:r>
              <a:rPr lang="en-US" sz="1800" dirty="0" smtClean="0"/>
              <a:t>parameters for enhanced state transition modeling</a:t>
            </a:r>
            <a:endParaRPr lang="en-US" sz="1800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65631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GB" dirty="0" smtClean="0"/>
              <a:t>[1] IEEE 11-14/0980r6: “</a:t>
            </a:r>
            <a:r>
              <a:rPr lang="en-GB" dirty="0" err="1" smtClean="0"/>
              <a:t>TGax</a:t>
            </a:r>
            <a:r>
              <a:rPr lang="en-GB" dirty="0" smtClean="0"/>
              <a:t> Simulation Scenarios”</a:t>
            </a:r>
          </a:p>
          <a:p>
            <a:pPr marL="0" indent="0"/>
            <a:r>
              <a:rPr lang="en-GB" dirty="0" smtClean="0"/>
              <a:t>[2] IEEE 11-15/0314r1: “Sleep States in IEEE 802.11ax Simulation Scenarios”</a:t>
            </a:r>
            <a:endParaRPr lang="en-GB" dirty="0"/>
          </a:p>
          <a:p>
            <a:pPr marL="0" indent="0"/>
            <a:endParaRPr lang="en-GB" dirty="0" smtClean="0"/>
          </a:p>
          <a:p>
            <a:pPr>
              <a:buFont typeface="Arial" panose="020B0604020202020204" pitchFamily="34" charset="0"/>
              <a:buChar char="•"/>
            </a:pPr>
            <a:endParaRPr lang="en-GB" dirty="0" smtClean="0"/>
          </a:p>
          <a:p>
            <a:endParaRPr lang="en-GB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372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7" y="1828800"/>
            <a:ext cx="8151813" cy="4113213"/>
          </a:xfrm>
        </p:spPr>
        <p:txBody>
          <a:bodyPr/>
          <a:lstStyle/>
          <a:p>
            <a:r>
              <a:rPr lang="en-US" dirty="0" smtClean="0"/>
              <a:t>    Do </a:t>
            </a:r>
            <a:r>
              <a:rPr lang="en-US" dirty="0"/>
              <a:t>you agree to include the </a:t>
            </a:r>
            <a:r>
              <a:rPr lang="en-US" dirty="0" smtClean="0"/>
              <a:t>Table on Power and Latency Transitions Between States discussed in </a:t>
            </a:r>
            <a:r>
              <a:rPr lang="en-US" dirty="0"/>
              <a:t>Slide </a:t>
            </a:r>
            <a:r>
              <a:rPr lang="en-US" dirty="0" smtClean="0"/>
              <a:t>6 </a:t>
            </a:r>
            <a:r>
              <a:rPr lang="en-US" dirty="0"/>
              <a:t>under </a:t>
            </a:r>
            <a:r>
              <a:rPr lang="en-GB" u="sng" dirty="0"/>
              <a:t>Common Power Model Parameters for all simulation Scenarios </a:t>
            </a:r>
            <a:r>
              <a:rPr lang="en-GB" dirty="0"/>
              <a:t> </a:t>
            </a:r>
            <a:r>
              <a:rPr lang="en-US" dirty="0"/>
              <a:t>in the Simulation Scenarios </a:t>
            </a:r>
            <a:r>
              <a:rPr lang="en-US" dirty="0" smtClean="0"/>
              <a:t>document?  </a:t>
            </a:r>
            <a:endParaRPr lang="en-US" dirty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4"/>
            <a:ext cx="3184520" cy="180975"/>
          </a:xfrm>
        </p:spPr>
        <p:txBody>
          <a:bodyPr/>
          <a:lstStyle/>
          <a:p>
            <a:r>
              <a:rPr lang="en-GB" dirty="0" smtClean="0"/>
              <a:t>Chittabrata Ghosh, Intel</a:t>
            </a:r>
            <a:endParaRPr lang="en-GB" dirty="0"/>
          </a:p>
        </p:txBody>
      </p:sp>
      <p:sp>
        <p:nvSpPr>
          <p:cNvPr id="9" name="Date Placeholder 3"/>
          <p:cNvSpPr>
            <a:spLocks noGrp="1"/>
          </p:cNvSpPr>
          <p:nvPr>
            <p:ph type="dt" idx="10"/>
          </p:nvPr>
        </p:nvSpPr>
        <p:spPr>
          <a:xfrm>
            <a:off x="696914" y="333375"/>
            <a:ext cx="1874823" cy="273051"/>
          </a:xfrm>
        </p:spPr>
        <p:txBody>
          <a:bodyPr/>
          <a:lstStyle/>
          <a:p>
            <a:r>
              <a:rPr lang="en-US" dirty="0" smtClean="0"/>
              <a:t>May 2015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073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2011_Aruba_template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79823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ruba-2011-Template-Mktg">
  <a:themeElements>
    <a:clrScheme name="Aruba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8981E"/>
      </a:accent1>
      <a:accent2>
        <a:srgbClr val="8E988D"/>
      </a:accent2>
      <a:accent3>
        <a:srgbClr val="B9971A"/>
      </a:accent3>
      <a:accent4>
        <a:srgbClr val="6A82AA"/>
      </a:accent4>
      <a:accent5>
        <a:srgbClr val="807C63"/>
      </a:accent5>
      <a:accent6>
        <a:srgbClr val="B6AF12"/>
      </a:accent6>
      <a:hlink>
        <a:srgbClr val="404040"/>
      </a:hlink>
      <a:folHlink>
        <a:srgbClr val="BFBFBF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34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5822</TotalTime>
  <Words>691</Words>
  <Application>Microsoft Office PowerPoint</Application>
  <PresentationFormat>On-screen Show (4:3)</PresentationFormat>
  <Paragraphs>142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8</vt:i4>
      </vt:variant>
      <vt:variant>
        <vt:lpstr>Theme</vt:lpstr>
      </vt:variant>
      <vt:variant>
        <vt:i4>4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22" baseType="lpstr">
      <vt:lpstr>Arial Unicode MS</vt:lpstr>
      <vt:lpstr>MS Gothic</vt:lpstr>
      <vt:lpstr>MS PGothic</vt:lpstr>
      <vt:lpstr>Arial</vt:lpstr>
      <vt:lpstr>Lucida Grande</vt:lpstr>
      <vt:lpstr>Times</vt:lpstr>
      <vt:lpstr>Times New Roman</vt:lpstr>
      <vt:lpstr>Verdana</vt:lpstr>
      <vt:lpstr>802-11-Submission</vt:lpstr>
      <vt:lpstr>2011_Aruba_template</vt:lpstr>
      <vt:lpstr>1_Aruba-2011-Template-Mktg</vt:lpstr>
      <vt:lpstr>Aruba-2011-Template-Mktg</vt:lpstr>
      <vt:lpstr>Microsoft Word 97 - 2003 Document</vt:lpstr>
      <vt:lpstr>Power Consumption and Latency Values in State Transitions for IEEE 802.11ax Simulation Scenarios</vt:lpstr>
      <vt:lpstr>Abstract</vt:lpstr>
      <vt:lpstr>Various Power States Definition</vt:lpstr>
      <vt:lpstr>State Transitions in 11ax Simulation Scenarios Document [1]</vt:lpstr>
      <vt:lpstr>Existing Table of State Transitions within 11ax Simulation Scenarios document</vt:lpstr>
      <vt:lpstr>Power and Latency Transitions Between States in IEEE 802.11ax</vt:lpstr>
      <vt:lpstr>Summary</vt:lpstr>
      <vt:lpstr>References</vt:lpstr>
      <vt:lpstr>Straw poll 1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Sleep Mode Definitions</dc:title>
  <dc:creator>Chittabrata Ghosh (Intel)</dc:creator>
  <cp:lastModifiedBy>Ghosh, Chittabrata</cp:lastModifiedBy>
  <cp:revision>150</cp:revision>
  <cp:lastPrinted>1601-01-01T00:00:00Z</cp:lastPrinted>
  <dcterms:created xsi:type="dcterms:W3CDTF">2014-05-13T18:39:25Z</dcterms:created>
  <dcterms:modified xsi:type="dcterms:W3CDTF">2015-05-11T05:03:12Z</dcterms:modified>
</cp:coreProperties>
</file>