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3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bookmarkIdSeed="3">
  <p:sldMasterIdLst>
    <p:sldMasterId id="2147483648" r:id="rId1"/>
    <p:sldMasterId id="2147483668" r:id="rId2"/>
    <p:sldMasterId id="2147483681" r:id="rId3"/>
    <p:sldMasterId id="2147483701" r:id="rId4"/>
  </p:sldMasterIdLst>
  <p:notesMasterIdLst>
    <p:notesMasterId r:id="rId14"/>
  </p:notesMasterIdLst>
  <p:handoutMasterIdLst>
    <p:handoutMasterId r:id="rId15"/>
  </p:handoutMasterIdLst>
  <p:sldIdLst>
    <p:sldId id="269" r:id="rId5"/>
    <p:sldId id="270" r:id="rId6"/>
    <p:sldId id="273" r:id="rId7"/>
    <p:sldId id="285" r:id="rId8"/>
    <p:sldId id="277" r:id="rId9"/>
    <p:sldId id="283" r:id="rId10"/>
    <p:sldId id="278" r:id="rId11"/>
    <p:sldId id="281" r:id="rId12"/>
    <p:sldId id="280" r:id="rId13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426" autoAdjust="0"/>
    <p:restoredTop sz="94660"/>
  </p:normalViewPr>
  <p:slideViewPr>
    <p:cSldViewPr>
      <p:cViewPr varScale="1">
        <p:scale>
          <a:sx n="81" d="100"/>
          <a:sy n="81" d="100"/>
        </p:scale>
        <p:origin x="1008" y="9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January, 2015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Chuck Lukaszewski, Aruba Networks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January, 2015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43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Chuck Lukaszewski, Aruba Networks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802.11-14/1416r0 Observed Protocol Violations Caused by DSC with Roaming STAs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January,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Chuck Lukaszewski, Aruba Networks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07570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3.pn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10.png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10.png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16.png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10.png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10.png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Relationship Id="rId4" Type="http://schemas.openxmlformats.org/officeDocument/2006/relationships/image" Target="../media/image18.png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4.xml"/><Relationship Id="rId4" Type="http://schemas.openxmlformats.org/officeDocument/2006/relationships/image" Target="../media/image10.png"/></Relationships>
</file>

<file path=ppt/slideLayouts/_rels/slideLayout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4.xml"/><Relationship Id="rId4" Type="http://schemas.openxmlformats.org/officeDocument/2006/relationships/image" Target="../media/image10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 smtClean="0"/>
              <a:t>May, 2015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4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Chittabrata Ghosh, Intel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6" descr="contentslide_graphic4_gray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938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AutoShape 5"/>
          <p:cNvSpPr>
            <a:spLocks noChangeAspect="1" noChangeArrowheads="1" noTextEdit="1"/>
          </p:cNvSpPr>
          <p:nvPr/>
        </p:nvSpPr>
        <p:spPr bwMode="auto">
          <a:xfrm>
            <a:off x="2389188" y="4197350"/>
            <a:ext cx="3735387" cy="280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8" tIns="45694" rIns="91388" bIns="45694"/>
          <a:lstStyle/>
          <a:p>
            <a:pPr defTabSz="914400">
              <a:buClrTx/>
              <a:buSzTx/>
              <a:buFontTx/>
              <a:buNone/>
              <a:defRPr/>
            </a:pPr>
            <a:endParaRPr lang="en-US">
              <a:solidFill>
                <a:srgbClr val="000000"/>
              </a:solidFill>
              <a:latin typeface="Arial" charset="0"/>
              <a:ea typeface="ＭＳ Ｐゴシック" charset="-128"/>
            </a:endParaRPr>
          </a:p>
        </p:txBody>
      </p:sp>
      <p:pic>
        <p:nvPicPr>
          <p:cNvPr id="5" name="Picture 14" descr="logo.jpg"/>
          <p:cNvPicPr>
            <a:picLocks noChangeAspect="1"/>
          </p:cNvPicPr>
          <p:nvPr/>
        </p:nvPicPr>
        <p:blipFill>
          <a:blip r:embed="rId3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100000" contrast="10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281988" y="6659563"/>
            <a:ext cx="600075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 Box 15"/>
          <p:cNvSpPr txBox="1">
            <a:spLocks noChangeArrowheads="1"/>
          </p:cNvSpPr>
          <p:nvPr/>
        </p:nvSpPr>
        <p:spPr bwMode="auto">
          <a:xfrm>
            <a:off x="733425" y="6480175"/>
            <a:ext cx="15954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8" tIns="45694" rIns="91388" bIns="45694">
            <a:spAutoFit/>
          </a:bodyPr>
          <a:lstStyle/>
          <a:p>
            <a:pPr defTabSz="914400">
              <a:buClrTx/>
              <a:buSzTx/>
              <a:buFontTx/>
              <a:buNone/>
              <a:defRPr/>
            </a:pP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CONFIDENTIAL  </a:t>
            </a:r>
            <a:b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© Copyright 2011. Aruba Networks, Inc. </a:t>
            </a:r>
            <a:b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All rights reserved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87313" y="6621463"/>
            <a:ext cx="3238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388" tIns="45694" rIns="91388" bIns="45694">
            <a:spAutoFit/>
          </a:bodyPr>
          <a:lstStyle/>
          <a:p>
            <a:pPr defTabSz="914400">
              <a:buClrTx/>
              <a:buSzTx/>
              <a:buFontTx/>
              <a:buNone/>
              <a:defRPr/>
            </a:pPr>
            <a:fld id="{D8DEC122-9140-4DDC-8779-D6C1096D1494}" type="slidenum">
              <a:rPr lang="en-US" altLang="ja-JP" sz="900">
                <a:solidFill>
                  <a:srgbClr val="FFFFFF"/>
                </a:solidFill>
                <a:latin typeface="Arial" charset="0"/>
                <a:ea typeface="ＭＳ Ｐゴシック" charset="-128"/>
                <a:cs typeface="Arial" charset="0"/>
              </a:rPr>
              <a:pPr defTabSz="914400">
                <a:buClrTx/>
                <a:buSzTx/>
                <a:buFontTx/>
                <a:buNone/>
                <a:defRPr/>
              </a:pPr>
              <a:t>‹#›</a:t>
            </a:fld>
            <a:endParaRPr lang="en-US" altLang="ja-JP" sz="900">
              <a:solidFill>
                <a:srgbClr val="FFFFFF"/>
              </a:solidFill>
              <a:latin typeface="Arial" charset="0"/>
              <a:ea typeface="ＭＳ Ｐゴシック" charset="-128"/>
              <a:cs typeface="Arial" charset="0"/>
            </a:endParaRPr>
          </a:p>
        </p:txBody>
      </p:sp>
      <p:cxnSp>
        <p:nvCxnSpPr>
          <p:cNvPr id="8" name="Straight Connector 24"/>
          <p:cNvCxnSpPr>
            <a:cxnSpLocks noChangeShapeType="1"/>
          </p:cNvCxnSpPr>
          <p:nvPr userDrawn="1"/>
        </p:nvCxnSpPr>
        <p:spPr bwMode="auto">
          <a:xfrm>
            <a:off x="808038" y="6356350"/>
            <a:ext cx="7543800" cy="1588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/>
          </a:ln>
        </p:spPr>
      </p:cxnSp>
      <p:pic>
        <p:nvPicPr>
          <p:cNvPr id="9" name="Picture 53" descr="Aruba_colorlogo.png"/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448550" y="6521450"/>
            <a:ext cx="898525" cy="249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723900" y="0"/>
            <a:ext cx="8420100" cy="876300"/>
          </a:xfr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lang="en-US" altLang="ja-JP" sz="3200" b="1" i="0" dirty="0">
                <a:solidFill>
                  <a:schemeClr val="bg1"/>
                </a:solidFill>
                <a:latin typeface="Arial"/>
                <a:ea typeface="ＭＳ Ｐゴシック" pitchFamily="34" charset="-128"/>
                <a:cs typeface="Arial"/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9902583"/>
      </p:ext>
    </p:extLst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 bwMode="auto">
          <a:xfrm>
            <a:off x="0" y="0"/>
            <a:ext cx="9163050" cy="686752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defTabSz="914400">
              <a:buClrTx/>
              <a:buSzTx/>
              <a:buFontTx/>
              <a:buNone/>
              <a:defRPr/>
            </a:pPr>
            <a:endParaRPr lang="en-US">
              <a:solidFill>
                <a:srgbClr val="000000"/>
              </a:solidFill>
              <a:latin typeface="Arial" charset="0"/>
              <a:ea typeface="ＭＳ Ｐゴシック" pitchFamily="34" charset="-128"/>
              <a:cs typeface="ＭＳ Ｐゴシック" charset="-128"/>
            </a:endParaRPr>
          </a:p>
        </p:txBody>
      </p:sp>
      <p:pic>
        <p:nvPicPr>
          <p:cNvPr id="4" name="Picture 3" descr="segueslide_b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2679700"/>
            <a:ext cx="9144000" cy="417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segueslide_R.png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417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Aruba_colorlogo_white.png"/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443788" y="6521450"/>
            <a:ext cx="912812" cy="25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038" y="3192462"/>
            <a:ext cx="7366000" cy="473075"/>
          </a:xfrm>
        </p:spPr>
        <p:txBody>
          <a:bodyPr anchor="ctr"/>
          <a:lstStyle>
            <a:lvl1pPr algn="ctr">
              <a:defRPr sz="24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Box 15"/>
          <p:cNvSpPr txBox="1">
            <a:spLocks noChangeArrowheads="1"/>
          </p:cNvSpPr>
          <p:nvPr userDrawn="1"/>
        </p:nvSpPr>
        <p:spPr bwMode="auto">
          <a:xfrm>
            <a:off x="733425" y="6480175"/>
            <a:ext cx="15954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8" tIns="45694" rIns="91388" bIns="45694">
            <a:spAutoFit/>
          </a:bodyPr>
          <a:lstStyle/>
          <a:p>
            <a:pPr defTabSz="914400">
              <a:buClrTx/>
              <a:buSzTx/>
              <a:buFontTx/>
              <a:buNone/>
              <a:defRPr/>
            </a:pP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CONFIDENTIAL  </a:t>
            </a:r>
            <a:b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© Copyright 2011. Aruba Networks, Inc. </a:t>
            </a:r>
            <a:b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1916793016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 bwMode="auto">
          <a:xfrm>
            <a:off x="0" y="0"/>
            <a:ext cx="9163050" cy="686752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defTabSz="914400">
              <a:buClrTx/>
              <a:buSzTx/>
              <a:buFontTx/>
              <a:buNone/>
              <a:defRPr/>
            </a:pPr>
            <a:endParaRPr lang="en-US">
              <a:solidFill>
                <a:srgbClr val="000000"/>
              </a:solidFill>
              <a:latin typeface="Arial" charset="0"/>
              <a:ea typeface="ＭＳ Ｐゴシック" pitchFamily="34" charset="-128"/>
              <a:cs typeface="ＭＳ Ｐゴシック" charset="-128"/>
            </a:endParaRPr>
          </a:p>
        </p:txBody>
      </p:sp>
      <p:pic>
        <p:nvPicPr>
          <p:cNvPr id="4" name="Picture 3" descr="segueslide_L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742363" y="0"/>
            <a:ext cx="31369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segueslide_R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836863" y="0"/>
            <a:ext cx="3136901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Aruba_colorlogo_white.png"/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443788" y="6521450"/>
            <a:ext cx="912812" cy="25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038" y="3192462"/>
            <a:ext cx="7366000" cy="473075"/>
          </a:xfrm>
        </p:spPr>
        <p:txBody>
          <a:bodyPr anchor="ctr"/>
          <a:lstStyle>
            <a:lvl1pPr algn="ctr">
              <a:defRPr sz="24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Box 15"/>
          <p:cNvSpPr txBox="1">
            <a:spLocks noChangeArrowheads="1"/>
          </p:cNvSpPr>
          <p:nvPr userDrawn="1"/>
        </p:nvSpPr>
        <p:spPr bwMode="auto">
          <a:xfrm>
            <a:off x="733425" y="6480175"/>
            <a:ext cx="15954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8" tIns="45694" rIns="91388" bIns="45694">
            <a:spAutoFit/>
          </a:bodyPr>
          <a:lstStyle/>
          <a:p>
            <a:pPr defTabSz="914400">
              <a:buClrTx/>
              <a:buSzTx/>
              <a:buFontTx/>
              <a:buNone/>
              <a:defRPr/>
            </a:pP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CONFIDENTIAL  </a:t>
            </a:r>
            <a:b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© Copyright 2011. Aruba Networks, Inc. </a:t>
            </a:r>
            <a:b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1651203256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 bwMode="auto">
          <a:xfrm>
            <a:off x="0" y="0"/>
            <a:ext cx="9153525" cy="686752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defTabSz="914400">
              <a:buClrTx/>
              <a:buSzTx/>
              <a:buFontTx/>
              <a:buNone/>
              <a:defRPr/>
            </a:pPr>
            <a:endParaRPr lang="en-US">
              <a:solidFill>
                <a:srgbClr val="000000"/>
              </a:solidFill>
              <a:latin typeface="Arial" charset="0"/>
              <a:ea typeface="ＭＳ Ｐゴシック" pitchFamily="34" charset="-128"/>
              <a:cs typeface="ＭＳ Ｐゴシック" charset="-128"/>
            </a:endParaRPr>
          </a:p>
        </p:txBody>
      </p:sp>
      <p:pic>
        <p:nvPicPr>
          <p:cNvPr id="4" name="Picture 7" descr="Aruba_colorlogo_white_lg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24275" y="3208338"/>
            <a:ext cx="1716088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1815681" y="4282382"/>
            <a:ext cx="5531005" cy="850900"/>
          </a:xfrm>
        </p:spPr>
        <p:txBody>
          <a:bodyPr/>
          <a:lstStyle>
            <a:lvl1pPr marL="0" indent="0" algn="ctr">
              <a:spcBef>
                <a:spcPts val="0"/>
              </a:spcBef>
              <a:defRPr b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Text Box 15"/>
          <p:cNvSpPr txBox="1">
            <a:spLocks noChangeArrowheads="1"/>
          </p:cNvSpPr>
          <p:nvPr userDrawn="1"/>
        </p:nvSpPr>
        <p:spPr bwMode="auto">
          <a:xfrm>
            <a:off x="733425" y="6480175"/>
            <a:ext cx="15954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8" tIns="45694" rIns="91388" bIns="45694">
            <a:spAutoFit/>
          </a:bodyPr>
          <a:lstStyle/>
          <a:p>
            <a:pPr defTabSz="914400">
              <a:buClrTx/>
              <a:buSzTx/>
              <a:buFontTx/>
              <a:buNone/>
              <a:defRPr/>
            </a:pP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CONFIDENTIAL  </a:t>
            </a:r>
            <a:b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© Copyright 2011. Aruba Networks, Inc. </a:t>
            </a:r>
            <a:b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3228433452"/>
      </p:ext>
    </p:extLst>
  </p:cSld>
  <p:clrMapOvr>
    <a:masterClrMapping/>
  </p:clrMapOvr>
  <p:transition spd="med"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defTabSz="914400" eaLnBrk="1" hangingPunct="1">
              <a:buClrTx/>
              <a:buSzTx/>
              <a:buFontTx/>
              <a:buNone/>
            </a:pPr>
            <a:fld id="{D8BAAA59-19F1-1440-B974-E0DC7495DCEB}" type="datetimeFigureOut">
              <a:rPr lang="en-US">
                <a:solidFill>
                  <a:prstClr val="black">
                    <a:tint val="75000"/>
                  </a:prstClr>
                </a:solidFill>
                <a:latin typeface="Arial" charset="0"/>
                <a:ea typeface="ＭＳ Ｐゴシック" charset="-128"/>
              </a:rPr>
              <a:pPr defTabSz="914400" eaLnBrk="1" hangingPunct="1">
                <a:buClrTx/>
                <a:buSzTx/>
                <a:buFontTx/>
                <a:buNone/>
              </a:pPr>
              <a:t>5/10/2015</a:t>
            </a:fld>
            <a:endParaRPr lang="en-US" dirty="0">
              <a:solidFill>
                <a:prstClr val="black">
                  <a:tint val="75000"/>
                </a:prstClr>
              </a:solidFill>
              <a:latin typeface="Arial" charset="0"/>
              <a:ea typeface="ＭＳ Ｐゴシック" charset="-128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defTabSz="914400" eaLnBrk="1" hangingPunct="1">
              <a:buClrTx/>
              <a:buSzTx/>
              <a:buFontTx/>
              <a:buNone/>
            </a:pPr>
            <a:endParaRPr lang="en-US" dirty="0">
              <a:solidFill>
                <a:prstClr val="black">
                  <a:tint val="75000"/>
                </a:prstClr>
              </a:solidFill>
              <a:latin typeface="Arial" charset="0"/>
              <a:ea typeface="ＭＳ Ｐゴシック" charset="-128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defTabSz="914400" eaLnBrk="1" hangingPunct="1">
              <a:buClrTx/>
              <a:buSzTx/>
              <a:buFontTx/>
              <a:buNone/>
            </a:pPr>
            <a:fld id="{10C91197-2CED-814E-A0F5-84C3B4C884E4}" type="slidenum">
              <a:rPr lang="en-US">
                <a:solidFill>
                  <a:prstClr val="black">
                    <a:tint val="75000"/>
                  </a:prstClr>
                </a:solidFill>
                <a:latin typeface="Arial" charset="0"/>
                <a:ea typeface="ＭＳ Ｐゴシック" charset="-128"/>
              </a:rPr>
              <a:pPr defTabSz="914400" eaLnBrk="1" hangingPunct="1">
                <a:buClrTx/>
                <a:buSzTx/>
                <a:buFontTx/>
                <a:buNone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  <a:latin typeface="Arial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608404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9803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801997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Headlin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 bwMode="auto">
          <a:xfrm>
            <a:off x="0" y="-1"/>
            <a:ext cx="9144000" cy="1155333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>
              <a:buClrTx/>
              <a:buSzTx/>
              <a:buFontTx/>
              <a:buNone/>
            </a:pPr>
            <a:endParaRPr lang="en-US">
              <a:solidFill>
                <a:srgbClr val="000000"/>
              </a:solidFill>
              <a:latin typeface="Arial" charset="0"/>
              <a:ea typeface="ＭＳ Ｐゴシック" pitchFamily="34" charset="-128"/>
            </a:endParaRPr>
          </a:p>
        </p:txBody>
      </p:sp>
      <p:sp>
        <p:nvSpPr>
          <p:cNvPr id="4" name="AutoShape 5"/>
          <p:cNvSpPr>
            <a:spLocks noChangeAspect="1" noChangeArrowheads="1" noTextEdit="1"/>
          </p:cNvSpPr>
          <p:nvPr/>
        </p:nvSpPr>
        <p:spPr bwMode="auto">
          <a:xfrm>
            <a:off x="2389188" y="4197350"/>
            <a:ext cx="3735387" cy="280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8" tIns="45694" rIns="91388" bIns="45694"/>
          <a:lstStyle/>
          <a:p>
            <a:pPr defTabSz="914400">
              <a:buClrTx/>
              <a:buSzTx/>
              <a:buFontTx/>
              <a:buNone/>
              <a:defRPr/>
            </a:pPr>
            <a:endParaRPr lang="en-US">
              <a:solidFill>
                <a:srgbClr val="000000"/>
              </a:solidFill>
              <a:latin typeface="Arial" charset="0"/>
              <a:ea typeface="ＭＳ Ｐゴシック" charset="-128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87313" y="6621463"/>
            <a:ext cx="3238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388" tIns="45694" rIns="91388" bIns="45694">
            <a:spAutoFit/>
          </a:bodyPr>
          <a:lstStyle/>
          <a:p>
            <a:pPr defTabSz="914400">
              <a:buClrTx/>
              <a:buSzTx/>
              <a:buFontTx/>
              <a:buNone/>
              <a:defRPr/>
            </a:pPr>
            <a:fld id="{D8DEC122-9140-4DDC-8779-D6C1096D1494}" type="slidenum">
              <a:rPr lang="en-US" altLang="ja-JP" sz="900">
                <a:solidFill>
                  <a:srgbClr val="FFFFFF"/>
                </a:solidFill>
                <a:latin typeface="Arial" charset="0"/>
                <a:ea typeface="ＭＳ Ｐゴシック" charset="-128"/>
                <a:cs typeface="Arial" charset="0"/>
              </a:rPr>
              <a:pPr defTabSz="914400">
                <a:buClrTx/>
                <a:buSzTx/>
                <a:buFontTx/>
                <a:buNone/>
                <a:defRPr/>
              </a:pPr>
              <a:t>‹#›</a:t>
            </a:fld>
            <a:endParaRPr lang="en-US" altLang="ja-JP" sz="900">
              <a:solidFill>
                <a:srgbClr val="FFFFFF"/>
              </a:solidFill>
              <a:latin typeface="Arial" charset="0"/>
              <a:ea typeface="ＭＳ Ｐゴシック" charset="-128"/>
              <a:cs typeface="Arial" charset="0"/>
            </a:endParaRPr>
          </a:p>
        </p:txBody>
      </p:sp>
      <p:sp>
        <p:nvSpPr>
          <p:cNvPr id="10" name="TextBox 9"/>
          <p:cNvSpPr txBox="1"/>
          <p:nvPr userDrawn="1"/>
        </p:nvSpPr>
        <p:spPr>
          <a:xfrm>
            <a:off x="4360422" y="6554530"/>
            <a:ext cx="43585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 eaLnBrk="1" hangingPunct="1">
              <a:buClrTx/>
              <a:buSzTx/>
              <a:buFontTx/>
              <a:buNone/>
            </a:pPr>
            <a:fld id="{23012D06-F38B-4356-A24A-00D85CA6255C}" type="slidenum">
              <a:rPr lang="en-US" sz="100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pPr algn="ctr" defTabSz="914400" eaLnBrk="1" hangingPunct="1">
                <a:buClrTx/>
                <a:buSzTx/>
                <a:buFontTx/>
                <a:buNone/>
              </a:pPr>
              <a:t>‹#›</a:t>
            </a:fld>
            <a:endParaRPr lang="en-US" sz="1000" dirty="0">
              <a:solidFill>
                <a:srgbClr val="808080"/>
              </a:solidFill>
              <a:latin typeface="Arial" charset="0"/>
              <a:ea typeface="ＭＳ Ｐゴシック" charset="-128"/>
              <a:cs typeface="Arial" charset="0"/>
            </a:endParaRPr>
          </a:p>
        </p:txBody>
      </p:sp>
      <p:sp>
        <p:nvSpPr>
          <p:cNvPr id="11" name="Text Box 15"/>
          <p:cNvSpPr txBox="1">
            <a:spLocks noChangeArrowheads="1"/>
          </p:cNvSpPr>
          <p:nvPr userDrawn="1"/>
        </p:nvSpPr>
        <p:spPr bwMode="auto">
          <a:xfrm>
            <a:off x="167941" y="6462713"/>
            <a:ext cx="15954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8" tIns="45694" rIns="91388" bIns="45694">
            <a:spAutoFit/>
          </a:bodyPr>
          <a:lstStyle/>
          <a:p>
            <a:pPr defTabSz="914400">
              <a:buClrTx/>
              <a:buSzTx/>
              <a:buFontTx/>
              <a:buNone/>
              <a:defRPr/>
            </a:pP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CONFIDENTIAL  </a:t>
            </a:r>
            <a:b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© Copyright 2012. Aruba Networks, Inc. </a:t>
            </a:r>
            <a:b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All rights reserved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166" y="0"/>
            <a:ext cx="9140834" cy="2033768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52772"/>
            <a:ext cx="9144000" cy="1031206"/>
          </a:xfrm>
          <a:prstGeom prst="rect">
            <a:avLst/>
          </a:prstGeom>
        </p:spPr>
      </p:pic>
      <p:pic>
        <p:nvPicPr>
          <p:cNvPr id="12" name="Picture 11" descr="Aruba¨_Networks_newLogo-[Co.png"/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848601" y="6423166"/>
            <a:ext cx="1094872" cy="303744"/>
          </a:xfrm>
          <a:prstGeom prst="rect">
            <a:avLst/>
          </a:prstGeom>
        </p:spPr>
      </p:pic>
      <p:sp>
        <p:nvSpPr>
          <p:cNvPr id="14" name="Rectangle 13"/>
          <p:cNvSpPr/>
          <p:nvPr userDrawn="1"/>
        </p:nvSpPr>
        <p:spPr bwMode="auto">
          <a:xfrm>
            <a:off x="0" y="143223"/>
            <a:ext cx="9144000" cy="1040755"/>
          </a:xfrm>
          <a:prstGeom prst="rect">
            <a:avLst/>
          </a:prstGeom>
          <a:gradFill flip="none" rotWithShape="1">
            <a:gsLst>
              <a:gs pos="48000">
                <a:schemeClr val="tx1">
                  <a:alpha val="0"/>
                </a:schemeClr>
              </a:gs>
              <a:gs pos="100000">
                <a:schemeClr val="tx1">
                  <a:alpha val="57000"/>
                </a:schemeClr>
              </a:gs>
            </a:gsLst>
            <a:lin ang="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>
              <a:buClrTx/>
              <a:buSzTx/>
              <a:buFontTx/>
              <a:buNone/>
            </a:pPr>
            <a:endParaRPr lang="en-US">
              <a:solidFill>
                <a:srgbClr val="000000"/>
              </a:solidFill>
              <a:latin typeface="Arial" charset="0"/>
              <a:ea typeface="ＭＳ Ｐゴシック" pitchFamily="34" charset="-12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6816226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1_Headlin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 vert="horz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 userDrawn="1"/>
        </p:nvSpPr>
        <p:spPr bwMode="ltGray">
          <a:xfrm>
            <a:off x="0" y="-1"/>
            <a:ext cx="9144000" cy="1155333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>
              <a:buClrTx/>
              <a:buSzTx/>
              <a:buFontTx/>
              <a:buNone/>
            </a:pPr>
            <a:endParaRPr lang="en-US">
              <a:solidFill>
                <a:srgbClr val="000000"/>
              </a:solidFill>
              <a:latin typeface="Arial" charset="0"/>
              <a:ea typeface="ＭＳ Ｐゴシック" pitchFamily="34" charset="-128"/>
            </a:endParaRPr>
          </a:p>
        </p:txBody>
      </p:sp>
      <p:sp>
        <p:nvSpPr>
          <p:cNvPr id="16" name="TextBox 15"/>
          <p:cNvSpPr txBox="1"/>
          <p:nvPr userDrawn="1"/>
        </p:nvSpPr>
        <p:spPr>
          <a:xfrm>
            <a:off x="4360422" y="6554530"/>
            <a:ext cx="43585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 eaLnBrk="1" hangingPunct="1">
              <a:buClrTx/>
              <a:buSzTx/>
              <a:buFontTx/>
              <a:buNone/>
            </a:pPr>
            <a:fld id="{23012D06-F38B-4356-A24A-00D85CA6255C}" type="slidenum">
              <a:rPr lang="en-US" sz="100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pPr algn="ctr" defTabSz="914400" eaLnBrk="1" hangingPunct="1">
                <a:buClrTx/>
                <a:buSzTx/>
                <a:buFontTx/>
                <a:buNone/>
              </a:pPr>
              <a:t>‹#›</a:t>
            </a:fld>
            <a:endParaRPr lang="en-US" sz="1000" dirty="0">
              <a:solidFill>
                <a:srgbClr val="808080"/>
              </a:solidFill>
              <a:latin typeface="Arial" charset="0"/>
              <a:ea typeface="ＭＳ Ｐゴシック" charset="-128"/>
              <a:cs typeface="Arial" charset="0"/>
            </a:endParaRPr>
          </a:p>
        </p:txBody>
      </p:sp>
      <p:sp>
        <p:nvSpPr>
          <p:cNvPr id="17" name="Text Box 15"/>
          <p:cNvSpPr txBox="1">
            <a:spLocks noChangeArrowheads="1"/>
          </p:cNvSpPr>
          <p:nvPr userDrawn="1"/>
        </p:nvSpPr>
        <p:spPr bwMode="auto">
          <a:xfrm>
            <a:off x="167941" y="6462713"/>
            <a:ext cx="15954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8" tIns="45694" rIns="91388" bIns="45694">
            <a:spAutoFit/>
          </a:bodyPr>
          <a:lstStyle/>
          <a:p>
            <a:pPr defTabSz="914400">
              <a:buClrTx/>
              <a:buSzTx/>
              <a:buFontTx/>
              <a:buNone/>
              <a:defRPr/>
            </a:pP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CONFIDENTIAL  </a:t>
            </a:r>
            <a:b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© Copyright 2012. Aruba Networks, Inc. </a:t>
            </a:r>
            <a:b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All rights reserved</a:t>
            </a:r>
          </a:p>
        </p:txBody>
      </p:sp>
      <p:pic>
        <p:nvPicPr>
          <p:cNvPr id="18" name="Picture 17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ltGray">
          <a:xfrm>
            <a:off x="0" y="152772"/>
            <a:ext cx="9144000" cy="1031206"/>
          </a:xfrm>
          <a:prstGeom prst="rect">
            <a:avLst/>
          </a:prstGeom>
        </p:spPr>
      </p:pic>
      <p:pic>
        <p:nvPicPr>
          <p:cNvPr id="19" name="Picture 18" descr="Aruba¨_Networks_newLogo-[Co.png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848601" y="6423166"/>
            <a:ext cx="1094872" cy="303744"/>
          </a:xfrm>
          <a:prstGeom prst="rect">
            <a:avLst/>
          </a:prstGeom>
        </p:spPr>
      </p:pic>
      <p:sp>
        <p:nvSpPr>
          <p:cNvPr id="20" name="Rectangle 19"/>
          <p:cNvSpPr/>
          <p:nvPr userDrawn="1"/>
        </p:nvSpPr>
        <p:spPr bwMode="ltGray">
          <a:xfrm>
            <a:off x="0" y="143223"/>
            <a:ext cx="9144000" cy="1040755"/>
          </a:xfrm>
          <a:prstGeom prst="rect">
            <a:avLst/>
          </a:prstGeom>
          <a:gradFill flip="none" rotWithShape="1">
            <a:gsLst>
              <a:gs pos="48000">
                <a:schemeClr val="tx1">
                  <a:alpha val="0"/>
                </a:schemeClr>
              </a:gs>
              <a:gs pos="100000">
                <a:schemeClr val="tx1">
                  <a:alpha val="57000"/>
                </a:schemeClr>
              </a:gs>
            </a:gsLst>
            <a:lin ang="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>
              <a:buClrTx/>
              <a:buSzTx/>
              <a:buFontTx/>
              <a:buNone/>
            </a:pPr>
            <a:endParaRPr lang="en-US">
              <a:solidFill>
                <a:srgbClr val="000000"/>
              </a:solidFill>
              <a:latin typeface="Arial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14060344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Transition Slide - New Swoosh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105"/>
          <a:stretch/>
        </p:blipFill>
        <p:spPr>
          <a:xfrm>
            <a:off x="-3581" y="0"/>
            <a:ext cx="9147581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038" y="3192462"/>
            <a:ext cx="7366000" cy="473075"/>
          </a:xfrm>
          <a:prstGeom prst="rect">
            <a:avLst/>
          </a:prstGeom>
        </p:spPr>
        <p:txBody>
          <a:bodyPr anchor="ctr"/>
          <a:lstStyle>
            <a:lvl1pPr algn="ctr">
              <a:defRPr sz="24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4360422" y="6554530"/>
            <a:ext cx="43585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 eaLnBrk="1" hangingPunct="1">
              <a:buClrTx/>
              <a:buSzTx/>
              <a:buFontTx/>
              <a:buNone/>
            </a:pPr>
            <a:fld id="{23012D06-F38B-4356-A24A-00D85CA6255C}" type="slidenum">
              <a:rPr lang="en-US" sz="100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pPr algn="ctr" defTabSz="914400" eaLnBrk="1" hangingPunct="1">
                <a:buClrTx/>
                <a:buSzTx/>
                <a:buFontTx/>
                <a:buNone/>
              </a:pPr>
              <a:t>‹#›</a:t>
            </a:fld>
            <a:endParaRPr lang="en-US" sz="1000" dirty="0">
              <a:solidFill>
                <a:srgbClr val="808080"/>
              </a:solidFill>
              <a:latin typeface="Arial" charset="0"/>
              <a:ea typeface="ＭＳ Ｐゴシック" charset="-128"/>
              <a:cs typeface="Arial" charset="0"/>
            </a:endParaRPr>
          </a:p>
        </p:txBody>
      </p:sp>
      <p:sp>
        <p:nvSpPr>
          <p:cNvPr id="10" name="Text Box 15"/>
          <p:cNvSpPr txBox="1">
            <a:spLocks noChangeArrowheads="1"/>
          </p:cNvSpPr>
          <p:nvPr userDrawn="1"/>
        </p:nvSpPr>
        <p:spPr bwMode="auto">
          <a:xfrm>
            <a:off x="167941" y="6462713"/>
            <a:ext cx="15954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8" tIns="45694" rIns="91388" bIns="45694">
            <a:spAutoFit/>
          </a:bodyPr>
          <a:lstStyle/>
          <a:p>
            <a:pPr defTabSz="914400">
              <a:buClrTx/>
              <a:buSzTx/>
              <a:buFontTx/>
              <a:buNone/>
              <a:defRPr/>
            </a:pP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CONFIDENTIAL  </a:t>
            </a:r>
            <a:b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© Copyright 2012. Aruba Networks, Inc. </a:t>
            </a:r>
            <a:b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3150658506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615950" y="1600200"/>
            <a:ext cx="7604125" cy="4262437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8076740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January,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Chuck Lukaszewski, Aruba Networks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615950" y="1600200"/>
            <a:ext cx="7604125" cy="4262437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5414516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4" descr="title-background.jpg                                           0145C963Hi-Ho-Silver                   C2BB242B: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270000"/>
            <a:ext cx="9144000" cy="558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6" descr="Aruba_whitelogo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75563" y="6400800"/>
            <a:ext cx="10985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636466" y="2787650"/>
            <a:ext cx="7871068" cy="1282700"/>
          </a:xfrm>
          <a:prstGeom prst="rect">
            <a:avLst/>
          </a:prstGeom>
        </p:spPr>
        <p:txBody>
          <a:bodyPr anchor="ctr"/>
          <a:lstStyle>
            <a:lvl1pPr algn="ctr">
              <a:defRPr sz="3600" b="1" i="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7536484" y="339698"/>
            <a:ext cx="1381125" cy="1657350"/>
          </a:xfrm>
        </p:spPr>
        <p:txBody>
          <a:bodyPr/>
          <a:lstStyle>
            <a:lvl1pPr marL="0">
              <a:spcBef>
                <a:spcPts val="300"/>
              </a:spcBef>
              <a:defRPr sz="1000" b="1">
                <a:solidFill>
                  <a:srgbClr val="FFFFFF"/>
                </a:solidFill>
              </a:defRPr>
            </a:lvl1pPr>
            <a:lvl2pPr marL="0">
              <a:spcBef>
                <a:spcPts val="300"/>
              </a:spcBef>
              <a:defRPr sz="1000" b="0">
                <a:solidFill>
                  <a:srgbClr val="FFFFFF"/>
                </a:solidFill>
              </a:defRPr>
            </a:lvl2pPr>
            <a:lvl3pPr marL="0">
              <a:spcBef>
                <a:spcPts val="300"/>
              </a:spcBef>
              <a:defRPr sz="1000" b="0">
                <a:solidFill>
                  <a:srgbClr val="FFFFFF"/>
                </a:solidFill>
              </a:defRPr>
            </a:lvl3pPr>
            <a:lvl4pPr marL="0">
              <a:spcBef>
                <a:spcPts val="300"/>
              </a:spcBef>
              <a:defRPr sz="1000" b="0">
                <a:solidFill>
                  <a:srgbClr val="FFFFFF"/>
                </a:solidFill>
              </a:defRPr>
            </a:lvl4pPr>
            <a:lvl5pPr marL="0">
              <a:spcBef>
                <a:spcPts val="300"/>
              </a:spcBef>
              <a:defRPr sz="1000" b="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Text Box 15"/>
          <p:cNvSpPr txBox="1">
            <a:spLocks noChangeArrowheads="1"/>
          </p:cNvSpPr>
          <p:nvPr userDrawn="1"/>
        </p:nvSpPr>
        <p:spPr bwMode="auto">
          <a:xfrm>
            <a:off x="733425" y="6480175"/>
            <a:ext cx="15954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8" tIns="45694" rIns="91388" bIns="45694">
            <a:spAutoFit/>
          </a:bodyPr>
          <a:lstStyle/>
          <a:p>
            <a:pPr defTabSz="914400">
              <a:buClrTx/>
              <a:buSzTx/>
              <a:buFontTx/>
              <a:buNone/>
              <a:defRPr/>
            </a:pP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CONFIDENTIAL  </a:t>
            </a:r>
            <a:b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© Copyright </a:t>
            </a:r>
            <a:r>
              <a:rPr lang="en-US" sz="600" dirty="0" smtClean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2011. </a:t>
            </a: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Aruba Networks, Inc. </a:t>
            </a:r>
            <a:b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All rights reserved</a:t>
            </a:r>
          </a:p>
        </p:txBody>
      </p:sp>
      <p:sp>
        <p:nvSpPr>
          <p:cNvPr id="8" name="TextBox 7"/>
          <p:cNvSpPr txBox="1"/>
          <p:nvPr userDrawn="1"/>
        </p:nvSpPr>
        <p:spPr>
          <a:xfrm>
            <a:off x="4360422" y="6554530"/>
            <a:ext cx="43585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 eaLnBrk="1" hangingPunct="1">
              <a:buClrTx/>
              <a:buSzTx/>
              <a:buFontTx/>
              <a:buNone/>
            </a:pPr>
            <a:fld id="{23012D06-F38B-4356-A24A-00D85CA6255C}" type="slidenum">
              <a:rPr lang="en-US" sz="1000" smtClean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pPr algn="ctr" defTabSz="914400" eaLnBrk="1" hangingPunct="1">
                <a:buClrTx/>
                <a:buSzTx/>
                <a:buFontTx/>
                <a:buNone/>
              </a:pPr>
              <a:t>‹#›</a:t>
            </a:fld>
            <a:endParaRPr lang="en-US" sz="1000" dirty="0">
              <a:solidFill>
                <a:srgbClr val="808080"/>
              </a:solidFill>
              <a:latin typeface="Arial" charset="0"/>
              <a:ea typeface="ＭＳ Ｐゴシック" charset="-128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9548189"/>
      </p:ext>
    </p:extLst>
  </p:cSld>
  <p:clrMapOvr>
    <a:masterClrMapping/>
  </p:clrMapOvr>
  <p:transition spd="med"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6" descr="contentslide_graphic4_gray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938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AutoShape 5"/>
          <p:cNvSpPr>
            <a:spLocks noChangeAspect="1" noChangeArrowheads="1" noTextEdit="1"/>
          </p:cNvSpPr>
          <p:nvPr/>
        </p:nvSpPr>
        <p:spPr bwMode="auto">
          <a:xfrm>
            <a:off x="2389188" y="4197350"/>
            <a:ext cx="3735387" cy="280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8" tIns="45694" rIns="91388" bIns="45694"/>
          <a:lstStyle/>
          <a:p>
            <a:pPr defTabSz="914400">
              <a:buClrTx/>
              <a:buSzTx/>
              <a:buFontTx/>
              <a:buNone/>
              <a:defRPr/>
            </a:pPr>
            <a:endParaRPr lang="en-US">
              <a:solidFill>
                <a:srgbClr val="000000"/>
              </a:solidFill>
              <a:latin typeface="Arial" charset="0"/>
              <a:ea typeface="ＭＳ Ｐゴシック" charset="-128"/>
            </a:endParaRPr>
          </a:p>
        </p:txBody>
      </p:sp>
      <p:sp>
        <p:nvSpPr>
          <p:cNvPr id="6" name="Text Box 15"/>
          <p:cNvSpPr txBox="1">
            <a:spLocks noChangeArrowheads="1"/>
          </p:cNvSpPr>
          <p:nvPr/>
        </p:nvSpPr>
        <p:spPr bwMode="auto">
          <a:xfrm>
            <a:off x="733425" y="6480175"/>
            <a:ext cx="15954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8" tIns="45694" rIns="91388" bIns="45694">
            <a:spAutoFit/>
          </a:bodyPr>
          <a:lstStyle/>
          <a:p>
            <a:pPr defTabSz="914400">
              <a:buClrTx/>
              <a:buSzTx/>
              <a:buFontTx/>
              <a:buNone/>
              <a:defRPr/>
            </a:pP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CONFIDENTIAL  </a:t>
            </a:r>
            <a:b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© Copyright </a:t>
            </a:r>
            <a:r>
              <a:rPr lang="en-US" sz="600" dirty="0" smtClean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2011. </a:t>
            </a: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Aruba Networks, Inc. </a:t>
            </a:r>
            <a:b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All rights reserved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87313" y="6621463"/>
            <a:ext cx="3238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388" tIns="45694" rIns="91388" bIns="45694">
            <a:spAutoFit/>
          </a:bodyPr>
          <a:lstStyle/>
          <a:p>
            <a:pPr defTabSz="914400">
              <a:buClrTx/>
              <a:buSzTx/>
              <a:buFontTx/>
              <a:buNone/>
              <a:defRPr/>
            </a:pPr>
            <a:fld id="{D8DEC122-9140-4DDC-8779-D6C1096D1494}" type="slidenum">
              <a:rPr lang="en-US" altLang="ja-JP" sz="900">
                <a:solidFill>
                  <a:srgbClr val="FFFFFF"/>
                </a:solidFill>
                <a:latin typeface="Arial" charset="0"/>
                <a:ea typeface="ＭＳ Ｐゴシック" charset="-128"/>
                <a:cs typeface="Arial" charset="0"/>
              </a:rPr>
              <a:pPr defTabSz="914400">
                <a:buClrTx/>
                <a:buSzTx/>
                <a:buFontTx/>
                <a:buNone/>
                <a:defRPr/>
              </a:pPr>
              <a:t>‹#›</a:t>
            </a:fld>
            <a:endParaRPr lang="en-US" altLang="ja-JP" sz="900">
              <a:solidFill>
                <a:srgbClr val="FFFFFF"/>
              </a:solidFill>
              <a:latin typeface="Arial" charset="0"/>
              <a:ea typeface="ＭＳ Ｐゴシック" charset="-128"/>
              <a:cs typeface="Arial" charset="0"/>
            </a:endParaRPr>
          </a:p>
        </p:txBody>
      </p:sp>
      <p:cxnSp>
        <p:nvCxnSpPr>
          <p:cNvPr id="8" name="Straight Connector 24"/>
          <p:cNvCxnSpPr>
            <a:cxnSpLocks noChangeShapeType="1"/>
          </p:cNvCxnSpPr>
          <p:nvPr userDrawn="1"/>
        </p:nvCxnSpPr>
        <p:spPr bwMode="auto">
          <a:xfrm>
            <a:off x="808038" y="6356350"/>
            <a:ext cx="7543800" cy="1588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/>
          </a:ln>
        </p:spPr>
      </p:cxnSp>
      <p:pic>
        <p:nvPicPr>
          <p:cNvPr id="9" name="Picture 53" descr="Aruba_colorlogo.png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448550" y="6521450"/>
            <a:ext cx="898525" cy="249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723900" y="0"/>
            <a:ext cx="8420100" cy="876300"/>
          </a:xfr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lang="en-US" altLang="ja-JP" sz="3200" b="1" i="0" dirty="0">
                <a:solidFill>
                  <a:schemeClr val="bg1"/>
                </a:solidFill>
                <a:latin typeface="Arial"/>
                <a:ea typeface="ＭＳ Ｐゴシック" pitchFamily="34" charset="-128"/>
                <a:cs typeface="Arial"/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4360422" y="6554530"/>
            <a:ext cx="43585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 eaLnBrk="1" hangingPunct="1">
              <a:buClrTx/>
              <a:buSzTx/>
              <a:buFontTx/>
              <a:buNone/>
            </a:pPr>
            <a:fld id="{23012D06-F38B-4356-A24A-00D85CA6255C}" type="slidenum">
              <a:rPr lang="en-US" sz="1000" smtClean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pPr algn="ctr" defTabSz="914400" eaLnBrk="1" hangingPunct="1">
                <a:buClrTx/>
                <a:buSzTx/>
                <a:buFontTx/>
                <a:buNone/>
              </a:pPr>
              <a:t>‹#›</a:t>
            </a:fld>
            <a:endParaRPr lang="en-US" sz="1000" dirty="0">
              <a:solidFill>
                <a:srgbClr val="808080"/>
              </a:solidFill>
              <a:latin typeface="Arial" charset="0"/>
              <a:ea typeface="ＭＳ Ｐゴシック" charset="-128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6733170"/>
      </p:ext>
    </p:extLst>
  </p:cSld>
  <p:clrMapOvr>
    <a:masterClrMapping/>
  </p:clrMapOvr>
  <p:transition spd="med">
    <p:fad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 bwMode="auto">
          <a:xfrm>
            <a:off x="0" y="0"/>
            <a:ext cx="9163050" cy="686752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defTabSz="914400">
              <a:buClrTx/>
              <a:buSzTx/>
              <a:buFontTx/>
              <a:buNone/>
              <a:defRPr/>
            </a:pPr>
            <a:endParaRPr lang="en-US">
              <a:solidFill>
                <a:srgbClr val="000000"/>
              </a:solidFill>
              <a:latin typeface="Arial" charset="0"/>
              <a:ea typeface="ＭＳ Ｐゴシック" pitchFamily="34" charset="-128"/>
              <a:cs typeface="ＭＳ Ｐゴシック" charset="-128"/>
            </a:endParaRPr>
          </a:p>
        </p:txBody>
      </p:sp>
      <p:pic>
        <p:nvPicPr>
          <p:cNvPr id="4" name="Picture 3" descr="segueslide_b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2679700"/>
            <a:ext cx="9144000" cy="417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segueslide_R.png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417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Aruba_colorlogo_white.png"/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443788" y="6521450"/>
            <a:ext cx="912812" cy="25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038" y="3192462"/>
            <a:ext cx="7366000" cy="473075"/>
          </a:xfrm>
        </p:spPr>
        <p:txBody>
          <a:bodyPr anchor="ctr"/>
          <a:lstStyle>
            <a:lvl1pPr algn="ctr">
              <a:defRPr sz="24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Box 15"/>
          <p:cNvSpPr txBox="1">
            <a:spLocks noChangeArrowheads="1"/>
          </p:cNvSpPr>
          <p:nvPr userDrawn="1"/>
        </p:nvSpPr>
        <p:spPr bwMode="auto">
          <a:xfrm>
            <a:off x="733425" y="6480175"/>
            <a:ext cx="15954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8" tIns="45694" rIns="91388" bIns="45694">
            <a:spAutoFit/>
          </a:bodyPr>
          <a:lstStyle/>
          <a:p>
            <a:pPr defTabSz="914400">
              <a:buClrTx/>
              <a:buSzTx/>
              <a:buFontTx/>
              <a:buNone/>
              <a:defRPr/>
            </a:pP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CONFIDENTIAL  </a:t>
            </a:r>
            <a:b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© Copyright </a:t>
            </a:r>
            <a:r>
              <a:rPr lang="en-US" sz="600" dirty="0" smtClean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2011. </a:t>
            </a: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Aruba Networks, Inc. </a:t>
            </a:r>
            <a:b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All rights reserved</a:t>
            </a:r>
          </a:p>
        </p:txBody>
      </p:sp>
      <p:sp>
        <p:nvSpPr>
          <p:cNvPr id="8" name="TextBox 7"/>
          <p:cNvSpPr txBox="1"/>
          <p:nvPr userDrawn="1"/>
        </p:nvSpPr>
        <p:spPr>
          <a:xfrm>
            <a:off x="4360422" y="6554530"/>
            <a:ext cx="43585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 eaLnBrk="1" hangingPunct="1">
              <a:buClrTx/>
              <a:buSzTx/>
              <a:buFontTx/>
              <a:buNone/>
            </a:pPr>
            <a:fld id="{23012D06-F38B-4356-A24A-00D85CA6255C}" type="slidenum">
              <a:rPr lang="en-US" sz="1000" smtClean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pPr algn="ctr" defTabSz="914400" eaLnBrk="1" hangingPunct="1">
                <a:buClrTx/>
                <a:buSzTx/>
                <a:buFontTx/>
                <a:buNone/>
              </a:pPr>
              <a:t>‹#›</a:t>
            </a:fld>
            <a:endParaRPr lang="en-US" sz="1000" dirty="0">
              <a:solidFill>
                <a:srgbClr val="808080"/>
              </a:solidFill>
              <a:latin typeface="Arial" charset="0"/>
              <a:ea typeface="ＭＳ Ｐゴシック" charset="-128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5479502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 bwMode="auto">
          <a:xfrm>
            <a:off x="0" y="0"/>
            <a:ext cx="9163050" cy="686752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defTabSz="914400">
              <a:buClrTx/>
              <a:buSzTx/>
              <a:buFontTx/>
              <a:buNone/>
              <a:defRPr/>
            </a:pPr>
            <a:endParaRPr lang="en-US">
              <a:solidFill>
                <a:srgbClr val="000000"/>
              </a:solidFill>
              <a:latin typeface="Arial" charset="0"/>
              <a:ea typeface="ＭＳ Ｐゴシック" pitchFamily="34" charset="-128"/>
              <a:cs typeface="ＭＳ Ｐゴシック" charset="-128"/>
            </a:endParaRPr>
          </a:p>
        </p:txBody>
      </p:sp>
      <p:pic>
        <p:nvPicPr>
          <p:cNvPr id="4" name="Picture 3" descr="segueslide_L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742363" y="0"/>
            <a:ext cx="31369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segueslide_R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836863" y="0"/>
            <a:ext cx="3136901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Aruba_colorlogo_white.png"/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443788" y="6521450"/>
            <a:ext cx="912812" cy="25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038" y="3192462"/>
            <a:ext cx="7366000" cy="473075"/>
          </a:xfrm>
        </p:spPr>
        <p:txBody>
          <a:bodyPr anchor="ctr"/>
          <a:lstStyle>
            <a:lvl1pPr algn="ctr">
              <a:defRPr sz="24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Box 15"/>
          <p:cNvSpPr txBox="1">
            <a:spLocks noChangeArrowheads="1"/>
          </p:cNvSpPr>
          <p:nvPr userDrawn="1"/>
        </p:nvSpPr>
        <p:spPr bwMode="auto">
          <a:xfrm>
            <a:off x="733425" y="6480175"/>
            <a:ext cx="15954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8" tIns="45694" rIns="91388" bIns="45694">
            <a:spAutoFit/>
          </a:bodyPr>
          <a:lstStyle/>
          <a:p>
            <a:pPr defTabSz="914400">
              <a:buClrTx/>
              <a:buSzTx/>
              <a:buFontTx/>
              <a:buNone/>
              <a:defRPr/>
            </a:pP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CONFIDENTIAL  </a:t>
            </a:r>
            <a:b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© Copyright </a:t>
            </a:r>
            <a:r>
              <a:rPr lang="en-US" sz="600" dirty="0" smtClean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2011. </a:t>
            </a: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Aruba Networks, Inc. </a:t>
            </a:r>
            <a:b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All rights reserved</a:t>
            </a:r>
          </a:p>
        </p:txBody>
      </p:sp>
      <p:sp>
        <p:nvSpPr>
          <p:cNvPr id="8" name="TextBox 7"/>
          <p:cNvSpPr txBox="1"/>
          <p:nvPr userDrawn="1"/>
        </p:nvSpPr>
        <p:spPr>
          <a:xfrm>
            <a:off x="4360422" y="6554530"/>
            <a:ext cx="43585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 eaLnBrk="1" hangingPunct="1">
              <a:buClrTx/>
              <a:buSzTx/>
              <a:buFontTx/>
              <a:buNone/>
            </a:pPr>
            <a:fld id="{23012D06-F38B-4356-A24A-00D85CA6255C}" type="slidenum">
              <a:rPr lang="en-US" sz="1000" smtClean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pPr algn="ctr" defTabSz="914400" eaLnBrk="1" hangingPunct="1">
                <a:buClrTx/>
                <a:buSzTx/>
                <a:buFontTx/>
                <a:buNone/>
              </a:pPr>
              <a:t>‹#›</a:t>
            </a:fld>
            <a:endParaRPr lang="en-US" sz="1000" dirty="0">
              <a:solidFill>
                <a:srgbClr val="808080"/>
              </a:solidFill>
              <a:latin typeface="Arial" charset="0"/>
              <a:ea typeface="ＭＳ Ｐゴシック" charset="-128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9982070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 bwMode="auto">
          <a:xfrm>
            <a:off x="0" y="0"/>
            <a:ext cx="9153525" cy="686752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defTabSz="914400">
              <a:buClrTx/>
              <a:buSzTx/>
              <a:buFontTx/>
              <a:buNone/>
              <a:defRPr/>
            </a:pPr>
            <a:endParaRPr lang="en-US">
              <a:solidFill>
                <a:srgbClr val="000000"/>
              </a:solidFill>
              <a:latin typeface="Arial" charset="0"/>
              <a:ea typeface="ＭＳ Ｐゴシック" pitchFamily="34" charset="-128"/>
              <a:cs typeface="ＭＳ Ｐゴシック" charset="-128"/>
            </a:endParaRPr>
          </a:p>
        </p:txBody>
      </p:sp>
      <p:pic>
        <p:nvPicPr>
          <p:cNvPr id="4" name="Picture 7" descr="Aruba_colorlogo_white_lg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24275" y="3208338"/>
            <a:ext cx="1716088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1815681" y="4282382"/>
            <a:ext cx="5531005" cy="850900"/>
          </a:xfrm>
        </p:spPr>
        <p:txBody>
          <a:bodyPr/>
          <a:lstStyle>
            <a:lvl1pPr marL="0" indent="0" algn="ctr">
              <a:spcBef>
                <a:spcPts val="0"/>
              </a:spcBef>
              <a:defRPr b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Text Box 15"/>
          <p:cNvSpPr txBox="1">
            <a:spLocks noChangeArrowheads="1"/>
          </p:cNvSpPr>
          <p:nvPr userDrawn="1"/>
        </p:nvSpPr>
        <p:spPr bwMode="auto">
          <a:xfrm>
            <a:off x="733425" y="6480175"/>
            <a:ext cx="15954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8" tIns="45694" rIns="91388" bIns="45694">
            <a:spAutoFit/>
          </a:bodyPr>
          <a:lstStyle/>
          <a:p>
            <a:pPr defTabSz="914400">
              <a:buClrTx/>
              <a:buSzTx/>
              <a:buFontTx/>
              <a:buNone/>
              <a:defRPr/>
            </a:pP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CONFIDENTIAL  </a:t>
            </a:r>
            <a:b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© Copyright </a:t>
            </a:r>
            <a:r>
              <a:rPr lang="en-US" sz="600" dirty="0" smtClean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2011. </a:t>
            </a: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Aruba Networks, Inc. </a:t>
            </a:r>
            <a:b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All rights reserved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4360422" y="6554530"/>
            <a:ext cx="43585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 eaLnBrk="1" hangingPunct="1">
              <a:buClrTx/>
              <a:buSzTx/>
              <a:buFontTx/>
              <a:buNone/>
            </a:pPr>
            <a:fld id="{23012D06-F38B-4356-A24A-00D85CA6255C}" type="slidenum">
              <a:rPr lang="en-US" sz="1000" smtClean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pPr algn="ctr" defTabSz="914400" eaLnBrk="1" hangingPunct="1">
                <a:buClrTx/>
                <a:buSzTx/>
                <a:buFontTx/>
                <a:buNone/>
              </a:pPr>
              <a:t>‹#›</a:t>
            </a:fld>
            <a:endParaRPr lang="en-US" sz="1000" dirty="0">
              <a:solidFill>
                <a:srgbClr val="808080"/>
              </a:solidFill>
              <a:latin typeface="Arial" charset="0"/>
              <a:ea typeface="ＭＳ Ｐゴシック" charset="-128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0332943"/>
      </p:ext>
    </p:extLst>
  </p:cSld>
  <p:clrMapOvr>
    <a:masterClrMapping/>
  </p:clrMapOvr>
  <p:transition spd="med">
    <p:fade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4" descr="title-background.jpg                                           0145C963Hi-Ho-Silver                   C2BB242B: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270000"/>
            <a:ext cx="9144000" cy="558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636466" y="2787650"/>
            <a:ext cx="7871068" cy="1282700"/>
          </a:xfrm>
          <a:prstGeom prst="rect">
            <a:avLst/>
          </a:prstGeom>
        </p:spPr>
        <p:txBody>
          <a:bodyPr anchor="ctr"/>
          <a:lstStyle>
            <a:lvl1pPr algn="ctr">
              <a:defRPr sz="3600" b="1" i="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7536484" y="339698"/>
            <a:ext cx="1381125" cy="1657350"/>
          </a:xfrm>
        </p:spPr>
        <p:txBody>
          <a:bodyPr/>
          <a:lstStyle>
            <a:lvl1pPr marL="0">
              <a:spcBef>
                <a:spcPts val="300"/>
              </a:spcBef>
              <a:defRPr sz="1000" b="1">
                <a:solidFill>
                  <a:srgbClr val="FFFFFF"/>
                </a:solidFill>
              </a:defRPr>
            </a:lvl1pPr>
            <a:lvl2pPr marL="0">
              <a:spcBef>
                <a:spcPts val="300"/>
              </a:spcBef>
              <a:defRPr sz="1000" b="0">
                <a:solidFill>
                  <a:srgbClr val="FFFFFF"/>
                </a:solidFill>
              </a:defRPr>
            </a:lvl2pPr>
            <a:lvl3pPr marL="0">
              <a:spcBef>
                <a:spcPts val="300"/>
              </a:spcBef>
              <a:defRPr sz="1000" b="0">
                <a:solidFill>
                  <a:srgbClr val="FFFFFF"/>
                </a:solidFill>
              </a:defRPr>
            </a:lvl3pPr>
            <a:lvl4pPr marL="0">
              <a:spcBef>
                <a:spcPts val="300"/>
              </a:spcBef>
              <a:defRPr sz="1000" b="0">
                <a:solidFill>
                  <a:srgbClr val="FFFFFF"/>
                </a:solidFill>
              </a:defRPr>
            </a:lvl4pPr>
            <a:lvl5pPr marL="0">
              <a:spcBef>
                <a:spcPts val="300"/>
              </a:spcBef>
              <a:defRPr sz="1000" b="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Text Box 15"/>
          <p:cNvSpPr txBox="1">
            <a:spLocks noChangeArrowheads="1"/>
          </p:cNvSpPr>
          <p:nvPr userDrawn="1"/>
        </p:nvSpPr>
        <p:spPr bwMode="auto">
          <a:xfrm>
            <a:off x="733425" y="6480175"/>
            <a:ext cx="15954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8" tIns="45694" rIns="91388" bIns="45694">
            <a:spAutoFit/>
          </a:bodyPr>
          <a:lstStyle/>
          <a:p>
            <a:pPr defTabSz="914400">
              <a:buClrTx/>
              <a:buSzTx/>
              <a:buFontTx/>
              <a:buNone/>
              <a:defRPr/>
            </a:pPr>
            <a:r>
              <a:rPr lang="en-US" sz="600" dirty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  <a:t>CONFIDENTIAL  </a:t>
            </a:r>
            <a:br>
              <a:rPr lang="en-US" sz="600" dirty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  <a:t>© Copyright </a:t>
            </a:r>
            <a:r>
              <a:rPr lang="en-US" sz="600" dirty="0" smtClean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  <a:t>2011. </a:t>
            </a:r>
            <a:r>
              <a:rPr lang="en-US" sz="600" dirty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  <a:t>Aruba Networks, Inc. </a:t>
            </a:r>
            <a:br>
              <a:rPr lang="en-US" sz="600" dirty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  <a:t>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3564052325"/>
      </p:ext>
    </p:extLst>
  </p:cSld>
  <p:clrMapOvr>
    <a:masterClrMapping/>
  </p:clrMapOvr>
  <p:transition spd="med">
    <p:fade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6" descr="contentslide_graphic4_gray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938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AutoShape 5"/>
          <p:cNvSpPr>
            <a:spLocks noChangeAspect="1" noChangeArrowheads="1" noTextEdit="1"/>
          </p:cNvSpPr>
          <p:nvPr userDrawn="1"/>
        </p:nvSpPr>
        <p:spPr bwMode="auto">
          <a:xfrm>
            <a:off x="2389188" y="4197350"/>
            <a:ext cx="3735387" cy="280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8" tIns="45694" rIns="91388" bIns="45694"/>
          <a:lstStyle/>
          <a:p>
            <a:pPr defTabSz="914400">
              <a:buClrTx/>
              <a:buSzTx/>
              <a:buFontTx/>
              <a:buNone/>
              <a:defRPr/>
            </a:pPr>
            <a:endParaRPr lang="en-US">
              <a:solidFill>
                <a:srgbClr val="000000"/>
              </a:solidFill>
              <a:latin typeface="Arial"/>
              <a:ea typeface="ＭＳ Ｐゴシック" charset="-128"/>
            </a:endParaRPr>
          </a:p>
        </p:txBody>
      </p:sp>
      <p:sp>
        <p:nvSpPr>
          <p:cNvPr id="6" name="Text Box 15"/>
          <p:cNvSpPr txBox="1">
            <a:spLocks noChangeArrowheads="1"/>
          </p:cNvSpPr>
          <p:nvPr userDrawn="1"/>
        </p:nvSpPr>
        <p:spPr bwMode="auto">
          <a:xfrm>
            <a:off x="733425" y="6480175"/>
            <a:ext cx="15954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8" tIns="45694" rIns="91388" bIns="45694">
            <a:spAutoFit/>
          </a:bodyPr>
          <a:lstStyle/>
          <a:p>
            <a:pPr defTabSz="914400">
              <a:buClrTx/>
              <a:buSzTx/>
              <a:buFontTx/>
              <a:buNone/>
              <a:defRPr/>
            </a:pPr>
            <a:r>
              <a:rPr lang="en-US" sz="600" dirty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  <a:t>CONFIDENTIAL  </a:t>
            </a:r>
            <a:br>
              <a:rPr lang="en-US" sz="600" dirty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  <a:t>© Copyright </a:t>
            </a:r>
            <a:r>
              <a:rPr lang="en-US" sz="600" dirty="0" smtClean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  <a:t>2011. </a:t>
            </a:r>
            <a:r>
              <a:rPr lang="en-US" sz="600" dirty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  <a:t>Aruba Networks, Inc. </a:t>
            </a:r>
            <a:br>
              <a:rPr lang="en-US" sz="600" dirty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  <a:t>All rights reserved</a:t>
            </a:r>
          </a:p>
        </p:txBody>
      </p:sp>
      <p:sp>
        <p:nvSpPr>
          <p:cNvPr id="7" name="Rectangle 6"/>
          <p:cNvSpPr>
            <a:spLocks noChangeArrowheads="1"/>
          </p:cNvSpPr>
          <p:nvPr userDrawn="1"/>
        </p:nvSpPr>
        <p:spPr bwMode="auto">
          <a:xfrm>
            <a:off x="87313" y="6621463"/>
            <a:ext cx="3238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388" tIns="45694" rIns="91388" bIns="45694">
            <a:spAutoFit/>
          </a:bodyPr>
          <a:lstStyle/>
          <a:p>
            <a:pPr defTabSz="914400">
              <a:buClrTx/>
              <a:buSzTx/>
              <a:buFontTx/>
              <a:buNone/>
              <a:defRPr/>
            </a:pPr>
            <a:fld id="{D8DEC122-9140-4DDC-8779-D6C1096D1494}" type="slidenum">
              <a:rPr lang="en-US" altLang="ja-JP" sz="900">
                <a:solidFill>
                  <a:srgbClr val="FFFFFF"/>
                </a:solidFill>
                <a:latin typeface="Arial"/>
                <a:ea typeface="ＭＳ Ｐゴシック"/>
                <a:cs typeface="Arial" charset="0"/>
              </a:rPr>
              <a:pPr defTabSz="914400">
                <a:buClrTx/>
                <a:buSzTx/>
                <a:buFontTx/>
                <a:buNone/>
                <a:defRPr/>
              </a:pPr>
              <a:t>‹#›</a:t>
            </a:fld>
            <a:endParaRPr lang="en-US" altLang="ja-JP" sz="900">
              <a:solidFill>
                <a:srgbClr val="FFFFFF"/>
              </a:solidFill>
              <a:latin typeface="Arial"/>
              <a:ea typeface="ＭＳ Ｐゴシック"/>
              <a:cs typeface="Arial" charset="0"/>
            </a:endParaRPr>
          </a:p>
        </p:txBody>
      </p:sp>
      <p:cxnSp>
        <p:nvCxnSpPr>
          <p:cNvPr id="8" name="Straight Connector 24"/>
          <p:cNvCxnSpPr>
            <a:cxnSpLocks noChangeShapeType="1"/>
          </p:cNvCxnSpPr>
          <p:nvPr userDrawn="1"/>
        </p:nvCxnSpPr>
        <p:spPr bwMode="auto">
          <a:xfrm>
            <a:off x="808038" y="6356350"/>
            <a:ext cx="7543800" cy="1588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/>
          </a:ln>
        </p:spPr>
      </p:cxnSp>
      <p:pic>
        <p:nvPicPr>
          <p:cNvPr id="9" name="Picture 53" descr="Aruba_colorlogo.png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448550" y="6521450"/>
            <a:ext cx="898525" cy="249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723900" y="0"/>
            <a:ext cx="8420100" cy="876300"/>
          </a:xfr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lang="en-US" altLang="ja-JP" sz="3200" b="1" i="0" dirty="0">
                <a:solidFill>
                  <a:schemeClr val="bg1"/>
                </a:solidFill>
                <a:latin typeface="Arial"/>
                <a:ea typeface="ＭＳ Ｐゴシック" pitchFamily="34" charset="-128"/>
                <a:cs typeface="Arial"/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2939" y="5958648"/>
            <a:ext cx="621846" cy="654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2347524"/>
      </p:ext>
    </p:extLst>
  </p:cSld>
  <p:clrMapOvr>
    <a:masterClrMapping/>
  </p:clrMapOvr>
  <p:transition spd="med">
    <p:fade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 bwMode="auto">
          <a:xfrm>
            <a:off x="0" y="0"/>
            <a:ext cx="9163050" cy="686752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defTabSz="914400">
              <a:buClrTx/>
              <a:buSzTx/>
              <a:buFontTx/>
              <a:buNone/>
              <a:defRPr/>
            </a:pPr>
            <a:endParaRPr lang="en-US">
              <a:solidFill>
                <a:srgbClr val="000000"/>
              </a:solidFill>
              <a:latin typeface="Arial"/>
              <a:ea typeface="ＭＳ Ｐゴシック" pitchFamily="34" charset="-128"/>
              <a:cs typeface="ＭＳ Ｐゴシック" charset="-128"/>
            </a:endParaRPr>
          </a:p>
        </p:txBody>
      </p:sp>
      <p:pic>
        <p:nvPicPr>
          <p:cNvPr id="4" name="Picture 3" descr="segueslide_b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2679700"/>
            <a:ext cx="9144000" cy="417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segueslide_R.png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417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Aruba_colorlogo_white.png"/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443788" y="6521450"/>
            <a:ext cx="912812" cy="25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038" y="3192462"/>
            <a:ext cx="7366000" cy="473075"/>
          </a:xfrm>
        </p:spPr>
        <p:txBody>
          <a:bodyPr anchor="ctr"/>
          <a:lstStyle>
            <a:lvl1pPr algn="ctr">
              <a:defRPr sz="24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Box 15"/>
          <p:cNvSpPr txBox="1">
            <a:spLocks noChangeArrowheads="1"/>
          </p:cNvSpPr>
          <p:nvPr userDrawn="1"/>
        </p:nvSpPr>
        <p:spPr bwMode="auto">
          <a:xfrm>
            <a:off x="733425" y="6480175"/>
            <a:ext cx="15954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8" tIns="45694" rIns="91388" bIns="45694">
            <a:spAutoFit/>
          </a:bodyPr>
          <a:lstStyle/>
          <a:p>
            <a:pPr defTabSz="914400">
              <a:buClrTx/>
              <a:buSzTx/>
              <a:buFontTx/>
              <a:buNone/>
              <a:defRPr/>
            </a:pPr>
            <a:r>
              <a:rPr lang="en-US" sz="600" dirty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  <a:t>CONFIDENTIAL  </a:t>
            </a:r>
            <a:br>
              <a:rPr lang="en-US" sz="600" dirty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  <a:t>© Copyright </a:t>
            </a:r>
            <a:r>
              <a:rPr lang="en-US" sz="600" dirty="0" smtClean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  <a:t>2011. </a:t>
            </a:r>
            <a:r>
              <a:rPr lang="en-US" sz="600" dirty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  <a:t>Aruba Networks, Inc. </a:t>
            </a:r>
            <a:br>
              <a:rPr lang="en-US" sz="600" dirty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  <a:t>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2883312788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 bwMode="auto">
          <a:xfrm>
            <a:off x="0" y="0"/>
            <a:ext cx="9163050" cy="686752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defTabSz="914400">
              <a:buClrTx/>
              <a:buSzTx/>
              <a:buFontTx/>
              <a:buNone/>
              <a:defRPr/>
            </a:pPr>
            <a:endParaRPr lang="en-US">
              <a:solidFill>
                <a:srgbClr val="000000"/>
              </a:solidFill>
              <a:latin typeface="Arial"/>
              <a:ea typeface="ＭＳ Ｐゴシック" pitchFamily="34" charset="-128"/>
              <a:cs typeface="ＭＳ Ｐゴシック" charset="-128"/>
            </a:endParaRPr>
          </a:p>
        </p:txBody>
      </p:sp>
      <p:pic>
        <p:nvPicPr>
          <p:cNvPr id="4" name="Picture 3" descr="segueslide_L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742363" y="0"/>
            <a:ext cx="31369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segueslide_R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836863" y="0"/>
            <a:ext cx="3136901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Aruba_colorlogo_white.png"/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443788" y="6521450"/>
            <a:ext cx="912812" cy="25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038" y="3192462"/>
            <a:ext cx="7366000" cy="473075"/>
          </a:xfrm>
        </p:spPr>
        <p:txBody>
          <a:bodyPr anchor="ctr"/>
          <a:lstStyle>
            <a:lvl1pPr algn="ctr">
              <a:defRPr sz="24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Box 15"/>
          <p:cNvSpPr txBox="1">
            <a:spLocks noChangeArrowheads="1"/>
          </p:cNvSpPr>
          <p:nvPr userDrawn="1"/>
        </p:nvSpPr>
        <p:spPr bwMode="auto">
          <a:xfrm>
            <a:off x="733425" y="6480175"/>
            <a:ext cx="15954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8" tIns="45694" rIns="91388" bIns="45694">
            <a:spAutoFit/>
          </a:bodyPr>
          <a:lstStyle/>
          <a:p>
            <a:pPr defTabSz="914400">
              <a:buClrTx/>
              <a:buSzTx/>
              <a:buFontTx/>
              <a:buNone/>
              <a:defRPr/>
            </a:pPr>
            <a:r>
              <a:rPr lang="en-US" sz="600" dirty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  <a:t>CONFIDENTIAL  </a:t>
            </a:r>
            <a:br>
              <a:rPr lang="en-US" sz="600" dirty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  <a:t>© Copyright </a:t>
            </a:r>
            <a:r>
              <a:rPr lang="en-US" sz="600" dirty="0" smtClean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  <a:t>2011. </a:t>
            </a:r>
            <a:r>
              <a:rPr lang="en-US" sz="600" dirty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  <a:t>Aruba Networks, Inc. </a:t>
            </a:r>
            <a:br>
              <a:rPr lang="en-US" sz="600" dirty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  <a:t>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1442974567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January, 2015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Chuck Lukaszewski, Aruba Networks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 bwMode="auto">
          <a:xfrm>
            <a:off x="0" y="0"/>
            <a:ext cx="9153525" cy="686752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defTabSz="914400">
              <a:buClrTx/>
              <a:buSzTx/>
              <a:buFontTx/>
              <a:buNone/>
              <a:defRPr/>
            </a:pPr>
            <a:endParaRPr lang="en-US">
              <a:solidFill>
                <a:srgbClr val="000000"/>
              </a:solidFill>
              <a:latin typeface="Arial"/>
              <a:ea typeface="ＭＳ Ｐゴシック" pitchFamily="34" charset="-128"/>
              <a:cs typeface="ＭＳ Ｐゴシック" charset="-128"/>
            </a:endParaRPr>
          </a:p>
        </p:txBody>
      </p:sp>
      <p:pic>
        <p:nvPicPr>
          <p:cNvPr id="4" name="Picture 7" descr="Aruba_colorlogo_white_lg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24275" y="3208338"/>
            <a:ext cx="1716088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1815681" y="4282382"/>
            <a:ext cx="5531005" cy="850900"/>
          </a:xfrm>
        </p:spPr>
        <p:txBody>
          <a:bodyPr/>
          <a:lstStyle>
            <a:lvl1pPr marL="0" indent="0" algn="ctr">
              <a:spcBef>
                <a:spcPts val="0"/>
              </a:spcBef>
              <a:defRPr b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Text Box 15"/>
          <p:cNvSpPr txBox="1">
            <a:spLocks noChangeArrowheads="1"/>
          </p:cNvSpPr>
          <p:nvPr userDrawn="1"/>
        </p:nvSpPr>
        <p:spPr bwMode="auto">
          <a:xfrm>
            <a:off x="733425" y="6480175"/>
            <a:ext cx="15954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8" tIns="45694" rIns="91388" bIns="45694">
            <a:spAutoFit/>
          </a:bodyPr>
          <a:lstStyle/>
          <a:p>
            <a:pPr defTabSz="914400">
              <a:buClrTx/>
              <a:buSzTx/>
              <a:buFontTx/>
              <a:buNone/>
              <a:defRPr/>
            </a:pPr>
            <a:r>
              <a:rPr lang="en-US" sz="600" dirty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  <a:t>CONFIDENTIAL  </a:t>
            </a:r>
            <a:br>
              <a:rPr lang="en-US" sz="600" dirty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  <a:t>© Copyright </a:t>
            </a:r>
            <a:r>
              <a:rPr lang="en-US" sz="600" dirty="0" smtClean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  <a:t>2011. </a:t>
            </a:r>
            <a:r>
              <a:rPr lang="en-US" sz="600" dirty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  <a:t>Aruba Networks, Inc. </a:t>
            </a:r>
            <a:br>
              <a:rPr lang="en-US" sz="600" dirty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  <a:t>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3928539946"/>
      </p:ext>
    </p:extLst>
  </p:cSld>
  <p:clrMapOvr>
    <a:masterClrMapping/>
  </p:clrMapOvr>
  <p:transition spd="med">
    <p:fade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contentslide_graphic4_gray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938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AutoShape 5"/>
          <p:cNvSpPr>
            <a:spLocks noChangeAspect="1" noChangeArrowheads="1" noTextEdit="1"/>
          </p:cNvSpPr>
          <p:nvPr/>
        </p:nvSpPr>
        <p:spPr bwMode="auto">
          <a:xfrm>
            <a:off x="2389188" y="4197350"/>
            <a:ext cx="3735387" cy="280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8" tIns="45694" rIns="91388" bIns="45694"/>
          <a:lstStyle/>
          <a:p>
            <a:pPr defTabSz="914400">
              <a:buClrTx/>
              <a:buSzTx/>
              <a:buFontTx/>
              <a:buNone/>
              <a:defRPr/>
            </a:pPr>
            <a:endParaRPr lang="en-US">
              <a:solidFill>
                <a:srgbClr val="000000"/>
              </a:solidFill>
              <a:latin typeface="Arial" charset="0"/>
              <a:ea typeface="ＭＳ Ｐゴシック" charset="-128"/>
            </a:endParaRPr>
          </a:p>
        </p:txBody>
      </p:sp>
      <p:sp>
        <p:nvSpPr>
          <p:cNvPr id="7" name="Text Box 15"/>
          <p:cNvSpPr txBox="1">
            <a:spLocks noChangeArrowheads="1"/>
          </p:cNvSpPr>
          <p:nvPr/>
        </p:nvSpPr>
        <p:spPr bwMode="auto">
          <a:xfrm>
            <a:off x="733425" y="6480175"/>
            <a:ext cx="15954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8" tIns="45694" rIns="91388" bIns="45694">
            <a:spAutoFit/>
          </a:bodyPr>
          <a:lstStyle/>
          <a:p>
            <a:pPr defTabSz="914400">
              <a:buClrTx/>
              <a:buSzTx/>
              <a:buFontTx/>
              <a:buNone/>
              <a:defRPr/>
            </a:pP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CONFIDENTIAL  </a:t>
            </a:r>
            <a:b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© Copyright </a:t>
            </a:r>
            <a:r>
              <a:rPr lang="en-US" sz="600" dirty="0" smtClean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2011. </a:t>
            </a: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Aruba Networks, Inc. </a:t>
            </a:r>
            <a:b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All rights reserved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87313" y="6621463"/>
            <a:ext cx="3238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388" tIns="45694" rIns="91388" bIns="45694">
            <a:spAutoFit/>
          </a:bodyPr>
          <a:lstStyle/>
          <a:p>
            <a:pPr defTabSz="914400">
              <a:buClrTx/>
              <a:buSzTx/>
              <a:buFontTx/>
              <a:buNone/>
              <a:defRPr/>
            </a:pPr>
            <a:fld id="{55C7198D-B6EA-41F7-9757-00711726115F}" type="slidenum">
              <a:rPr lang="en-US" altLang="ja-JP" sz="900">
                <a:solidFill>
                  <a:srgbClr val="FFFFFF"/>
                </a:solidFill>
                <a:latin typeface="Arial" charset="0"/>
                <a:ea typeface="ＭＳ Ｐゴシック" charset="-128"/>
                <a:cs typeface="Arial" charset="0"/>
              </a:rPr>
              <a:pPr defTabSz="914400">
                <a:buClrTx/>
                <a:buSzTx/>
                <a:buFontTx/>
                <a:buNone/>
                <a:defRPr/>
              </a:pPr>
              <a:t>‹#›</a:t>
            </a:fld>
            <a:endParaRPr lang="en-US" altLang="ja-JP" sz="900">
              <a:solidFill>
                <a:srgbClr val="FFFFFF"/>
              </a:solidFill>
              <a:latin typeface="Arial" charset="0"/>
              <a:ea typeface="ＭＳ Ｐゴシック" charset="-128"/>
              <a:cs typeface="Arial" charset="0"/>
            </a:endParaRPr>
          </a:p>
        </p:txBody>
      </p:sp>
      <p:cxnSp>
        <p:nvCxnSpPr>
          <p:cNvPr id="9" name="Straight Connector 24"/>
          <p:cNvCxnSpPr>
            <a:cxnSpLocks noChangeShapeType="1"/>
          </p:cNvCxnSpPr>
          <p:nvPr/>
        </p:nvCxnSpPr>
        <p:spPr bwMode="auto">
          <a:xfrm>
            <a:off x="808038" y="6356350"/>
            <a:ext cx="7543800" cy="1588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/>
          </a:ln>
        </p:spPr>
      </p:cxnSp>
      <p:pic>
        <p:nvPicPr>
          <p:cNvPr id="11" name="Picture 6" descr="contentslide_graphic4_gray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938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2" name="Straight Connector 24"/>
          <p:cNvCxnSpPr>
            <a:cxnSpLocks noChangeShapeType="1"/>
          </p:cNvCxnSpPr>
          <p:nvPr userDrawn="1"/>
        </p:nvCxnSpPr>
        <p:spPr bwMode="auto">
          <a:xfrm>
            <a:off x="808038" y="6356350"/>
            <a:ext cx="7543800" cy="1588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/>
          </a:ln>
        </p:spPr>
      </p:cxn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723900" y="0"/>
            <a:ext cx="8420100" cy="876300"/>
          </a:xfr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lang="en-US" altLang="ja-JP" sz="3200" b="1" i="0" dirty="0">
                <a:solidFill>
                  <a:schemeClr val="bg1"/>
                </a:solidFill>
                <a:latin typeface="Arial"/>
                <a:ea typeface="ＭＳ Ｐゴシック" pitchFamily="34" charset="-128"/>
                <a:cs typeface="Arial"/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0" hasCustomPrompt="1"/>
          </p:nvPr>
        </p:nvSpPr>
        <p:spPr>
          <a:xfrm>
            <a:off x="808038" y="1181712"/>
            <a:ext cx="7543800" cy="4867396"/>
          </a:xfrm>
        </p:spPr>
        <p:txBody>
          <a:bodyPr/>
          <a:lstStyle>
            <a:lvl1pPr marL="233363" marR="0" indent="-233363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F9933"/>
              </a:buClr>
              <a:buSzTx/>
              <a:buFontTx/>
              <a:buChar char="•"/>
              <a:tabLst/>
              <a:defRPr sz="2400" baseline="0">
                <a:solidFill>
                  <a:schemeClr val="tx1"/>
                </a:solidFill>
              </a:defRPr>
            </a:lvl1pPr>
            <a:lvl2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>
                <a:solidFill>
                  <a:schemeClr val="bg2">
                    <a:lumMod val="75000"/>
                  </a:schemeClr>
                </a:solidFill>
              </a:defRPr>
            </a:lvl2pPr>
            <a:lvl3pPr indent="-24606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>
                <a:solidFill>
                  <a:schemeClr val="bg2">
                    <a:lumMod val="75000"/>
                  </a:schemeClr>
                </a:solidFill>
              </a:defRPr>
            </a:lvl3pPr>
          </a:lstStyle>
          <a:p>
            <a:pPr marL="233363" indent="-23336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Tx/>
              <a:buChar char="•"/>
              <a:defRPr/>
            </a:pPr>
            <a:r>
              <a:rPr lang="en-US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First-level bullet is 24 pt Arial bold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n-US" dirty="0" smtClean="0">
                <a:solidFill>
                  <a:srgbClr val="595959"/>
                </a:solidFill>
                <a:latin typeface="Arial" charset="0"/>
                <a:cs typeface="Arial" charset="0"/>
              </a:rPr>
              <a:t>Second-level bullet is 20 pt Arial, Text 1 lighter 35%</a:t>
            </a:r>
          </a:p>
          <a:p>
            <a:pPr lvl="2" indent="-24606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n-US" dirty="0" smtClean="0">
                <a:solidFill>
                  <a:srgbClr val="595959"/>
                </a:solidFill>
                <a:latin typeface="Arial" charset="0"/>
                <a:cs typeface="Arial" charset="0"/>
              </a:rPr>
              <a:t>Third-level bullet is 18 pt Arial, Text 1 lighter 35%</a:t>
            </a:r>
          </a:p>
          <a:p>
            <a:pPr marL="233363" indent="-23336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Tx/>
              <a:buChar char="•"/>
              <a:defRPr/>
            </a:pPr>
            <a:r>
              <a:rPr lang="en-US" dirty="0" smtClean="0">
                <a:latin typeface="Arial" charset="0"/>
                <a:cs typeface="Arial" charset="0"/>
              </a:rPr>
              <a:t>First-level bullet is 24 pt Arial bold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n-US" dirty="0" smtClean="0">
                <a:solidFill>
                  <a:srgbClr val="595959"/>
                </a:solidFill>
                <a:latin typeface="Arial" charset="0"/>
                <a:cs typeface="Arial" charset="0"/>
              </a:rPr>
              <a:t>Second-level bullet is 20 pt Arial, Text 1 lighter 35%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n-US" dirty="0" smtClean="0">
                <a:solidFill>
                  <a:srgbClr val="595959"/>
                </a:solidFill>
                <a:latin typeface="Arial" charset="0"/>
                <a:cs typeface="Arial" charset="0"/>
              </a:rPr>
              <a:t>Second-level bullet is 20 pt Arial, Text 1 lighter 35%</a:t>
            </a:r>
          </a:p>
          <a:p>
            <a:pPr lvl="2" indent="-24606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n-US" dirty="0" smtClean="0">
                <a:solidFill>
                  <a:srgbClr val="595959"/>
                </a:solidFill>
                <a:latin typeface="Arial" charset="0"/>
                <a:cs typeface="Arial" charset="0"/>
              </a:rPr>
              <a:t>Third-level bullet is 18 pt Arial, Text 1 lighter 35%</a:t>
            </a:r>
          </a:p>
          <a:p>
            <a:pPr lvl="2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n-US" dirty="0" smtClean="0">
                <a:solidFill>
                  <a:srgbClr val="595959"/>
                </a:solidFill>
                <a:latin typeface="Arial" charset="0"/>
                <a:cs typeface="Arial" charset="0"/>
              </a:rPr>
              <a:t>Third-level bullet is 18 pt Arial, Text 1 lighter 35%</a:t>
            </a:r>
          </a:p>
          <a:p>
            <a:pPr lvl="2"/>
            <a:endParaRPr lang="en-US" dirty="0" smtClean="0"/>
          </a:p>
        </p:txBody>
      </p:sp>
      <p:sp>
        <p:nvSpPr>
          <p:cNvPr id="15" name="TextBox 14"/>
          <p:cNvSpPr txBox="1"/>
          <p:nvPr userDrawn="1"/>
        </p:nvSpPr>
        <p:spPr>
          <a:xfrm>
            <a:off x="4360422" y="6554530"/>
            <a:ext cx="43585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 eaLnBrk="1" hangingPunct="1">
              <a:buClrTx/>
              <a:buSzTx/>
              <a:buFontTx/>
              <a:buNone/>
            </a:pPr>
            <a:fld id="{23012D06-F38B-4356-A24A-00D85CA6255C}" type="slidenum">
              <a:rPr lang="en-US" sz="1000" smtClean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pPr algn="ctr" defTabSz="914400" eaLnBrk="1" hangingPunct="1">
                <a:buClrTx/>
                <a:buSzTx/>
                <a:buFontTx/>
                <a:buNone/>
              </a:pPr>
              <a:t>‹#›</a:t>
            </a:fld>
            <a:endParaRPr lang="en-US" sz="1000" dirty="0">
              <a:solidFill>
                <a:srgbClr val="808080"/>
              </a:solidFill>
              <a:latin typeface="Arial" charset="0"/>
              <a:ea typeface="ＭＳ Ｐゴシック" charset="-128"/>
              <a:cs typeface="Arial" charset="0"/>
            </a:endParaRPr>
          </a:p>
        </p:txBody>
      </p:sp>
      <p:pic>
        <p:nvPicPr>
          <p:cNvPr id="17" name="Picture 16" descr="ACE_30.png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56081" y="6504378"/>
            <a:ext cx="1195757" cy="2341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7277950"/>
      </p:ext>
    </p:extLst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8" name="Date Placeholder 7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January, 2015</a:t>
            </a:r>
            <a:endParaRPr lang="en-GB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Chuck Lukaszewski, Aruba Networks</a:t>
            </a:r>
            <a:endParaRPr lang="en-GB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10" name="Date Placeholder 9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January, 2015</a:t>
            </a:r>
            <a:endParaRPr lang="en-GB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Chuck Lukaszewski, Aruba Networks</a:t>
            </a:r>
            <a:endParaRPr lang="en-GB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January, 2015</a:t>
            </a:r>
            <a:endParaRPr lang="en-GB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Chuck Lukaszewski, Aruba Networks</a:t>
            </a:r>
            <a:endParaRPr lang="en-GB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January, 2015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Chuck Lukaszewski, Aruba Networks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contentslide_graphic4_gray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938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AutoShape 5"/>
          <p:cNvSpPr>
            <a:spLocks noChangeAspect="1" noChangeArrowheads="1" noTextEdit="1"/>
          </p:cNvSpPr>
          <p:nvPr/>
        </p:nvSpPr>
        <p:spPr bwMode="auto">
          <a:xfrm>
            <a:off x="2389188" y="4197350"/>
            <a:ext cx="3735387" cy="280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8" tIns="45694" rIns="91388" bIns="45694"/>
          <a:lstStyle/>
          <a:p>
            <a:pPr eaLnBrk="0" hangingPunct="0">
              <a:defRPr/>
            </a:pPr>
            <a:endParaRPr lang="en-US">
              <a:solidFill>
                <a:srgbClr val="000000"/>
              </a:solidFill>
              <a:ea typeface="ＭＳ Ｐゴシック" charset="-128"/>
              <a:cs typeface="+mn-cs"/>
            </a:endParaRPr>
          </a:p>
        </p:txBody>
      </p:sp>
      <p:sp>
        <p:nvSpPr>
          <p:cNvPr id="7" name="Text Box 15"/>
          <p:cNvSpPr txBox="1">
            <a:spLocks noChangeArrowheads="1"/>
          </p:cNvSpPr>
          <p:nvPr/>
        </p:nvSpPr>
        <p:spPr bwMode="auto">
          <a:xfrm>
            <a:off x="733425" y="6480175"/>
            <a:ext cx="15954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8" tIns="45694" rIns="91388" bIns="45694">
            <a:spAutoFit/>
          </a:bodyPr>
          <a:lstStyle/>
          <a:p>
            <a:pPr eaLnBrk="0" hangingPunct="0">
              <a:defRPr/>
            </a:pPr>
            <a:r>
              <a:rPr lang="en-US" sz="600" dirty="0">
                <a:solidFill>
                  <a:srgbClr val="808080"/>
                </a:solidFill>
                <a:ea typeface="ＭＳ Ｐゴシック" charset="-128"/>
                <a:cs typeface="Arial" charset="0"/>
              </a:rPr>
              <a:t>CONFIDENTIAL  </a:t>
            </a:r>
            <a:br>
              <a:rPr lang="en-US" sz="600" dirty="0">
                <a:solidFill>
                  <a:srgbClr val="808080"/>
                </a:solidFill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ea typeface="ＭＳ Ｐゴシック" charset="-128"/>
                <a:cs typeface="Arial" charset="0"/>
              </a:rPr>
              <a:t>© Copyright </a:t>
            </a:r>
            <a:r>
              <a:rPr lang="en-US" sz="600" dirty="0" smtClean="0">
                <a:solidFill>
                  <a:srgbClr val="808080"/>
                </a:solidFill>
                <a:ea typeface="ＭＳ Ｐゴシック" charset="-128"/>
                <a:cs typeface="Arial" charset="0"/>
              </a:rPr>
              <a:t>2011. </a:t>
            </a:r>
            <a:r>
              <a:rPr lang="en-US" sz="600" dirty="0">
                <a:solidFill>
                  <a:srgbClr val="808080"/>
                </a:solidFill>
                <a:ea typeface="ＭＳ Ｐゴシック" charset="-128"/>
                <a:cs typeface="Arial" charset="0"/>
              </a:rPr>
              <a:t>Aruba Networks, Inc. </a:t>
            </a:r>
            <a:br>
              <a:rPr lang="en-US" sz="600" dirty="0">
                <a:solidFill>
                  <a:srgbClr val="808080"/>
                </a:solidFill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ea typeface="ＭＳ Ｐゴシック" charset="-128"/>
                <a:cs typeface="Arial" charset="0"/>
              </a:rPr>
              <a:t>All rights reserved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87313" y="6621463"/>
            <a:ext cx="3238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388" tIns="45694" rIns="91388" bIns="45694">
            <a:spAutoFit/>
          </a:bodyPr>
          <a:lstStyle/>
          <a:p>
            <a:pPr eaLnBrk="0" hangingPunct="0">
              <a:defRPr/>
            </a:pPr>
            <a:fld id="{55C7198D-B6EA-41F7-9757-00711726115F}" type="slidenum">
              <a:rPr lang="en-US" altLang="ja-JP" sz="900">
                <a:solidFill>
                  <a:srgbClr val="FFFFFF"/>
                </a:solidFill>
                <a:ea typeface="ＭＳ Ｐゴシック" charset="-128"/>
                <a:cs typeface="Arial" charset="0"/>
              </a:rPr>
              <a:pPr eaLnBrk="0" hangingPunct="0">
                <a:defRPr/>
              </a:pPr>
              <a:t>‹#›</a:t>
            </a:fld>
            <a:endParaRPr lang="en-US" altLang="ja-JP" sz="900">
              <a:solidFill>
                <a:srgbClr val="FFFFFF"/>
              </a:solidFill>
              <a:ea typeface="ＭＳ Ｐゴシック" charset="-128"/>
              <a:cs typeface="Arial" charset="0"/>
            </a:endParaRPr>
          </a:p>
        </p:txBody>
      </p:sp>
      <p:cxnSp>
        <p:nvCxnSpPr>
          <p:cNvPr id="9" name="Straight Connector 24"/>
          <p:cNvCxnSpPr>
            <a:cxnSpLocks noChangeShapeType="1"/>
          </p:cNvCxnSpPr>
          <p:nvPr/>
        </p:nvCxnSpPr>
        <p:spPr bwMode="auto">
          <a:xfrm>
            <a:off x="808038" y="6356350"/>
            <a:ext cx="7543800" cy="1588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/>
          </a:ln>
        </p:spPr>
      </p:cxnSp>
      <p:pic>
        <p:nvPicPr>
          <p:cNvPr id="11" name="Picture 6" descr="contentslide_graphic4_gray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938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2" name="Straight Connector 24"/>
          <p:cNvCxnSpPr>
            <a:cxnSpLocks noChangeShapeType="1"/>
          </p:cNvCxnSpPr>
          <p:nvPr userDrawn="1"/>
        </p:nvCxnSpPr>
        <p:spPr bwMode="auto">
          <a:xfrm>
            <a:off x="808038" y="6356350"/>
            <a:ext cx="7543800" cy="1588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/>
          </a:ln>
        </p:spPr>
      </p:cxn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723900" y="0"/>
            <a:ext cx="8420100" cy="876300"/>
          </a:xfr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lang="en-US" altLang="ja-JP" sz="3200" b="1" i="0" dirty="0">
                <a:solidFill>
                  <a:schemeClr val="bg1"/>
                </a:solidFill>
                <a:latin typeface="Arial"/>
                <a:ea typeface="ＭＳ Ｐゴシック" pitchFamily="34" charset="-128"/>
                <a:cs typeface="Arial"/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0" hasCustomPrompt="1"/>
          </p:nvPr>
        </p:nvSpPr>
        <p:spPr>
          <a:xfrm>
            <a:off x="808038" y="1181712"/>
            <a:ext cx="7543800" cy="4867396"/>
          </a:xfrm>
        </p:spPr>
        <p:txBody>
          <a:bodyPr/>
          <a:lstStyle>
            <a:lvl1pPr marL="233363" marR="0" indent="-233363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F9933"/>
              </a:buClr>
              <a:buSzTx/>
              <a:buFontTx/>
              <a:buChar char="•"/>
              <a:tabLst/>
              <a:defRPr sz="2400" baseline="0">
                <a:solidFill>
                  <a:schemeClr val="tx1"/>
                </a:solidFill>
              </a:defRPr>
            </a:lvl1pPr>
            <a:lvl2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>
                <a:solidFill>
                  <a:schemeClr val="bg2">
                    <a:lumMod val="75000"/>
                  </a:schemeClr>
                </a:solidFill>
              </a:defRPr>
            </a:lvl2pPr>
            <a:lvl3pPr indent="-24606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>
                <a:solidFill>
                  <a:schemeClr val="bg2">
                    <a:lumMod val="75000"/>
                  </a:schemeClr>
                </a:solidFill>
              </a:defRPr>
            </a:lvl3pPr>
          </a:lstStyle>
          <a:p>
            <a:pPr marL="233363" indent="-23336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Tx/>
              <a:buChar char="•"/>
              <a:defRPr/>
            </a:pPr>
            <a:r>
              <a:rPr lang="en-US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First-level bullet is 24 pt Arial bold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n-US" dirty="0" smtClean="0">
                <a:solidFill>
                  <a:srgbClr val="595959"/>
                </a:solidFill>
                <a:latin typeface="Arial" charset="0"/>
                <a:cs typeface="Arial" charset="0"/>
              </a:rPr>
              <a:t>Second-level bullet is 20 pt Arial, Text 1 lighter 35%</a:t>
            </a:r>
          </a:p>
          <a:p>
            <a:pPr lvl="2" indent="-24606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n-US" dirty="0" smtClean="0">
                <a:solidFill>
                  <a:srgbClr val="595959"/>
                </a:solidFill>
                <a:latin typeface="Arial" charset="0"/>
                <a:cs typeface="Arial" charset="0"/>
              </a:rPr>
              <a:t>Third-level bullet is 18 pt Arial, Text 1 lighter 35%</a:t>
            </a:r>
          </a:p>
          <a:p>
            <a:pPr marL="233363" indent="-23336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Tx/>
              <a:buChar char="•"/>
              <a:defRPr/>
            </a:pPr>
            <a:r>
              <a:rPr lang="en-US" dirty="0" smtClean="0">
                <a:latin typeface="Arial" charset="0"/>
                <a:cs typeface="Arial" charset="0"/>
              </a:rPr>
              <a:t>First-level bullet is 24 pt Arial bold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n-US" dirty="0" smtClean="0">
                <a:solidFill>
                  <a:srgbClr val="595959"/>
                </a:solidFill>
                <a:latin typeface="Arial" charset="0"/>
                <a:cs typeface="Arial" charset="0"/>
              </a:rPr>
              <a:t>Second-level bullet is 20 pt Arial, Text 1 lighter 35%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n-US" dirty="0" smtClean="0">
                <a:solidFill>
                  <a:srgbClr val="595959"/>
                </a:solidFill>
                <a:latin typeface="Arial" charset="0"/>
                <a:cs typeface="Arial" charset="0"/>
              </a:rPr>
              <a:t>Second-level bullet is 20 pt Arial, Text 1 lighter 35%</a:t>
            </a:r>
          </a:p>
          <a:p>
            <a:pPr lvl="2" indent="-24606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n-US" dirty="0" smtClean="0">
                <a:solidFill>
                  <a:srgbClr val="595959"/>
                </a:solidFill>
                <a:latin typeface="Arial" charset="0"/>
                <a:cs typeface="Arial" charset="0"/>
              </a:rPr>
              <a:t>Third-level bullet is 18 pt Arial, Text 1 lighter 35%</a:t>
            </a:r>
          </a:p>
          <a:p>
            <a:pPr lvl="2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n-US" dirty="0" smtClean="0">
                <a:solidFill>
                  <a:srgbClr val="595959"/>
                </a:solidFill>
                <a:latin typeface="Arial" charset="0"/>
                <a:cs typeface="Arial" charset="0"/>
              </a:rPr>
              <a:t>Third-level bullet is 18 pt Arial, Text 1 lighter 35%</a:t>
            </a:r>
          </a:p>
          <a:p>
            <a:pPr lvl="2"/>
            <a:endParaRPr lang="en-US" dirty="0" smtClean="0"/>
          </a:p>
        </p:txBody>
      </p:sp>
      <p:sp>
        <p:nvSpPr>
          <p:cNvPr id="15" name="TextBox 14"/>
          <p:cNvSpPr txBox="1"/>
          <p:nvPr userDrawn="1"/>
        </p:nvSpPr>
        <p:spPr>
          <a:xfrm>
            <a:off x="4360422" y="6554530"/>
            <a:ext cx="43585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23012D06-F38B-4356-A24A-00D85CA6255C}" type="slidenum">
              <a:rPr lang="en-US" sz="1000" smtClean="0">
                <a:solidFill>
                  <a:srgbClr val="808080"/>
                </a:solidFill>
                <a:ea typeface="ＭＳ Ｐゴシック" charset="-128"/>
                <a:cs typeface="Arial" charset="0"/>
              </a:rPr>
              <a:pPr algn="ctr"/>
              <a:t>‹#›</a:t>
            </a:fld>
            <a:endParaRPr lang="en-US" sz="1000" dirty="0">
              <a:solidFill>
                <a:srgbClr val="808080"/>
              </a:solidFill>
              <a:ea typeface="ＭＳ Ｐゴシック" charset="-128"/>
              <a:cs typeface="Arial" charset="0"/>
            </a:endParaRPr>
          </a:p>
        </p:txBody>
      </p:sp>
      <p:pic>
        <p:nvPicPr>
          <p:cNvPr id="17" name="Picture 16" descr="ACE_30.png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56081" y="6504378"/>
            <a:ext cx="1195757" cy="2341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8274964"/>
      </p:ext>
    </p:extLst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4" descr="title-background.jpg                                           0145C963Hi-Ho-Silver                   C2BB242B: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270000"/>
            <a:ext cx="9144000" cy="558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6" descr="Aruba_whitelogo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75563" y="6400800"/>
            <a:ext cx="10985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636466" y="2787650"/>
            <a:ext cx="7871068" cy="1282700"/>
          </a:xfrm>
          <a:prstGeom prst="rect">
            <a:avLst/>
          </a:prstGeom>
        </p:spPr>
        <p:txBody>
          <a:bodyPr anchor="ctr"/>
          <a:lstStyle>
            <a:lvl1pPr algn="ctr">
              <a:defRPr sz="3600" b="1" i="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7536484" y="339698"/>
            <a:ext cx="1381125" cy="1657350"/>
          </a:xfrm>
        </p:spPr>
        <p:txBody>
          <a:bodyPr/>
          <a:lstStyle>
            <a:lvl1pPr marL="0">
              <a:spcBef>
                <a:spcPts val="300"/>
              </a:spcBef>
              <a:defRPr sz="1000" b="1">
                <a:solidFill>
                  <a:srgbClr val="FFFFFF"/>
                </a:solidFill>
              </a:defRPr>
            </a:lvl1pPr>
            <a:lvl2pPr marL="0">
              <a:spcBef>
                <a:spcPts val="300"/>
              </a:spcBef>
              <a:defRPr sz="1000" b="0">
                <a:solidFill>
                  <a:srgbClr val="FFFFFF"/>
                </a:solidFill>
              </a:defRPr>
            </a:lvl2pPr>
            <a:lvl3pPr marL="0">
              <a:spcBef>
                <a:spcPts val="300"/>
              </a:spcBef>
              <a:defRPr sz="1000" b="0">
                <a:solidFill>
                  <a:srgbClr val="FFFFFF"/>
                </a:solidFill>
              </a:defRPr>
            </a:lvl3pPr>
            <a:lvl4pPr marL="0">
              <a:spcBef>
                <a:spcPts val="300"/>
              </a:spcBef>
              <a:defRPr sz="1000" b="0">
                <a:solidFill>
                  <a:srgbClr val="FFFFFF"/>
                </a:solidFill>
              </a:defRPr>
            </a:lvl4pPr>
            <a:lvl5pPr marL="0">
              <a:spcBef>
                <a:spcPts val="300"/>
              </a:spcBef>
              <a:defRPr sz="1000" b="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Text Box 15"/>
          <p:cNvSpPr txBox="1">
            <a:spLocks noChangeArrowheads="1"/>
          </p:cNvSpPr>
          <p:nvPr userDrawn="1"/>
        </p:nvSpPr>
        <p:spPr bwMode="auto">
          <a:xfrm>
            <a:off x="733425" y="6480175"/>
            <a:ext cx="15954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8" tIns="45694" rIns="91388" bIns="45694">
            <a:spAutoFit/>
          </a:bodyPr>
          <a:lstStyle/>
          <a:p>
            <a:pPr defTabSz="914400">
              <a:buClrTx/>
              <a:buSzTx/>
              <a:buFontTx/>
              <a:buNone/>
              <a:defRPr/>
            </a:pP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CONFIDENTIAL  </a:t>
            </a:r>
            <a:b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© Copyright 2011. Aruba Networks, Inc. </a:t>
            </a:r>
            <a:b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3668873803"/>
      </p:ext>
    </p:extLst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1.xml"/><Relationship Id="rId7" Type="http://schemas.openxmlformats.org/officeDocument/2006/relationships/slideLayout" Target="../slideLayouts/slideLayout15.xml"/><Relationship Id="rId12" Type="http://schemas.openxmlformats.org/officeDocument/2006/relationships/slideLayout" Target="../slideLayouts/slideLayout20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11" Type="http://schemas.openxmlformats.org/officeDocument/2006/relationships/slideLayout" Target="../slideLayouts/slideLayout19.xml"/><Relationship Id="rId5" Type="http://schemas.openxmlformats.org/officeDocument/2006/relationships/slideLayout" Target="../slideLayouts/slideLayout13.xml"/><Relationship Id="rId15" Type="http://schemas.openxmlformats.org/officeDocument/2006/relationships/image" Target="../media/image4.png"/><Relationship Id="rId10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2.xml"/><Relationship Id="rId9" Type="http://schemas.openxmlformats.org/officeDocument/2006/relationships/slideLayout" Target="../slideLayouts/slideLayout17.xml"/><Relationship Id="rId14" Type="http://schemas.openxmlformats.org/officeDocument/2006/relationships/image" Target="../media/image3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slideLayout" Target="../slideLayouts/slideLayout23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22.xml"/><Relationship Id="rId1" Type="http://schemas.openxmlformats.org/officeDocument/2006/relationships/slideLayout" Target="../slideLayouts/slideLayout21.xml"/><Relationship Id="rId6" Type="http://schemas.openxmlformats.org/officeDocument/2006/relationships/theme" Target="../theme/theme3.xml"/><Relationship Id="rId5" Type="http://schemas.openxmlformats.org/officeDocument/2006/relationships/slideLayout" Target="../slideLayouts/slideLayout25.xml"/><Relationship Id="rId4" Type="http://schemas.openxmlformats.org/officeDocument/2006/relationships/slideLayout" Target="../slideLayouts/slideLayout24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slideLayout" Target="../slideLayouts/slideLayout28.xml"/><Relationship Id="rId7" Type="http://schemas.openxmlformats.org/officeDocument/2006/relationships/theme" Target="../theme/theme4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6" Type="http://schemas.openxmlformats.org/officeDocument/2006/relationships/slideLayout" Target="../slideLayouts/slideLayout31.xml"/><Relationship Id="rId5" Type="http://schemas.openxmlformats.org/officeDocument/2006/relationships/slideLayout" Target="../slideLayouts/slideLayout30.xml"/><Relationship Id="rId4" Type="http://schemas.openxmlformats.org/officeDocument/2006/relationships/slideLayout" Target="../slideLayouts/slideLayout2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1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1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outline text format</a:t>
            </a:r>
          </a:p>
          <a:p>
            <a:pPr lvl="1"/>
            <a:r>
              <a:rPr lang="en-GB" dirty="0" smtClean="0"/>
              <a:t>Second Outline Level</a:t>
            </a:r>
          </a:p>
          <a:p>
            <a:pPr lvl="2"/>
            <a:r>
              <a:rPr lang="en-GB" dirty="0" smtClean="0"/>
              <a:t>Third Outline Level</a:t>
            </a:r>
          </a:p>
          <a:p>
            <a:pPr lvl="3"/>
            <a:r>
              <a:rPr lang="en-GB" dirty="0" smtClean="0"/>
              <a:t>Fourth Outline Level</a:t>
            </a:r>
          </a:p>
          <a:p>
            <a:pPr lvl="4"/>
            <a:r>
              <a:rPr lang="en-GB" dirty="0" smtClean="0"/>
              <a:t>Fifth Outline Level</a:t>
            </a:r>
          </a:p>
          <a:p>
            <a:pPr lvl="4"/>
            <a:r>
              <a:rPr lang="en-GB" dirty="0" smtClean="0"/>
              <a:t>Sixth Outline Level</a:t>
            </a:r>
          </a:p>
          <a:p>
            <a:pPr lvl="4"/>
            <a:r>
              <a:rPr lang="en-GB" dirty="0" smtClean="0"/>
              <a:t>Seventh Outline Level</a:t>
            </a:r>
          </a:p>
          <a:p>
            <a:pPr lvl="4"/>
            <a:r>
              <a:rPr lang="en-GB" dirty="0" smtClean="0"/>
              <a:t>Eighth Outline Level</a:t>
            </a:r>
          </a:p>
          <a:p>
            <a:pPr lvl="4"/>
            <a:r>
              <a:rPr lang="en-GB" dirty="0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4" y="333375"/>
            <a:ext cx="1874823" cy="27305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May, 2015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4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Chittabrata Ghosh, Intel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90" y="6475414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1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5" y="6475414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1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5"/>
            <a:ext cx="3500462" cy="27305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802.11-15/0576r0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722" r:id="rId8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84300" y="1924050"/>
            <a:ext cx="7442200" cy="412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388" tIns="45694" rIns="91388" bIns="45694" numCol="1" anchor="t" anchorCtr="0" compatLnSpc="1">
            <a:prstTxWarp prst="textNoShape">
              <a:avLst/>
            </a:prstTxWarp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FontTx/>
              <a:buNone/>
              <a:defRPr/>
            </a:pPr>
            <a:r>
              <a:rPr lang="en-US" dirty="0" smtClean="0">
                <a:latin typeface="Arial" charset="0"/>
                <a:cs typeface="Arial" charset="0"/>
              </a:rPr>
              <a:t>Sub headline is 24 pt Arial bold, Text 1</a:t>
            </a:r>
          </a:p>
          <a:p>
            <a:pPr marL="233363" indent="-23336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Tx/>
              <a:buChar char="•"/>
              <a:defRPr/>
            </a:pPr>
            <a:r>
              <a:rPr lang="en-US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First-level bullet is 24 pt Arial bold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n-US" dirty="0" smtClean="0">
                <a:solidFill>
                  <a:srgbClr val="595959"/>
                </a:solidFill>
                <a:latin typeface="Arial" charset="0"/>
                <a:cs typeface="Arial" charset="0"/>
              </a:rPr>
              <a:t>Second-level bullet is 20 pt Arial, Text 1 lighter 35%</a:t>
            </a:r>
          </a:p>
          <a:p>
            <a:pPr lvl="2" indent="-24606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n-US" dirty="0" smtClean="0">
                <a:solidFill>
                  <a:srgbClr val="595959"/>
                </a:solidFill>
                <a:latin typeface="Arial" charset="0"/>
                <a:cs typeface="Arial" charset="0"/>
              </a:rPr>
              <a:t>Third-level bullet is 18 pt Arial, Text 1 lighter 35%</a:t>
            </a:r>
          </a:p>
          <a:p>
            <a:pPr marL="233363" indent="-23336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Tx/>
              <a:buChar char="•"/>
              <a:defRPr/>
            </a:pPr>
            <a:r>
              <a:rPr lang="en-US" dirty="0" smtClean="0">
                <a:latin typeface="Arial" charset="0"/>
                <a:cs typeface="Arial" charset="0"/>
              </a:rPr>
              <a:t>First-level bullet is 24 pt Arial bold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n-US" dirty="0" smtClean="0">
                <a:solidFill>
                  <a:srgbClr val="595959"/>
                </a:solidFill>
                <a:latin typeface="Arial" charset="0"/>
                <a:cs typeface="Arial" charset="0"/>
              </a:rPr>
              <a:t>Second-level bullet is 20 pt Arial, Text 1 lighter 35%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n-US" dirty="0" smtClean="0">
                <a:solidFill>
                  <a:srgbClr val="595959"/>
                </a:solidFill>
                <a:latin typeface="Arial" charset="0"/>
                <a:cs typeface="Arial" charset="0"/>
              </a:rPr>
              <a:t>Second-level bullet is 20 pt Arial, Text 1 lighter 35%</a:t>
            </a:r>
          </a:p>
          <a:p>
            <a:pPr lvl="2" indent="-24606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n-US" dirty="0" smtClean="0">
                <a:solidFill>
                  <a:srgbClr val="595959"/>
                </a:solidFill>
                <a:latin typeface="Arial" charset="0"/>
                <a:cs typeface="Arial" charset="0"/>
              </a:rPr>
              <a:t>Third-level bullet is 18 pt Arial, Text 1 lighter 35%</a:t>
            </a:r>
          </a:p>
          <a:p>
            <a:pPr lvl="2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n-US" dirty="0" smtClean="0">
                <a:solidFill>
                  <a:srgbClr val="595959"/>
                </a:solidFill>
                <a:latin typeface="Arial" charset="0"/>
                <a:cs typeface="Arial" charset="0"/>
              </a:rPr>
              <a:t>Third-level bullet is 18 pt Arial, Text 1 lighter 35%</a:t>
            </a:r>
          </a:p>
        </p:txBody>
      </p:sp>
      <p:sp>
        <p:nvSpPr>
          <p:cNvPr id="4099" name="Rectangle 18"/>
          <p:cNvSpPr>
            <a:spLocks noGrp="1" noChangeArrowheads="1"/>
          </p:cNvSpPr>
          <p:nvPr>
            <p:ph type="title"/>
          </p:nvPr>
        </p:nvSpPr>
        <p:spPr bwMode="auto">
          <a:xfrm>
            <a:off x="1397000" y="1317625"/>
            <a:ext cx="7366000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388" tIns="45694" rIns="91388" bIns="45694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Click to edit Master title style</a:t>
            </a:r>
          </a:p>
        </p:txBody>
      </p:sp>
      <p:sp>
        <p:nvSpPr>
          <p:cNvPr id="2" name="AutoShape 5"/>
          <p:cNvSpPr>
            <a:spLocks noChangeAspect="1" noChangeArrowheads="1" noTextEdit="1"/>
          </p:cNvSpPr>
          <p:nvPr/>
        </p:nvSpPr>
        <p:spPr bwMode="auto">
          <a:xfrm>
            <a:off x="2389188" y="4197350"/>
            <a:ext cx="3735387" cy="280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8" tIns="45694" rIns="91388" bIns="45694"/>
          <a:lstStyle/>
          <a:p>
            <a:pPr defTabSz="914400">
              <a:buClrTx/>
              <a:buSzTx/>
              <a:buFontTx/>
              <a:buNone/>
              <a:defRPr/>
            </a:pPr>
            <a:endParaRPr lang="en-US">
              <a:solidFill>
                <a:srgbClr val="000000"/>
              </a:solidFill>
              <a:latin typeface="Arial" charset="0"/>
              <a:ea typeface="ＭＳ Ｐゴシック" charset="-128"/>
            </a:endParaRPr>
          </a:p>
        </p:txBody>
      </p:sp>
      <p:pic>
        <p:nvPicPr>
          <p:cNvPr id="4101" name="Picture 5" descr="Aruba_colorlogo.png"/>
          <p:cNvPicPr>
            <a:picLocks noChangeAspect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029575" y="6503988"/>
            <a:ext cx="1030288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2" name="Picture 6" descr="titleslide_graphic2.png"/>
          <p:cNvPicPr>
            <a:picLocks noChangeAspect="1"/>
          </p:cNvPicPr>
          <p:nvPr/>
        </p:nvPicPr>
        <p:blipFill>
          <a:blip r:embed="rId1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56700" cy="1282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 Box 15"/>
          <p:cNvSpPr txBox="1">
            <a:spLocks noChangeArrowheads="1"/>
          </p:cNvSpPr>
          <p:nvPr/>
        </p:nvSpPr>
        <p:spPr bwMode="auto">
          <a:xfrm>
            <a:off x="733425" y="6480175"/>
            <a:ext cx="15954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8" tIns="45694" rIns="91388" bIns="45694">
            <a:spAutoFit/>
          </a:bodyPr>
          <a:lstStyle/>
          <a:p>
            <a:pPr defTabSz="914400">
              <a:buClrTx/>
              <a:buSzTx/>
              <a:buFontTx/>
              <a:buNone/>
              <a:defRPr/>
            </a:pP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CONFIDENTIAL  </a:t>
            </a:r>
            <a:b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© Copyright 2011. Aruba Networks, Inc. </a:t>
            </a:r>
            <a:b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27579586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  <p:sldLayoutId id="2147483680" r:id="rId12"/>
  </p:sldLayoutIdLst>
  <p:transition spd="med">
    <p:fade/>
  </p:transition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ts val="300"/>
        </a:spcAft>
        <a:defRPr sz="3200" b="1">
          <a:solidFill>
            <a:schemeClr val="tx1"/>
          </a:solidFill>
          <a:latin typeface="Arial"/>
          <a:ea typeface="ＭＳ Ｐゴシック" pitchFamily="34" charset="-128"/>
          <a:cs typeface="Arial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ts val="300"/>
        </a:spcAft>
        <a:defRPr sz="3200" b="1">
          <a:solidFill>
            <a:schemeClr val="tx1"/>
          </a:solidFill>
          <a:latin typeface="Arial" charset="0"/>
          <a:ea typeface="ＭＳ Ｐゴシック" pitchFamily="34" charset="-128"/>
          <a:cs typeface="Arial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ts val="300"/>
        </a:spcAft>
        <a:defRPr sz="3200" b="1">
          <a:solidFill>
            <a:schemeClr val="tx1"/>
          </a:solidFill>
          <a:latin typeface="Arial" charset="0"/>
          <a:ea typeface="ＭＳ Ｐゴシック" pitchFamily="34" charset="-128"/>
          <a:cs typeface="Arial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ts val="300"/>
        </a:spcAft>
        <a:defRPr sz="3200" b="1">
          <a:solidFill>
            <a:schemeClr val="tx1"/>
          </a:solidFill>
          <a:latin typeface="Arial" charset="0"/>
          <a:ea typeface="ＭＳ Ｐゴシック" pitchFamily="34" charset="-128"/>
          <a:cs typeface="Arial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ts val="300"/>
        </a:spcAft>
        <a:defRPr sz="3200" b="1">
          <a:solidFill>
            <a:schemeClr val="tx1"/>
          </a:solidFill>
          <a:latin typeface="Arial" charset="0"/>
          <a:ea typeface="ＭＳ Ｐゴシック" pitchFamily="34" charset="-128"/>
          <a:cs typeface="Arial" charset="0"/>
        </a:defRPr>
      </a:lvl5pPr>
      <a:lvl6pPr marL="456940" algn="l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F58719"/>
          </a:solidFill>
          <a:latin typeface="Verdana" pitchFamily="34" charset="0"/>
          <a:ea typeface="ＭＳ Ｐゴシック" pitchFamily="34" charset="-128"/>
        </a:defRPr>
      </a:lvl6pPr>
      <a:lvl7pPr marL="913883" algn="l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F58719"/>
          </a:solidFill>
          <a:latin typeface="Verdana" pitchFamily="34" charset="0"/>
          <a:ea typeface="ＭＳ Ｐゴシック" pitchFamily="34" charset="-128"/>
        </a:defRPr>
      </a:lvl7pPr>
      <a:lvl8pPr marL="1370830" algn="l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F58719"/>
          </a:solidFill>
          <a:latin typeface="Verdana" pitchFamily="34" charset="0"/>
          <a:ea typeface="ＭＳ Ｐゴシック" pitchFamily="34" charset="-128"/>
        </a:defRPr>
      </a:lvl8pPr>
      <a:lvl9pPr marL="1827772" algn="l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F58719"/>
          </a:solidFill>
          <a:latin typeface="Verdana" pitchFamily="34" charset="0"/>
          <a:ea typeface="ＭＳ Ｐゴシック" pitchFamily="34" charset="-128"/>
        </a:defRPr>
      </a:lvl9pPr>
    </p:titleStyle>
    <p:bodyStyle>
      <a:lvl1pPr marL="342900" indent="-342900" algn="l" rtl="0" eaLnBrk="1" fontAlgn="base" hangingPunct="1">
        <a:lnSpc>
          <a:spcPct val="95000"/>
        </a:lnSpc>
        <a:spcBef>
          <a:spcPts val="1000"/>
        </a:spcBef>
        <a:spcAft>
          <a:spcPct val="0"/>
        </a:spcAft>
        <a:buClr>
          <a:srgbClr val="FF9933"/>
        </a:buClr>
        <a:defRPr sz="2400" b="1">
          <a:solidFill>
            <a:srgbClr val="1C1C1C"/>
          </a:solidFill>
          <a:latin typeface="Arial" pitchFamily="34" charset="0"/>
          <a:ea typeface="Arial"/>
          <a:cs typeface="Arial" pitchFamily="34" charset="0"/>
        </a:defRPr>
      </a:lvl1pPr>
      <a:lvl2pPr marL="473075" indent="-227013" algn="l" rtl="0" eaLnBrk="1" fontAlgn="base" hangingPunct="1">
        <a:lnSpc>
          <a:spcPct val="95000"/>
        </a:lnSpc>
        <a:spcBef>
          <a:spcPts val="300"/>
        </a:spcBef>
        <a:spcAft>
          <a:spcPct val="0"/>
        </a:spcAft>
        <a:buClr>
          <a:srgbClr val="FF9933"/>
        </a:buClr>
        <a:buFont typeface="Lucida Grande" charset="0"/>
        <a:buChar char="–"/>
        <a:defRPr sz="2000">
          <a:solidFill>
            <a:srgbClr val="595959"/>
          </a:solidFill>
          <a:latin typeface="Arial" pitchFamily="34" charset="0"/>
          <a:ea typeface="Arial"/>
          <a:cs typeface="Arial" pitchFamily="34" charset="0"/>
        </a:defRPr>
      </a:lvl2pPr>
      <a:lvl3pPr marL="703263" indent="-227013" algn="l" rtl="0" eaLnBrk="1" fontAlgn="base" hangingPunct="1">
        <a:lnSpc>
          <a:spcPct val="95000"/>
        </a:lnSpc>
        <a:spcBef>
          <a:spcPts val="300"/>
        </a:spcBef>
        <a:spcAft>
          <a:spcPct val="0"/>
        </a:spcAft>
        <a:buClr>
          <a:srgbClr val="FF9933"/>
        </a:buClr>
        <a:buFont typeface="Times" charset="0"/>
        <a:buChar char="•"/>
        <a:defRPr>
          <a:solidFill>
            <a:srgbClr val="595959"/>
          </a:solidFill>
          <a:latin typeface="Arial" pitchFamily="34" charset="0"/>
          <a:ea typeface="Arial"/>
          <a:cs typeface="Arial" pitchFamily="34" charset="0"/>
        </a:defRPr>
      </a:lvl3pPr>
      <a:lvl4pPr marL="1144588" indent="-169863" algn="l" rtl="0" eaLnBrk="1" fontAlgn="base" hangingPunct="1">
        <a:lnSpc>
          <a:spcPct val="95000"/>
        </a:lnSpc>
        <a:spcBef>
          <a:spcPts val="300"/>
        </a:spcBef>
        <a:spcAft>
          <a:spcPct val="0"/>
        </a:spcAft>
        <a:buClr>
          <a:srgbClr val="FF9933"/>
        </a:buClr>
        <a:buFont typeface="Times" charset="0"/>
        <a:buChar char="•"/>
        <a:defRPr sz="1600">
          <a:solidFill>
            <a:srgbClr val="595959"/>
          </a:solidFill>
          <a:latin typeface="Arial" pitchFamily="34" charset="0"/>
          <a:ea typeface="Arial"/>
          <a:cs typeface="Arial" pitchFamily="34" charset="0"/>
        </a:defRPr>
      </a:lvl4pPr>
      <a:lvl5pPr marL="1370013" indent="-111125" algn="l" rtl="0" eaLnBrk="1" fontAlgn="base" hangingPunct="1">
        <a:lnSpc>
          <a:spcPct val="95000"/>
        </a:lnSpc>
        <a:spcBef>
          <a:spcPts val="300"/>
        </a:spcBef>
        <a:spcAft>
          <a:spcPct val="0"/>
        </a:spcAft>
        <a:buClr>
          <a:srgbClr val="FF9933"/>
        </a:buClr>
        <a:buFont typeface="Times" charset="0"/>
        <a:buChar char="•"/>
        <a:defRPr sz="1600">
          <a:solidFill>
            <a:srgbClr val="595959"/>
          </a:solidFill>
          <a:latin typeface="Arial" pitchFamily="34" charset="0"/>
          <a:ea typeface="Arial"/>
          <a:cs typeface="Arial" pitchFamily="34" charset="0"/>
        </a:defRPr>
      </a:lvl5pPr>
      <a:lvl6pPr marL="2513187" indent="-228470" algn="l" rtl="0" eaLnBrk="1" fontAlgn="base" hangingPunct="1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  <a:ea typeface="+mn-ea"/>
        </a:defRPr>
      </a:lvl6pPr>
      <a:lvl7pPr marL="2970128" indent="-228470" algn="l" rtl="0" eaLnBrk="1" fontAlgn="base" hangingPunct="1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  <a:ea typeface="+mn-ea"/>
        </a:defRPr>
      </a:lvl7pPr>
      <a:lvl8pPr marL="3427073" indent="-228470" algn="l" rtl="0" eaLnBrk="1" fontAlgn="base" hangingPunct="1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  <a:ea typeface="+mn-ea"/>
        </a:defRPr>
      </a:lvl8pPr>
      <a:lvl9pPr marL="3884012" indent="-228470" algn="l" rtl="0" eaLnBrk="1" fontAlgn="base" hangingPunct="1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388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940" algn="l" defTabSz="91388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3883" algn="l" defTabSz="91388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0830" algn="l" defTabSz="91388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7772" algn="l" defTabSz="91388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4713" algn="l" defTabSz="91388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1659" algn="l" defTabSz="91388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8596" algn="l" defTabSz="91388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5543" algn="l" defTabSz="91388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84300" y="1924050"/>
            <a:ext cx="7442200" cy="412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388" tIns="45694" rIns="91388" bIns="45694" numCol="1" anchor="t" anchorCtr="0" compatLnSpc="1">
            <a:prstTxWarp prst="textNoShape">
              <a:avLst/>
            </a:prstTxWarp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FontTx/>
              <a:buNone/>
              <a:defRPr/>
            </a:pPr>
            <a:r>
              <a:rPr lang="en-US" dirty="0" smtClean="0">
                <a:latin typeface="Arial" charset="0"/>
                <a:cs typeface="Arial" charset="0"/>
              </a:rPr>
              <a:t>Sub headline is 24 pt Arial bold, Text 1</a:t>
            </a:r>
          </a:p>
          <a:p>
            <a:pPr marL="233363" indent="-23336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Tx/>
              <a:buChar char="•"/>
              <a:defRPr/>
            </a:pPr>
            <a:r>
              <a:rPr lang="en-US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First-level bullet is 24 pt Arial bold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n-US" dirty="0" smtClean="0">
                <a:solidFill>
                  <a:srgbClr val="595959"/>
                </a:solidFill>
                <a:latin typeface="Arial" charset="0"/>
                <a:cs typeface="Arial" charset="0"/>
              </a:rPr>
              <a:t>Second-level bullet is 20 pt Arial, Text 1 lighter 35%</a:t>
            </a:r>
          </a:p>
          <a:p>
            <a:pPr lvl="2" indent="-24606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n-US" dirty="0" smtClean="0">
                <a:solidFill>
                  <a:srgbClr val="595959"/>
                </a:solidFill>
                <a:latin typeface="Arial" charset="0"/>
                <a:cs typeface="Arial" charset="0"/>
              </a:rPr>
              <a:t>Third-level bullet is 18 pt Arial, Text 1 lighter 35%</a:t>
            </a:r>
          </a:p>
          <a:p>
            <a:pPr marL="233363" indent="-23336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Tx/>
              <a:buChar char="•"/>
              <a:defRPr/>
            </a:pPr>
            <a:r>
              <a:rPr lang="en-US" dirty="0" smtClean="0">
                <a:latin typeface="Arial" charset="0"/>
                <a:cs typeface="Arial" charset="0"/>
              </a:rPr>
              <a:t>First-level bullet is 24 pt Arial bold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n-US" dirty="0" smtClean="0">
                <a:solidFill>
                  <a:srgbClr val="595959"/>
                </a:solidFill>
                <a:latin typeface="Arial" charset="0"/>
                <a:cs typeface="Arial" charset="0"/>
              </a:rPr>
              <a:t>Second-level bullet is 20 pt Arial, Text 1 lighter 35%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n-US" dirty="0" smtClean="0">
                <a:solidFill>
                  <a:srgbClr val="595959"/>
                </a:solidFill>
                <a:latin typeface="Arial" charset="0"/>
                <a:cs typeface="Arial" charset="0"/>
              </a:rPr>
              <a:t>Second-level bullet is 20 pt Arial, Text 1 lighter 35%</a:t>
            </a:r>
          </a:p>
          <a:p>
            <a:pPr lvl="2" indent="-24606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n-US" dirty="0" smtClean="0">
                <a:solidFill>
                  <a:srgbClr val="595959"/>
                </a:solidFill>
                <a:latin typeface="Arial" charset="0"/>
                <a:cs typeface="Arial" charset="0"/>
              </a:rPr>
              <a:t>Third-level bullet is 18 pt Arial, Text 1 lighter 35%</a:t>
            </a:r>
          </a:p>
          <a:p>
            <a:pPr lvl="2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n-US" dirty="0" smtClean="0">
                <a:solidFill>
                  <a:srgbClr val="595959"/>
                </a:solidFill>
                <a:latin typeface="Arial" charset="0"/>
                <a:cs typeface="Arial" charset="0"/>
              </a:rPr>
              <a:t>Third-level bullet is 18 pt Arial, Text 1 lighter 35%</a:t>
            </a:r>
          </a:p>
        </p:txBody>
      </p:sp>
      <p:sp>
        <p:nvSpPr>
          <p:cNvPr id="4099" name="Rectangle 18"/>
          <p:cNvSpPr>
            <a:spLocks noGrp="1" noChangeArrowheads="1"/>
          </p:cNvSpPr>
          <p:nvPr>
            <p:ph type="title"/>
          </p:nvPr>
        </p:nvSpPr>
        <p:spPr bwMode="auto">
          <a:xfrm>
            <a:off x="1397000" y="1317625"/>
            <a:ext cx="7366000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388" tIns="45694" rIns="91388" bIns="45694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Click to edit Master title style</a:t>
            </a:r>
          </a:p>
        </p:txBody>
      </p:sp>
      <p:sp>
        <p:nvSpPr>
          <p:cNvPr id="2" name="AutoShape 5"/>
          <p:cNvSpPr>
            <a:spLocks noChangeAspect="1" noChangeArrowheads="1" noTextEdit="1"/>
          </p:cNvSpPr>
          <p:nvPr/>
        </p:nvSpPr>
        <p:spPr bwMode="auto">
          <a:xfrm>
            <a:off x="2389188" y="4197350"/>
            <a:ext cx="3735387" cy="280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8" tIns="45694" rIns="91388" bIns="45694"/>
          <a:lstStyle/>
          <a:p>
            <a:pPr defTabSz="914400">
              <a:buClrTx/>
              <a:buSzTx/>
              <a:buFontTx/>
              <a:buNone/>
              <a:defRPr/>
            </a:pPr>
            <a:endParaRPr lang="en-US">
              <a:solidFill>
                <a:srgbClr val="000000"/>
              </a:solidFill>
              <a:latin typeface="Arial" charset="0"/>
              <a:ea typeface="ＭＳ Ｐゴシック" charset="-128"/>
            </a:endParaRPr>
          </a:p>
        </p:txBody>
      </p:sp>
      <p:pic>
        <p:nvPicPr>
          <p:cNvPr id="4101" name="Picture 5" descr="Aruba_colorlogo.png"/>
          <p:cNvPicPr>
            <a:picLocks noChangeAspect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029575" y="6503988"/>
            <a:ext cx="1030288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2" name="Picture 6" descr="titleslide_graphic2.png"/>
          <p:cNvPicPr>
            <a:picLocks noChangeAspect="1"/>
          </p:cNvPicPr>
          <p:nvPr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56700" cy="1282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 Box 15"/>
          <p:cNvSpPr txBox="1">
            <a:spLocks noChangeArrowheads="1"/>
          </p:cNvSpPr>
          <p:nvPr/>
        </p:nvSpPr>
        <p:spPr bwMode="auto">
          <a:xfrm>
            <a:off x="733425" y="6480175"/>
            <a:ext cx="15954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8" tIns="45694" rIns="91388" bIns="45694">
            <a:spAutoFit/>
          </a:bodyPr>
          <a:lstStyle/>
          <a:p>
            <a:pPr defTabSz="914400">
              <a:buClrTx/>
              <a:buSzTx/>
              <a:buFontTx/>
              <a:buNone/>
              <a:defRPr/>
            </a:pP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CONFIDENTIAL  </a:t>
            </a:r>
            <a:b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© Copyright </a:t>
            </a:r>
            <a:r>
              <a:rPr lang="en-US" sz="600" dirty="0" smtClean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2011. </a:t>
            </a: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Aruba Networks, Inc. </a:t>
            </a:r>
            <a:b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t>All rights reserved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360422" y="6554530"/>
            <a:ext cx="43585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 eaLnBrk="1" hangingPunct="1">
              <a:buClrTx/>
              <a:buSzTx/>
              <a:buFontTx/>
              <a:buNone/>
            </a:pPr>
            <a:fld id="{23012D06-F38B-4356-A24A-00D85CA6255C}" type="slidenum">
              <a:rPr lang="en-US" sz="1000" smtClean="0">
                <a:solidFill>
                  <a:srgbClr val="808080"/>
                </a:solidFill>
                <a:latin typeface="Arial" charset="0"/>
                <a:ea typeface="ＭＳ Ｐゴシック" charset="-128"/>
                <a:cs typeface="Arial" charset="0"/>
              </a:rPr>
              <a:pPr algn="ctr" defTabSz="914400" eaLnBrk="1" hangingPunct="1">
                <a:buClrTx/>
                <a:buSzTx/>
                <a:buFontTx/>
                <a:buNone/>
              </a:pPr>
              <a:t>‹#›</a:t>
            </a:fld>
            <a:endParaRPr lang="en-US" sz="1000" dirty="0">
              <a:solidFill>
                <a:srgbClr val="808080"/>
              </a:solidFill>
              <a:latin typeface="Arial" charset="0"/>
              <a:ea typeface="ＭＳ Ｐゴシック" charset="-128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70798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5" r:id="rId3"/>
    <p:sldLayoutId id="2147483686" r:id="rId4"/>
    <p:sldLayoutId id="2147483687" r:id="rId5"/>
  </p:sldLayoutIdLst>
  <p:transition spd="med">
    <p:fade/>
  </p:transition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ts val="300"/>
        </a:spcAft>
        <a:defRPr sz="3200" b="1">
          <a:solidFill>
            <a:schemeClr val="tx1"/>
          </a:solidFill>
          <a:latin typeface="Arial"/>
          <a:ea typeface="ＭＳ Ｐゴシック" pitchFamily="34" charset="-128"/>
          <a:cs typeface="Arial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ts val="300"/>
        </a:spcAft>
        <a:defRPr sz="3200" b="1">
          <a:solidFill>
            <a:schemeClr val="tx1"/>
          </a:solidFill>
          <a:latin typeface="Arial" charset="0"/>
          <a:ea typeface="ＭＳ Ｐゴシック" pitchFamily="34" charset="-128"/>
          <a:cs typeface="Arial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ts val="300"/>
        </a:spcAft>
        <a:defRPr sz="3200" b="1">
          <a:solidFill>
            <a:schemeClr val="tx1"/>
          </a:solidFill>
          <a:latin typeface="Arial" charset="0"/>
          <a:ea typeface="ＭＳ Ｐゴシック" pitchFamily="34" charset="-128"/>
          <a:cs typeface="Arial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ts val="300"/>
        </a:spcAft>
        <a:defRPr sz="3200" b="1">
          <a:solidFill>
            <a:schemeClr val="tx1"/>
          </a:solidFill>
          <a:latin typeface="Arial" charset="0"/>
          <a:ea typeface="ＭＳ Ｐゴシック" pitchFamily="34" charset="-128"/>
          <a:cs typeface="Arial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ts val="300"/>
        </a:spcAft>
        <a:defRPr sz="3200" b="1">
          <a:solidFill>
            <a:schemeClr val="tx1"/>
          </a:solidFill>
          <a:latin typeface="Arial" charset="0"/>
          <a:ea typeface="ＭＳ Ｐゴシック" pitchFamily="34" charset="-128"/>
          <a:cs typeface="Arial" charset="0"/>
        </a:defRPr>
      </a:lvl5pPr>
      <a:lvl6pPr marL="456940" algn="l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F58719"/>
          </a:solidFill>
          <a:latin typeface="Verdana" pitchFamily="34" charset="0"/>
          <a:ea typeface="ＭＳ Ｐゴシック" pitchFamily="34" charset="-128"/>
        </a:defRPr>
      </a:lvl6pPr>
      <a:lvl7pPr marL="913883" algn="l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F58719"/>
          </a:solidFill>
          <a:latin typeface="Verdana" pitchFamily="34" charset="0"/>
          <a:ea typeface="ＭＳ Ｐゴシック" pitchFamily="34" charset="-128"/>
        </a:defRPr>
      </a:lvl7pPr>
      <a:lvl8pPr marL="1370830" algn="l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F58719"/>
          </a:solidFill>
          <a:latin typeface="Verdana" pitchFamily="34" charset="0"/>
          <a:ea typeface="ＭＳ Ｐゴシック" pitchFamily="34" charset="-128"/>
        </a:defRPr>
      </a:lvl8pPr>
      <a:lvl9pPr marL="1827772" algn="l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F58719"/>
          </a:solidFill>
          <a:latin typeface="Verdana" pitchFamily="34" charset="0"/>
          <a:ea typeface="ＭＳ Ｐゴシック" pitchFamily="34" charset="-128"/>
        </a:defRPr>
      </a:lvl9pPr>
    </p:titleStyle>
    <p:bodyStyle>
      <a:lvl1pPr marL="342900" indent="-342900" algn="l" rtl="0" eaLnBrk="1" fontAlgn="base" hangingPunct="1">
        <a:lnSpc>
          <a:spcPct val="95000"/>
        </a:lnSpc>
        <a:spcBef>
          <a:spcPts val="1000"/>
        </a:spcBef>
        <a:spcAft>
          <a:spcPct val="0"/>
        </a:spcAft>
        <a:buClr>
          <a:srgbClr val="FF9933"/>
        </a:buClr>
        <a:defRPr sz="2400" b="1">
          <a:solidFill>
            <a:srgbClr val="1C1C1C"/>
          </a:solidFill>
          <a:latin typeface="Arial" pitchFamily="34" charset="0"/>
          <a:ea typeface="Arial"/>
          <a:cs typeface="Arial" pitchFamily="34" charset="0"/>
        </a:defRPr>
      </a:lvl1pPr>
      <a:lvl2pPr marL="473075" indent="-227013" algn="l" rtl="0" eaLnBrk="1" fontAlgn="base" hangingPunct="1">
        <a:lnSpc>
          <a:spcPct val="95000"/>
        </a:lnSpc>
        <a:spcBef>
          <a:spcPts val="300"/>
        </a:spcBef>
        <a:spcAft>
          <a:spcPct val="0"/>
        </a:spcAft>
        <a:buClr>
          <a:srgbClr val="FF9933"/>
        </a:buClr>
        <a:buFont typeface="Lucida Grande" charset="0"/>
        <a:buChar char="–"/>
        <a:defRPr sz="2000">
          <a:solidFill>
            <a:srgbClr val="595959"/>
          </a:solidFill>
          <a:latin typeface="Arial" pitchFamily="34" charset="0"/>
          <a:ea typeface="Arial"/>
          <a:cs typeface="Arial" pitchFamily="34" charset="0"/>
        </a:defRPr>
      </a:lvl2pPr>
      <a:lvl3pPr marL="703263" indent="-227013" algn="l" rtl="0" eaLnBrk="1" fontAlgn="base" hangingPunct="1">
        <a:lnSpc>
          <a:spcPct val="95000"/>
        </a:lnSpc>
        <a:spcBef>
          <a:spcPts val="300"/>
        </a:spcBef>
        <a:spcAft>
          <a:spcPct val="0"/>
        </a:spcAft>
        <a:buClr>
          <a:srgbClr val="FF9933"/>
        </a:buClr>
        <a:buFont typeface="Times" charset="0"/>
        <a:buChar char="•"/>
        <a:defRPr>
          <a:solidFill>
            <a:srgbClr val="595959"/>
          </a:solidFill>
          <a:latin typeface="Arial" pitchFamily="34" charset="0"/>
          <a:ea typeface="Arial"/>
          <a:cs typeface="Arial" pitchFamily="34" charset="0"/>
        </a:defRPr>
      </a:lvl3pPr>
      <a:lvl4pPr marL="1144588" indent="-169863" algn="l" rtl="0" eaLnBrk="1" fontAlgn="base" hangingPunct="1">
        <a:lnSpc>
          <a:spcPct val="95000"/>
        </a:lnSpc>
        <a:spcBef>
          <a:spcPts val="300"/>
        </a:spcBef>
        <a:spcAft>
          <a:spcPct val="0"/>
        </a:spcAft>
        <a:buClr>
          <a:srgbClr val="FF9933"/>
        </a:buClr>
        <a:buFont typeface="Times" charset="0"/>
        <a:buChar char="•"/>
        <a:defRPr sz="1600">
          <a:solidFill>
            <a:srgbClr val="595959"/>
          </a:solidFill>
          <a:latin typeface="Arial" pitchFamily="34" charset="0"/>
          <a:ea typeface="Arial"/>
          <a:cs typeface="Arial" pitchFamily="34" charset="0"/>
        </a:defRPr>
      </a:lvl4pPr>
      <a:lvl5pPr marL="1370013" indent="-111125" algn="l" rtl="0" eaLnBrk="1" fontAlgn="base" hangingPunct="1">
        <a:lnSpc>
          <a:spcPct val="95000"/>
        </a:lnSpc>
        <a:spcBef>
          <a:spcPts val="300"/>
        </a:spcBef>
        <a:spcAft>
          <a:spcPct val="0"/>
        </a:spcAft>
        <a:buClr>
          <a:srgbClr val="FF9933"/>
        </a:buClr>
        <a:buFont typeface="Times" charset="0"/>
        <a:buChar char="•"/>
        <a:defRPr sz="1600">
          <a:solidFill>
            <a:srgbClr val="595959"/>
          </a:solidFill>
          <a:latin typeface="Arial" pitchFamily="34" charset="0"/>
          <a:ea typeface="Arial"/>
          <a:cs typeface="Arial" pitchFamily="34" charset="0"/>
        </a:defRPr>
      </a:lvl5pPr>
      <a:lvl6pPr marL="2513187" indent="-228470" algn="l" rtl="0" eaLnBrk="1" fontAlgn="base" hangingPunct="1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  <a:ea typeface="+mn-ea"/>
        </a:defRPr>
      </a:lvl6pPr>
      <a:lvl7pPr marL="2970128" indent="-228470" algn="l" rtl="0" eaLnBrk="1" fontAlgn="base" hangingPunct="1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  <a:ea typeface="+mn-ea"/>
        </a:defRPr>
      </a:lvl7pPr>
      <a:lvl8pPr marL="3427073" indent="-228470" algn="l" rtl="0" eaLnBrk="1" fontAlgn="base" hangingPunct="1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  <a:ea typeface="+mn-ea"/>
        </a:defRPr>
      </a:lvl8pPr>
      <a:lvl9pPr marL="3884012" indent="-228470" algn="l" rtl="0" eaLnBrk="1" fontAlgn="base" hangingPunct="1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388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940" algn="l" defTabSz="91388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3883" algn="l" defTabSz="91388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0830" algn="l" defTabSz="91388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7772" algn="l" defTabSz="91388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4713" algn="l" defTabSz="91388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1659" algn="l" defTabSz="91388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8596" algn="l" defTabSz="91388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5543" algn="l" defTabSz="91388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84300" y="1924050"/>
            <a:ext cx="7442200" cy="412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388" tIns="45694" rIns="91388" bIns="45694" numCol="1" anchor="t" anchorCtr="0" compatLnSpc="1">
            <a:prstTxWarp prst="textNoShape">
              <a:avLst/>
            </a:prstTxWarp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FontTx/>
              <a:buNone/>
              <a:defRPr/>
            </a:pPr>
            <a:r>
              <a:rPr lang="en-US" dirty="0" smtClean="0">
                <a:latin typeface="Arial" charset="0"/>
                <a:cs typeface="Arial" charset="0"/>
              </a:rPr>
              <a:t>Sub headline is 24 pt Arial bold, Text 1</a:t>
            </a:r>
          </a:p>
          <a:p>
            <a:pPr marL="233363" indent="-23336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Tx/>
              <a:buChar char="•"/>
              <a:defRPr/>
            </a:pPr>
            <a:r>
              <a:rPr lang="en-US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First-level bullet is 24 pt Arial bold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n-US" dirty="0" smtClean="0">
                <a:solidFill>
                  <a:srgbClr val="595959"/>
                </a:solidFill>
                <a:latin typeface="Arial" charset="0"/>
                <a:cs typeface="Arial" charset="0"/>
              </a:rPr>
              <a:t>Second-level bullet is 20 pt Arial, Text 1 lighter 35%</a:t>
            </a:r>
          </a:p>
          <a:p>
            <a:pPr lvl="2" indent="-24606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n-US" dirty="0" smtClean="0">
                <a:solidFill>
                  <a:srgbClr val="595959"/>
                </a:solidFill>
                <a:latin typeface="Arial" charset="0"/>
                <a:cs typeface="Arial" charset="0"/>
              </a:rPr>
              <a:t>Third-level bullet is 18 pt Arial, Text 1 lighter 35%</a:t>
            </a:r>
          </a:p>
          <a:p>
            <a:pPr marL="233363" indent="-23336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Tx/>
              <a:buChar char="•"/>
              <a:defRPr/>
            </a:pPr>
            <a:r>
              <a:rPr lang="en-US" dirty="0" smtClean="0">
                <a:latin typeface="Arial" charset="0"/>
                <a:cs typeface="Arial" charset="0"/>
              </a:rPr>
              <a:t>First-level bullet is 24 pt Arial bold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n-US" dirty="0" smtClean="0">
                <a:solidFill>
                  <a:srgbClr val="595959"/>
                </a:solidFill>
                <a:latin typeface="Arial" charset="0"/>
                <a:cs typeface="Arial" charset="0"/>
              </a:rPr>
              <a:t>Second-level bullet is 20 pt Arial, Text 1 lighter 35%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n-US" dirty="0" smtClean="0">
                <a:solidFill>
                  <a:srgbClr val="595959"/>
                </a:solidFill>
                <a:latin typeface="Arial" charset="0"/>
                <a:cs typeface="Arial" charset="0"/>
              </a:rPr>
              <a:t>Second-level bullet is 20 pt Arial, Text 1 lighter 35%</a:t>
            </a:r>
          </a:p>
          <a:p>
            <a:pPr lvl="2" indent="-24606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n-US" dirty="0" smtClean="0">
                <a:solidFill>
                  <a:srgbClr val="595959"/>
                </a:solidFill>
                <a:latin typeface="Arial" charset="0"/>
                <a:cs typeface="Arial" charset="0"/>
              </a:rPr>
              <a:t>Third-level bullet is 18 pt Arial, Text 1 lighter 35%</a:t>
            </a:r>
          </a:p>
          <a:p>
            <a:pPr lvl="2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n-US" dirty="0" smtClean="0">
                <a:solidFill>
                  <a:srgbClr val="595959"/>
                </a:solidFill>
                <a:latin typeface="Arial" charset="0"/>
                <a:cs typeface="Arial" charset="0"/>
              </a:rPr>
              <a:t>Third-level bullet is 18 pt Arial, Text 1 lighter 35%</a:t>
            </a:r>
          </a:p>
        </p:txBody>
      </p:sp>
      <p:sp>
        <p:nvSpPr>
          <p:cNvPr id="4099" name="Rectangle 18"/>
          <p:cNvSpPr>
            <a:spLocks noGrp="1" noChangeArrowheads="1"/>
          </p:cNvSpPr>
          <p:nvPr>
            <p:ph type="title"/>
          </p:nvPr>
        </p:nvSpPr>
        <p:spPr bwMode="auto">
          <a:xfrm>
            <a:off x="1397000" y="1317625"/>
            <a:ext cx="7366000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388" tIns="45694" rIns="91388" bIns="45694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Click to edit Master title style</a:t>
            </a:r>
          </a:p>
        </p:txBody>
      </p:sp>
      <p:sp>
        <p:nvSpPr>
          <p:cNvPr id="2" name="AutoShape 5"/>
          <p:cNvSpPr>
            <a:spLocks noChangeAspect="1" noChangeArrowheads="1" noTextEdit="1"/>
          </p:cNvSpPr>
          <p:nvPr/>
        </p:nvSpPr>
        <p:spPr bwMode="auto">
          <a:xfrm>
            <a:off x="2389188" y="4197350"/>
            <a:ext cx="3735387" cy="280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8" tIns="45694" rIns="91388" bIns="45694"/>
          <a:lstStyle/>
          <a:p>
            <a:pPr defTabSz="914400">
              <a:buClrTx/>
              <a:buSzTx/>
              <a:buFontTx/>
              <a:buNone/>
              <a:defRPr/>
            </a:pPr>
            <a:endParaRPr lang="en-US">
              <a:solidFill>
                <a:srgbClr val="000000"/>
              </a:solidFill>
              <a:latin typeface="Arial"/>
              <a:ea typeface="ＭＳ Ｐゴシック" charset="-128"/>
            </a:endParaRPr>
          </a:p>
        </p:txBody>
      </p:sp>
      <p:pic>
        <p:nvPicPr>
          <p:cNvPr id="4102" name="Picture 6" descr="titleslide_graphic2.png"/>
          <p:cNvPicPr>
            <a:picLocks noChangeAspect="1"/>
          </p:cNvPicPr>
          <p:nvPr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56700" cy="1282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 Box 15"/>
          <p:cNvSpPr txBox="1">
            <a:spLocks noChangeArrowheads="1"/>
          </p:cNvSpPr>
          <p:nvPr/>
        </p:nvSpPr>
        <p:spPr bwMode="auto">
          <a:xfrm>
            <a:off x="733425" y="6480175"/>
            <a:ext cx="15954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88" tIns="45694" rIns="91388" bIns="45694">
            <a:spAutoFit/>
          </a:bodyPr>
          <a:lstStyle/>
          <a:p>
            <a:pPr defTabSz="914400">
              <a:buClrTx/>
              <a:buSzTx/>
              <a:buFontTx/>
              <a:buNone/>
              <a:defRPr/>
            </a:pPr>
            <a:r>
              <a:rPr lang="en-US" sz="600" dirty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  <a:t>CONFIDENTIAL  </a:t>
            </a:r>
            <a:br>
              <a:rPr lang="en-US" sz="600" dirty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  <a:t>© Copyright </a:t>
            </a:r>
            <a:r>
              <a:rPr lang="en-US" sz="600" dirty="0" smtClean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  <a:t>2011. </a:t>
            </a:r>
            <a:r>
              <a:rPr lang="en-US" sz="600" dirty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  <a:t>Aruba Networks, Inc. </a:t>
            </a:r>
            <a:br>
              <a:rPr lang="en-US" sz="600" dirty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</a:br>
            <a:r>
              <a:rPr lang="en-US" sz="600" dirty="0">
                <a:solidFill>
                  <a:srgbClr val="808080"/>
                </a:solidFill>
                <a:latin typeface="Arial"/>
                <a:ea typeface="ＭＳ Ｐゴシック" charset="-128"/>
                <a:cs typeface="Arial" charset="0"/>
              </a:rPr>
              <a:t>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27259483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</p:sldLayoutIdLst>
  <p:transition spd="med">
    <p:fade/>
  </p:transition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ts val="300"/>
        </a:spcAft>
        <a:defRPr sz="3200" b="1">
          <a:solidFill>
            <a:schemeClr val="tx1"/>
          </a:solidFill>
          <a:latin typeface="Arial"/>
          <a:ea typeface="ＭＳ Ｐゴシック" pitchFamily="34" charset="-128"/>
          <a:cs typeface="Arial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ts val="300"/>
        </a:spcAft>
        <a:defRPr sz="3200" b="1">
          <a:solidFill>
            <a:schemeClr val="tx1"/>
          </a:solidFill>
          <a:latin typeface="Arial" charset="0"/>
          <a:ea typeface="ＭＳ Ｐゴシック" pitchFamily="34" charset="-128"/>
          <a:cs typeface="Arial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ts val="300"/>
        </a:spcAft>
        <a:defRPr sz="3200" b="1">
          <a:solidFill>
            <a:schemeClr val="tx1"/>
          </a:solidFill>
          <a:latin typeface="Arial" charset="0"/>
          <a:ea typeface="ＭＳ Ｐゴシック" pitchFamily="34" charset="-128"/>
          <a:cs typeface="Arial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ts val="300"/>
        </a:spcAft>
        <a:defRPr sz="3200" b="1">
          <a:solidFill>
            <a:schemeClr val="tx1"/>
          </a:solidFill>
          <a:latin typeface="Arial" charset="0"/>
          <a:ea typeface="ＭＳ Ｐゴシック" pitchFamily="34" charset="-128"/>
          <a:cs typeface="Arial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ts val="300"/>
        </a:spcAft>
        <a:defRPr sz="3200" b="1">
          <a:solidFill>
            <a:schemeClr val="tx1"/>
          </a:solidFill>
          <a:latin typeface="Arial" charset="0"/>
          <a:ea typeface="ＭＳ Ｐゴシック" pitchFamily="34" charset="-128"/>
          <a:cs typeface="Arial" charset="0"/>
        </a:defRPr>
      </a:lvl5pPr>
      <a:lvl6pPr marL="456940" algn="l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F58719"/>
          </a:solidFill>
          <a:latin typeface="Verdana" pitchFamily="34" charset="0"/>
          <a:ea typeface="ＭＳ Ｐゴシック" pitchFamily="34" charset="-128"/>
        </a:defRPr>
      </a:lvl6pPr>
      <a:lvl7pPr marL="913883" algn="l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F58719"/>
          </a:solidFill>
          <a:latin typeface="Verdana" pitchFamily="34" charset="0"/>
          <a:ea typeface="ＭＳ Ｐゴシック" pitchFamily="34" charset="-128"/>
        </a:defRPr>
      </a:lvl7pPr>
      <a:lvl8pPr marL="1370830" algn="l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F58719"/>
          </a:solidFill>
          <a:latin typeface="Verdana" pitchFamily="34" charset="0"/>
          <a:ea typeface="ＭＳ Ｐゴシック" pitchFamily="34" charset="-128"/>
        </a:defRPr>
      </a:lvl8pPr>
      <a:lvl9pPr marL="1827772" algn="l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F58719"/>
          </a:solidFill>
          <a:latin typeface="Verdana" pitchFamily="34" charset="0"/>
          <a:ea typeface="ＭＳ Ｐゴシック" pitchFamily="34" charset="-128"/>
        </a:defRPr>
      </a:lvl9pPr>
    </p:titleStyle>
    <p:bodyStyle>
      <a:lvl1pPr marL="342900" indent="-342900" algn="l" rtl="0" eaLnBrk="1" fontAlgn="base" hangingPunct="1">
        <a:lnSpc>
          <a:spcPct val="95000"/>
        </a:lnSpc>
        <a:spcBef>
          <a:spcPts val="1000"/>
        </a:spcBef>
        <a:spcAft>
          <a:spcPct val="0"/>
        </a:spcAft>
        <a:buClr>
          <a:srgbClr val="FF9933"/>
        </a:buClr>
        <a:defRPr sz="2400" b="1">
          <a:solidFill>
            <a:srgbClr val="1C1C1C"/>
          </a:solidFill>
          <a:latin typeface="Arial" pitchFamily="34" charset="0"/>
          <a:ea typeface="Arial"/>
          <a:cs typeface="Arial" pitchFamily="34" charset="0"/>
        </a:defRPr>
      </a:lvl1pPr>
      <a:lvl2pPr marL="473075" indent="-227013" algn="l" rtl="0" eaLnBrk="1" fontAlgn="base" hangingPunct="1">
        <a:lnSpc>
          <a:spcPct val="95000"/>
        </a:lnSpc>
        <a:spcBef>
          <a:spcPts val="300"/>
        </a:spcBef>
        <a:spcAft>
          <a:spcPct val="0"/>
        </a:spcAft>
        <a:buClr>
          <a:srgbClr val="FF9933"/>
        </a:buClr>
        <a:buFont typeface="Lucida Grande" charset="0"/>
        <a:buChar char="–"/>
        <a:defRPr sz="2000">
          <a:solidFill>
            <a:srgbClr val="595959"/>
          </a:solidFill>
          <a:latin typeface="Arial" pitchFamily="34" charset="0"/>
          <a:ea typeface="Arial"/>
          <a:cs typeface="Arial" pitchFamily="34" charset="0"/>
        </a:defRPr>
      </a:lvl2pPr>
      <a:lvl3pPr marL="703263" indent="-227013" algn="l" rtl="0" eaLnBrk="1" fontAlgn="base" hangingPunct="1">
        <a:lnSpc>
          <a:spcPct val="95000"/>
        </a:lnSpc>
        <a:spcBef>
          <a:spcPts val="300"/>
        </a:spcBef>
        <a:spcAft>
          <a:spcPct val="0"/>
        </a:spcAft>
        <a:buClr>
          <a:srgbClr val="FF9933"/>
        </a:buClr>
        <a:buFont typeface="Times" charset="0"/>
        <a:buChar char="•"/>
        <a:defRPr>
          <a:solidFill>
            <a:srgbClr val="595959"/>
          </a:solidFill>
          <a:latin typeface="Arial" pitchFamily="34" charset="0"/>
          <a:ea typeface="Arial"/>
          <a:cs typeface="Arial" pitchFamily="34" charset="0"/>
        </a:defRPr>
      </a:lvl3pPr>
      <a:lvl4pPr marL="1144588" indent="-169863" algn="l" rtl="0" eaLnBrk="1" fontAlgn="base" hangingPunct="1">
        <a:lnSpc>
          <a:spcPct val="95000"/>
        </a:lnSpc>
        <a:spcBef>
          <a:spcPts val="300"/>
        </a:spcBef>
        <a:spcAft>
          <a:spcPct val="0"/>
        </a:spcAft>
        <a:buClr>
          <a:srgbClr val="FF9933"/>
        </a:buClr>
        <a:buFont typeface="Times" charset="0"/>
        <a:buChar char="•"/>
        <a:defRPr sz="1600">
          <a:solidFill>
            <a:srgbClr val="595959"/>
          </a:solidFill>
          <a:latin typeface="Arial" pitchFamily="34" charset="0"/>
          <a:ea typeface="Arial"/>
          <a:cs typeface="Arial" pitchFamily="34" charset="0"/>
        </a:defRPr>
      </a:lvl4pPr>
      <a:lvl5pPr marL="1370013" indent="-111125" algn="l" rtl="0" eaLnBrk="1" fontAlgn="base" hangingPunct="1">
        <a:lnSpc>
          <a:spcPct val="95000"/>
        </a:lnSpc>
        <a:spcBef>
          <a:spcPts val="300"/>
        </a:spcBef>
        <a:spcAft>
          <a:spcPct val="0"/>
        </a:spcAft>
        <a:buClr>
          <a:srgbClr val="FF9933"/>
        </a:buClr>
        <a:buFont typeface="Times" charset="0"/>
        <a:buChar char="•"/>
        <a:defRPr sz="1600">
          <a:solidFill>
            <a:srgbClr val="595959"/>
          </a:solidFill>
          <a:latin typeface="Arial" pitchFamily="34" charset="0"/>
          <a:ea typeface="Arial"/>
          <a:cs typeface="Arial" pitchFamily="34" charset="0"/>
        </a:defRPr>
      </a:lvl5pPr>
      <a:lvl6pPr marL="2513187" indent="-228470" algn="l" rtl="0" eaLnBrk="1" fontAlgn="base" hangingPunct="1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  <a:ea typeface="+mn-ea"/>
        </a:defRPr>
      </a:lvl6pPr>
      <a:lvl7pPr marL="2970128" indent="-228470" algn="l" rtl="0" eaLnBrk="1" fontAlgn="base" hangingPunct="1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  <a:ea typeface="+mn-ea"/>
        </a:defRPr>
      </a:lvl7pPr>
      <a:lvl8pPr marL="3427073" indent="-228470" algn="l" rtl="0" eaLnBrk="1" fontAlgn="base" hangingPunct="1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  <a:ea typeface="+mn-ea"/>
        </a:defRPr>
      </a:lvl8pPr>
      <a:lvl9pPr marL="3884012" indent="-228470" algn="l" rtl="0" eaLnBrk="1" fontAlgn="base" hangingPunct="1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388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940" algn="l" defTabSz="91388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3883" algn="l" defTabSz="91388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0830" algn="l" defTabSz="91388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7772" algn="l" defTabSz="91388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4713" algn="l" defTabSz="91388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1659" algn="l" defTabSz="91388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8596" algn="l" defTabSz="91388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5543" algn="l" defTabSz="91388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9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20" y="915987"/>
            <a:ext cx="8585880" cy="1065213"/>
          </a:xfrm>
        </p:spPr>
        <p:txBody>
          <a:bodyPr/>
          <a:lstStyle/>
          <a:p>
            <a:r>
              <a:rPr lang="en-US" dirty="0" smtClean="0"/>
              <a:t>Power Consumption and Latency Values in State Transitions for IEEE 802.11ax </a:t>
            </a:r>
            <a:r>
              <a:rPr lang="en-US" sz="2800" dirty="0" smtClean="0"/>
              <a:t>Simulation</a:t>
            </a:r>
            <a:r>
              <a:rPr lang="en-US" dirty="0" smtClean="0"/>
              <a:t> Scenarios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 smtClean="0"/>
              <a:t>May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 smtClean="0"/>
              <a:t>Chittabrata Ghosh, Intel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1</a:t>
            </a:fld>
            <a:endParaRPr lang="en-GB"/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566058" y="2514601"/>
            <a:ext cx="7772400" cy="396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kern="0" dirty="0" smtClean="0">
                <a:solidFill>
                  <a:schemeClr val="tx1"/>
                </a:solidFill>
              </a:rPr>
              <a:t>Date:</a:t>
            </a:r>
            <a:r>
              <a:rPr lang="en-GB" sz="2000" b="0" kern="0" dirty="0" smtClean="0">
                <a:solidFill>
                  <a:schemeClr val="tx1"/>
                </a:solidFill>
              </a:rPr>
              <a:t> 2015-05-13</a:t>
            </a:r>
            <a:endParaRPr lang="en-GB" sz="2000" b="0" kern="0" dirty="0">
              <a:solidFill>
                <a:schemeClr val="tx1"/>
              </a:solidFill>
            </a:endParaRPr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533400" y="3091996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2453683"/>
              </p:ext>
            </p:extLst>
          </p:nvPr>
        </p:nvGraphicFramePr>
        <p:xfrm>
          <a:off x="495300" y="3657600"/>
          <a:ext cx="7937500" cy="3822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74" name="Document" r:id="rId4" imgW="8622727" imgH="4167774" progId="Word.Document.8">
                  <p:embed/>
                </p:oleObj>
              </mc:Choice>
              <mc:Fallback>
                <p:oleObj name="Document" r:id="rId4" imgW="8622727" imgH="4167774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" y="3657600"/>
                        <a:ext cx="7937500" cy="3822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08190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The Simulation Scenarios document [1] has mentioned about modeling power consumption in various state transitions of three considered power save mechanisms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Two sleep states have been introduced in [2] namely, shallow sleep and deep sleep  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In this contribution, we discuss the latency and power consumption values for every possible state transition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Transmit to Listen and vice versa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Receive to Listen and vice versa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Receive to Shallow Sleep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Listen to Shallow Sleep and vice versa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Listen to Deep Sleep and vice versa </a:t>
            </a:r>
            <a:endParaRPr lang="en-US" sz="16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2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idx="11"/>
          </p:nvPr>
        </p:nvSpPr>
        <p:spPr>
          <a:xfrm>
            <a:off x="5357818" y="6475414"/>
            <a:ext cx="3184520" cy="180975"/>
          </a:xfrm>
        </p:spPr>
        <p:txBody>
          <a:bodyPr/>
          <a:lstStyle/>
          <a:p>
            <a:r>
              <a:rPr lang="en-GB" dirty="0" smtClean="0"/>
              <a:t>Chittabrata Ghosh, Intel</a:t>
            </a:r>
            <a:endParaRPr lang="en-GB" dirty="0"/>
          </a:p>
        </p:txBody>
      </p:sp>
      <p:sp>
        <p:nvSpPr>
          <p:cNvPr id="7" name="Date Placeholder 3"/>
          <p:cNvSpPr>
            <a:spLocks noGrp="1"/>
          </p:cNvSpPr>
          <p:nvPr>
            <p:ph type="dt" idx="10"/>
          </p:nvPr>
        </p:nvSpPr>
        <p:spPr>
          <a:xfrm>
            <a:off x="696914" y="333375"/>
            <a:ext cx="1874823" cy="273051"/>
          </a:xfrm>
        </p:spPr>
        <p:txBody>
          <a:bodyPr/>
          <a:lstStyle/>
          <a:p>
            <a:r>
              <a:rPr lang="en-US" dirty="0" smtClean="0"/>
              <a:t>May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5974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Various Power States Definition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>
          <a:xfrm>
            <a:off x="5357818" y="6475414"/>
            <a:ext cx="3184520" cy="180975"/>
          </a:xfrm>
        </p:spPr>
        <p:txBody>
          <a:bodyPr/>
          <a:lstStyle/>
          <a:p>
            <a:r>
              <a:rPr lang="en-GB" dirty="0" smtClean="0"/>
              <a:t>Chittabrata Ghosh, Intel</a:t>
            </a:r>
            <a:endParaRPr lang="en-GB" dirty="0"/>
          </a:p>
        </p:txBody>
      </p:sp>
      <p:sp>
        <p:nvSpPr>
          <p:cNvPr id="9" name="Content Placeholder 1"/>
          <p:cNvSpPr>
            <a:spLocks noGrp="1"/>
          </p:cNvSpPr>
          <p:nvPr>
            <p:ph sz="quarter" idx="11"/>
          </p:nvPr>
        </p:nvSpPr>
        <p:spPr>
          <a:xfrm>
            <a:off x="456407" y="1921601"/>
            <a:ext cx="8229600" cy="4536000"/>
          </a:xfrm>
        </p:spPr>
        <p:txBody>
          <a:bodyPr/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600" b="1" dirty="0" smtClean="0"/>
              <a:t>Simulation Scenarios </a:t>
            </a:r>
            <a:r>
              <a:rPr lang="en-US" sz="1600" dirty="0" smtClean="0"/>
              <a:t>document [1] of IEEE 802.11ax specifies the following common power model parameters for all simulation scenarios </a:t>
            </a:r>
          </a:p>
          <a:p>
            <a:pPr marL="457200" lvl="1" indent="0"/>
            <a:r>
              <a:rPr lang="en-GB" altLang="ja-JP" sz="1600" dirty="0"/>
              <a:t>Sleep power state is defined as the state when the STA is in Doze state and receiver is </a:t>
            </a:r>
            <a:r>
              <a:rPr lang="en-GB" altLang="ja-JP" sz="1600" dirty="0" smtClean="0"/>
              <a:t>off 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GB" altLang="ja-JP" sz="1600" dirty="0"/>
          </a:p>
          <a:p>
            <a:pPr lvl="1">
              <a:buFont typeface="Arial" panose="020B0604020202020204" pitchFamily="34" charset="0"/>
              <a:buChar char="•"/>
            </a:pPr>
            <a:endParaRPr lang="en-GB" altLang="ja-JP" sz="1600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GB" altLang="ja-JP" sz="1600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GB" altLang="ja-JP" sz="1600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GB" altLang="ja-JP" sz="1600" dirty="0"/>
          </a:p>
          <a:p>
            <a:pPr lvl="1">
              <a:buFont typeface="Arial" panose="020B0604020202020204" pitchFamily="34" charset="0"/>
              <a:buChar char="•"/>
            </a:pPr>
            <a:endParaRPr lang="en-GB" altLang="ja-JP" sz="1600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GB" altLang="ja-JP" sz="1600" dirty="0"/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en-GB" altLang="ja-JP" sz="1600" dirty="0" smtClean="0"/>
          </a:p>
          <a:p>
            <a:pPr marL="274637" lvl="1" indent="0">
              <a:buNone/>
            </a:pPr>
            <a:r>
              <a:rPr lang="en-GB" altLang="ja-JP" sz="1600" dirty="0" smtClean="0">
                <a:solidFill>
                  <a:schemeClr val="tx1"/>
                </a:solidFill>
              </a:rPr>
              <a:t> </a:t>
            </a:r>
            <a:endParaRPr lang="en-US" altLang="ja-JP" sz="1600" dirty="0">
              <a:solidFill>
                <a:schemeClr val="tx1"/>
              </a:solidFill>
            </a:endParaRPr>
          </a:p>
          <a:p>
            <a:pPr lvl="1"/>
            <a:endParaRPr lang="en-US" sz="1600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6135925"/>
              </p:ext>
            </p:extLst>
          </p:nvPr>
        </p:nvGraphicFramePr>
        <p:xfrm>
          <a:off x="2074600" y="2610893"/>
          <a:ext cx="5648584" cy="215136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24292"/>
                <a:gridCol w="2824292"/>
              </a:tblGrid>
              <a:tr h="54038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Power State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400">
                          <a:effectLst/>
                        </a:rPr>
                        <a:t>Average Current Consumption [mA]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/>
                </a:tc>
              </a:tr>
              <a:tr h="32219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Transmit [mA]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280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/>
                </a:tc>
              </a:tr>
              <a:tr h="32219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Receive [mA]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100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/>
                </a:tc>
              </a:tr>
              <a:tr h="32219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Listen [mA]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50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/>
                </a:tc>
              </a:tr>
              <a:tr h="32219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 dirty="0" smtClean="0">
                          <a:effectLst/>
                        </a:rPr>
                        <a:t>Shallow</a:t>
                      </a:r>
                      <a:r>
                        <a:rPr lang="en-GB" sz="1400" b="1" baseline="0" dirty="0" smtClean="0">
                          <a:effectLst/>
                        </a:rPr>
                        <a:t> </a:t>
                      </a:r>
                      <a:r>
                        <a:rPr lang="en-GB" sz="1400" b="1" dirty="0" smtClean="0">
                          <a:effectLst/>
                        </a:rPr>
                        <a:t>Sleep </a:t>
                      </a:r>
                      <a:r>
                        <a:rPr lang="en-GB" sz="1400" b="1" dirty="0">
                          <a:effectLst/>
                        </a:rPr>
                        <a:t>[mA]</a:t>
                      </a:r>
                      <a:endParaRPr lang="en-US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</a:rPr>
                        <a:t>0.9  </a:t>
                      </a:r>
                      <a:endParaRPr lang="en-US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/>
                </a:tc>
              </a:tr>
              <a:tr h="32219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Deep</a:t>
                      </a:r>
                      <a:r>
                        <a:rPr lang="en-US" sz="1400" b="1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Sleep [mA]</a:t>
                      </a:r>
                      <a:endParaRPr lang="en-US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0.003</a:t>
                      </a:r>
                      <a:endParaRPr lang="en-US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/>
                </a:tc>
              </a:tr>
            </a:tbl>
          </a:graphicData>
        </a:graphic>
      </p:graphicFrame>
      <p:sp>
        <p:nvSpPr>
          <p:cNvPr id="11" name="Date Placeholder 3"/>
          <p:cNvSpPr>
            <a:spLocks noGrp="1"/>
          </p:cNvSpPr>
          <p:nvPr>
            <p:ph type="dt" idx="10"/>
          </p:nvPr>
        </p:nvSpPr>
        <p:spPr>
          <a:xfrm>
            <a:off x="696914" y="333375"/>
            <a:ext cx="1874823" cy="273051"/>
          </a:xfrm>
        </p:spPr>
        <p:txBody>
          <a:bodyPr/>
          <a:lstStyle/>
          <a:p>
            <a:r>
              <a:rPr lang="en-US" dirty="0" smtClean="0"/>
              <a:t>May 2015</a:t>
            </a:r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696914" y="4953000"/>
            <a:ext cx="784542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>
                <a:solidFill>
                  <a:schemeClr val="tx1"/>
                </a:solidFill>
              </a:rPr>
              <a:t>Deep Sleep </a:t>
            </a:r>
            <a:r>
              <a:rPr lang="en-GB" sz="1600" b="1" dirty="0" smtClean="0">
                <a:solidFill>
                  <a:schemeClr val="tx1"/>
                </a:solidFill>
              </a:rPr>
              <a:t>[2] </a:t>
            </a:r>
            <a:r>
              <a:rPr lang="en-GB" sz="1600" dirty="0" smtClean="0">
                <a:solidFill>
                  <a:schemeClr val="tx1"/>
                </a:solidFill>
              </a:rPr>
              <a:t>power </a:t>
            </a:r>
            <a:r>
              <a:rPr lang="en-GB" sz="1600" dirty="0">
                <a:solidFill>
                  <a:schemeClr val="tx1"/>
                </a:solidFill>
              </a:rPr>
              <a:t>state </a:t>
            </a:r>
            <a:r>
              <a:rPr lang="en-GB" sz="1600" dirty="0" smtClean="0">
                <a:solidFill>
                  <a:schemeClr val="tx1"/>
                </a:solidFill>
              </a:rPr>
              <a:t>is </a:t>
            </a:r>
            <a:r>
              <a:rPr lang="en-GB" sz="1600" dirty="0">
                <a:solidFill>
                  <a:schemeClr val="tx1"/>
                </a:solidFill>
              </a:rPr>
              <a:t>defined as a sleep state with the least (non-zero) power consumed and the longest transition time to Listen state. </a:t>
            </a:r>
            <a:endParaRPr lang="en-US" sz="1600" dirty="0">
              <a:solidFill>
                <a:schemeClr val="tx1"/>
              </a:solidFill>
            </a:endParaRPr>
          </a:p>
          <a:p>
            <a:r>
              <a:rPr lang="en-GB" sz="1600" dirty="0">
                <a:solidFill>
                  <a:schemeClr val="tx1"/>
                </a:solidFill>
              </a:rPr>
              <a:t> </a:t>
            </a:r>
            <a:endParaRPr lang="en-US" sz="1600" dirty="0">
              <a:solidFill>
                <a:schemeClr val="tx1"/>
              </a:solidFill>
            </a:endParaRPr>
          </a:p>
          <a:p>
            <a:r>
              <a:rPr lang="en-GB" sz="1600" b="1" dirty="0">
                <a:solidFill>
                  <a:schemeClr val="tx1"/>
                </a:solidFill>
              </a:rPr>
              <a:t>Shallow Sleep </a:t>
            </a:r>
            <a:r>
              <a:rPr lang="en-GB" sz="1600" b="1" dirty="0" smtClean="0">
                <a:solidFill>
                  <a:schemeClr val="tx1"/>
                </a:solidFill>
              </a:rPr>
              <a:t>[2] </a:t>
            </a:r>
            <a:r>
              <a:rPr lang="en-GB" sz="1600" dirty="0" smtClean="0">
                <a:solidFill>
                  <a:schemeClr val="tx1"/>
                </a:solidFill>
              </a:rPr>
              <a:t>power </a:t>
            </a:r>
            <a:r>
              <a:rPr lang="en-GB" sz="1600" dirty="0">
                <a:solidFill>
                  <a:schemeClr val="tx1"/>
                </a:solidFill>
              </a:rPr>
              <a:t>state is defined as a sleep state when the STA consumes more power but transitions faster to Listen state when compared to the Deep Sleep power state</a:t>
            </a:r>
            <a:endParaRPr 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8463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State Transitions in 11ax Simulation Scenarios Document [1]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4</a:t>
            </a:fld>
            <a:endParaRPr lang="en-GB"/>
          </a:p>
        </p:txBody>
      </p:sp>
      <p:pic>
        <p:nvPicPr>
          <p:cNvPr id="7" name="Picture 6" descr="Macintosh HD:Users:joonsuk:Documents:IEEE WLAN:2015_03:PS-state-transition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5127" y="2438400"/>
            <a:ext cx="6477000" cy="3057210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Date Placeholder 3"/>
          <p:cNvSpPr>
            <a:spLocks noGrp="1"/>
          </p:cNvSpPr>
          <p:nvPr>
            <p:ph type="dt" idx="10"/>
          </p:nvPr>
        </p:nvSpPr>
        <p:spPr>
          <a:xfrm>
            <a:off x="696914" y="333375"/>
            <a:ext cx="1874823" cy="273051"/>
          </a:xfrm>
        </p:spPr>
        <p:txBody>
          <a:bodyPr/>
          <a:lstStyle/>
          <a:p>
            <a:r>
              <a:rPr lang="en-US" dirty="0" smtClean="0"/>
              <a:t>May 2015</a:t>
            </a:r>
            <a:endParaRPr lang="en-GB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idx="11"/>
          </p:nvPr>
        </p:nvSpPr>
        <p:spPr>
          <a:xfrm>
            <a:off x="5357818" y="6475414"/>
            <a:ext cx="3184520" cy="180975"/>
          </a:xfrm>
        </p:spPr>
        <p:txBody>
          <a:bodyPr/>
          <a:lstStyle/>
          <a:p>
            <a:r>
              <a:rPr lang="en-GB" dirty="0" smtClean="0"/>
              <a:t>Chittabrata Ghosh, Intel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947201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85800"/>
            <a:ext cx="8077199" cy="1065213"/>
          </a:xfrm>
        </p:spPr>
        <p:txBody>
          <a:bodyPr/>
          <a:lstStyle/>
          <a:p>
            <a:r>
              <a:rPr lang="en-US" dirty="0" smtClean="0"/>
              <a:t>Existing Table of State Transitions within 11ax </a:t>
            </a:r>
            <a:r>
              <a:rPr lang="en-US" dirty="0"/>
              <a:t>Simulation Scenarios document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5</a:t>
            </a:fld>
            <a:endParaRPr lang="en-GB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>
          <a:xfrm>
            <a:off x="5357818" y="6475414"/>
            <a:ext cx="3184520" cy="180975"/>
          </a:xfrm>
        </p:spPr>
        <p:txBody>
          <a:bodyPr/>
          <a:lstStyle/>
          <a:p>
            <a:r>
              <a:rPr lang="en-GB" dirty="0" smtClean="0"/>
              <a:t>Chittabrata Ghosh, Intel</a:t>
            </a:r>
            <a:endParaRPr lang="en-GB" dirty="0"/>
          </a:p>
        </p:txBody>
      </p:sp>
      <p:sp>
        <p:nvSpPr>
          <p:cNvPr id="11" name="Date Placeholder 3"/>
          <p:cNvSpPr>
            <a:spLocks noGrp="1"/>
          </p:cNvSpPr>
          <p:nvPr>
            <p:ph type="dt" idx="10"/>
          </p:nvPr>
        </p:nvSpPr>
        <p:spPr>
          <a:xfrm>
            <a:off x="696914" y="333375"/>
            <a:ext cx="1874823" cy="273051"/>
          </a:xfrm>
        </p:spPr>
        <p:txBody>
          <a:bodyPr/>
          <a:lstStyle/>
          <a:p>
            <a:r>
              <a:rPr lang="en-US" dirty="0" smtClean="0"/>
              <a:t>May 2015</a:t>
            </a:r>
            <a:endParaRPr lang="en-GB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6881268"/>
              </p:ext>
            </p:extLst>
          </p:nvPr>
        </p:nvGraphicFramePr>
        <p:xfrm>
          <a:off x="1752600" y="2590798"/>
          <a:ext cx="5750560" cy="3733801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1807210"/>
                <a:gridCol w="1714500"/>
                <a:gridCol w="2228850"/>
              </a:tblGrid>
              <a:tr h="380683"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</a:rPr>
                        <a:t>Power Transition parameters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8068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State Transitions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Transition Time (ms)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Average Power Consumption (mW)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/>
                </a:tc>
              </a:tr>
              <a:tr h="38068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Transmit ⬄ Listen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0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0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/>
                </a:tc>
              </a:tr>
              <a:tr h="38068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Receive ⬄ Listen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0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0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/>
                </a:tc>
              </a:tr>
              <a:tr h="38068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Receive </a:t>
                      </a:r>
                      <a:r>
                        <a:rPr lang="en-GB" sz="1100" dirty="0" smtClean="0">
                          <a:effectLst/>
                        </a:rPr>
                        <a:t>⬄Transmit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T</a:t>
                      </a:r>
                      <a:r>
                        <a:rPr lang="en-GB" sz="1100" baseline="-25000">
                          <a:effectLst/>
                        </a:rPr>
                        <a:t>RT</a:t>
                      </a:r>
                      <a:r>
                        <a:rPr lang="en-GB" sz="1100">
                          <a:effectLst/>
                        </a:rPr>
                        <a:t> 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e.g., 209 mW (P</a:t>
                      </a:r>
                      <a:r>
                        <a:rPr lang="en-GB" sz="1100" baseline="-25000">
                          <a:effectLst/>
                        </a:rPr>
                        <a:t>RT</a:t>
                      </a:r>
                      <a:r>
                        <a:rPr lang="en-GB" sz="1100">
                          <a:effectLst/>
                        </a:rPr>
                        <a:t>=(280+100)*1.1/2)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/>
                </a:tc>
              </a:tr>
              <a:tr h="43274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Transmit </a:t>
                      </a:r>
                      <a:r>
                        <a:rPr lang="en-GB" sz="1100" dirty="0" smtClean="0">
                          <a:effectLst/>
                        </a:rPr>
                        <a:t>⬄ Shallow </a:t>
                      </a:r>
                      <a:r>
                        <a:rPr lang="en-GB" sz="1100" dirty="0">
                          <a:effectLst/>
                        </a:rPr>
                        <a:t>Sleep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T</a:t>
                      </a:r>
                      <a:r>
                        <a:rPr lang="en-GB" sz="1100" baseline="-25000">
                          <a:effectLst/>
                        </a:rPr>
                        <a:t>TS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e.g., 154.5 mW (P</a:t>
                      </a:r>
                      <a:r>
                        <a:rPr lang="en-GB" sz="1100" baseline="-25000">
                          <a:effectLst/>
                        </a:rPr>
                        <a:t>TS</a:t>
                      </a:r>
                      <a:r>
                        <a:rPr lang="en-GB" sz="1100">
                          <a:effectLst/>
                        </a:rPr>
                        <a:t>=(280+0.9)*1.1/2)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/>
                </a:tc>
              </a:tr>
              <a:tr h="38068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Receive </a:t>
                      </a:r>
                      <a:r>
                        <a:rPr lang="en-GB" sz="1100" dirty="0" smtClean="0">
                          <a:effectLst/>
                        </a:rPr>
                        <a:t>⬄Shallow </a:t>
                      </a:r>
                      <a:r>
                        <a:rPr lang="en-GB" sz="1100" dirty="0">
                          <a:effectLst/>
                        </a:rPr>
                        <a:t>Sleep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T</a:t>
                      </a:r>
                      <a:r>
                        <a:rPr lang="en-GB" sz="1100" baseline="-25000">
                          <a:effectLst/>
                        </a:rPr>
                        <a:t>RS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e.g., 55.5 mW (P</a:t>
                      </a:r>
                      <a:r>
                        <a:rPr lang="en-GB" sz="1100" baseline="-25000">
                          <a:effectLst/>
                        </a:rPr>
                        <a:t>RS</a:t>
                      </a:r>
                      <a:r>
                        <a:rPr lang="en-GB" sz="1100">
                          <a:effectLst/>
                        </a:rPr>
                        <a:t>=(100+0.9)*1.1/2)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/>
                </a:tc>
              </a:tr>
              <a:tr h="25423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Listen ⬄ Shallow Sleep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T</a:t>
                      </a:r>
                      <a:r>
                        <a:rPr lang="en-GB" sz="1100" baseline="-25000">
                          <a:effectLst/>
                        </a:rPr>
                        <a:t>LS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/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e.g., 28 mW (P</a:t>
                      </a:r>
                      <a:r>
                        <a:rPr lang="en-GB" sz="1100" baseline="-25000">
                          <a:effectLst/>
                        </a:rPr>
                        <a:t>LS</a:t>
                      </a:r>
                      <a:r>
                        <a:rPr lang="en-GB" sz="1100">
                          <a:effectLst/>
                        </a:rPr>
                        <a:t>=(50+0.9)*1.1/2)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/>
                </a:tc>
              </a:tr>
              <a:tr h="25423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Shallow </a:t>
                      </a:r>
                      <a:r>
                        <a:rPr lang="en-GB" sz="1100" dirty="0" smtClean="0">
                          <a:effectLst/>
                        </a:rPr>
                        <a:t>Sleep</a:t>
                      </a:r>
                      <a:r>
                        <a:rPr lang="en-GB" sz="1100" baseline="0" dirty="0" smtClean="0">
                          <a:effectLst/>
                        </a:rPr>
                        <a:t> </a:t>
                      </a:r>
                      <a:r>
                        <a:rPr lang="en-GB" sz="1100" dirty="0" smtClean="0">
                          <a:effectLst/>
                        </a:rPr>
                        <a:t>⬄Listen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0.5 ms (T</a:t>
                      </a:r>
                      <a:r>
                        <a:rPr lang="en-GB" sz="1100" baseline="-25000">
                          <a:effectLst/>
                        </a:rPr>
                        <a:t>SL</a:t>
                      </a:r>
                      <a:r>
                        <a:rPr lang="en-GB" sz="1100">
                          <a:effectLst/>
                        </a:rPr>
                        <a:t>)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5423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Listen </a:t>
                      </a:r>
                      <a:r>
                        <a:rPr lang="en-GB" sz="1100" dirty="0" smtClean="0">
                          <a:effectLst/>
                        </a:rPr>
                        <a:t>⬄Deep </a:t>
                      </a:r>
                      <a:r>
                        <a:rPr lang="en-GB" sz="1100" dirty="0">
                          <a:effectLst/>
                        </a:rPr>
                        <a:t>Sleep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T</a:t>
                      </a:r>
                      <a:r>
                        <a:rPr lang="en-GB" sz="1100" baseline="-25000">
                          <a:effectLst/>
                        </a:rPr>
                        <a:t>DS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/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e.g., 0.5 mW (P</a:t>
                      </a:r>
                      <a:r>
                        <a:rPr lang="en-GB" sz="1100" baseline="-25000">
                          <a:effectLst/>
                        </a:rPr>
                        <a:t>DS</a:t>
                      </a:r>
                      <a:r>
                        <a:rPr lang="en-GB" sz="1100">
                          <a:effectLst/>
                        </a:rPr>
                        <a:t>=(0.9+0.003)*1.1/2)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/>
                </a:tc>
              </a:tr>
              <a:tr h="25423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Deep </a:t>
                      </a:r>
                      <a:r>
                        <a:rPr lang="en-GB" sz="1100" dirty="0" err="1" smtClean="0">
                          <a:effectLst/>
                        </a:rPr>
                        <a:t>Sleep⬄Listen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3 </a:t>
                      </a:r>
                      <a:r>
                        <a:rPr lang="en-GB" sz="1100" dirty="0" err="1">
                          <a:effectLst/>
                        </a:rPr>
                        <a:t>ms</a:t>
                      </a:r>
                      <a:r>
                        <a:rPr lang="en-GB" sz="1100" dirty="0">
                          <a:effectLst/>
                        </a:rPr>
                        <a:t> (T</a:t>
                      </a:r>
                      <a:r>
                        <a:rPr lang="en-GB" sz="1100" baseline="-25000" dirty="0">
                          <a:effectLst/>
                        </a:rPr>
                        <a:t>SD</a:t>
                      </a:r>
                      <a:r>
                        <a:rPr lang="en-GB" sz="1100" dirty="0">
                          <a:effectLst/>
                        </a:rPr>
                        <a:t>)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696914" y="1905000"/>
            <a:ext cx="806608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tx1"/>
                </a:solidFill>
              </a:rPr>
              <a:t>Existing Table under </a:t>
            </a:r>
            <a:r>
              <a:rPr lang="en-GB" sz="1600" u="sng" dirty="0">
                <a:solidFill>
                  <a:schemeClr val="tx1"/>
                </a:solidFill>
              </a:rPr>
              <a:t>Common Power Model Parameters for all simulation Scenarios </a:t>
            </a:r>
            <a:r>
              <a:rPr lang="en-GB" sz="1600" dirty="0">
                <a:solidFill>
                  <a:schemeClr val="tx1"/>
                </a:solidFill>
              </a:rPr>
              <a:t>in </a:t>
            </a:r>
            <a:r>
              <a:rPr lang="en-GB" sz="1600" b="1" dirty="0">
                <a:solidFill>
                  <a:schemeClr val="tx1"/>
                </a:solidFill>
              </a:rPr>
              <a:t>Simulation Scenarios </a:t>
            </a:r>
            <a:r>
              <a:rPr lang="en-GB" sz="1600" dirty="0">
                <a:solidFill>
                  <a:schemeClr val="tx1"/>
                </a:solidFill>
              </a:rPr>
              <a:t>document doc. IEEE </a:t>
            </a:r>
            <a:r>
              <a:rPr lang="en-GB" sz="1600" dirty="0" smtClean="0">
                <a:solidFill>
                  <a:schemeClr val="tx1"/>
                </a:solidFill>
              </a:rPr>
              <a:t>802.11-14/0980r6 [1] </a:t>
            </a:r>
            <a:endParaRPr lang="en-US" sz="1600" b="1" u="sng" dirty="0">
              <a:solidFill>
                <a:schemeClr val="tx1"/>
              </a:solidFill>
            </a:endParaRPr>
          </a:p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620775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Power and Latency Transitions Between States in IEEE 802.11ax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6</a:t>
            </a:fld>
            <a:endParaRPr lang="en-GB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1436654"/>
              </p:ext>
            </p:extLst>
          </p:nvPr>
        </p:nvGraphicFramePr>
        <p:xfrm>
          <a:off x="1447800" y="2781366"/>
          <a:ext cx="6457950" cy="3495737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2081772"/>
                <a:gridCol w="1902686"/>
                <a:gridCol w="2473492"/>
              </a:tblGrid>
              <a:tr h="349307"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</a:rPr>
                        <a:t>Power Consumption and Latency Values in State Transitions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4930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</a:rPr>
                        <a:t>State Transitions</a:t>
                      </a:r>
                      <a:endParaRPr lang="en-US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</a:rPr>
                        <a:t>Transition Time (</a:t>
                      </a:r>
                      <a:r>
                        <a:rPr lang="en-GB" sz="1400" b="1" dirty="0" err="1">
                          <a:effectLst/>
                        </a:rPr>
                        <a:t>ms</a:t>
                      </a:r>
                      <a:r>
                        <a:rPr lang="en-GB" sz="1400" b="1" dirty="0">
                          <a:effectLst/>
                        </a:rPr>
                        <a:t>)</a:t>
                      </a:r>
                      <a:endParaRPr lang="en-US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 dirty="0" smtClean="0">
                          <a:effectLst/>
                        </a:rPr>
                        <a:t>Power </a:t>
                      </a:r>
                      <a:r>
                        <a:rPr lang="en-GB" sz="1400" b="1" dirty="0">
                          <a:effectLst/>
                        </a:rPr>
                        <a:t>Consumption (mW)</a:t>
                      </a:r>
                      <a:endParaRPr lang="en-US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/>
                </a:tc>
              </a:tr>
              <a:tr h="34930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Transmit ⬄ Listen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</a:rPr>
                        <a:t>T</a:t>
                      </a:r>
                      <a:r>
                        <a:rPr lang="en-GB" sz="1100" baseline="-25000" dirty="0" smtClean="0">
                          <a:solidFill>
                            <a:schemeClr val="tx1"/>
                          </a:solidFill>
                          <a:effectLst/>
                        </a:rPr>
                        <a:t>TL</a:t>
                      </a:r>
                      <a:r>
                        <a:rPr lang="en-GB" sz="1100" baseline="0" dirty="0" smtClean="0">
                          <a:solidFill>
                            <a:schemeClr val="tx1"/>
                          </a:solidFill>
                          <a:effectLst/>
                        </a:rPr>
                        <a:t> = 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</a:rPr>
                        <a:t>0.010ms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75mW</a:t>
                      </a:r>
                      <a:endParaRPr lang="en-US" sz="1100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/>
                </a:tc>
              </a:tr>
              <a:tr h="34930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Receive ⬄ Listen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aseline="0" dirty="0" smtClean="0">
                          <a:solidFill>
                            <a:schemeClr val="tx1"/>
                          </a:solidFill>
                          <a:effectLst/>
                        </a:rPr>
                        <a:t>0ms 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55mW</a:t>
                      </a:r>
                      <a:r>
                        <a:rPr lang="en-GB" sz="1100" strike="sngStrike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endParaRPr lang="en-US" sz="1100" strike="sng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/>
                </a:tc>
              </a:tr>
              <a:tr h="34930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Receive </a:t>
                      </a:r>
                      <a:r>
                        <a:rPr lang="en-GB" sz="1100" dirty="0" smtClean="0">
                          <a:effectLst/>
                        </a:rPr>
                        <a:t>    Transmit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</a:rPr>
                        <a:t>T</a:t>
                      </a:r>
                      <a:r>
                        <a:rPr lang="en-GB" sz="1100" baseline="-25000" dirty="0">
                          <a:solidFill>
                            <a:schemeClr val="tx1"/>
                          </a:solidFill>
                          <a:effectLst/>
                        </a:rPr>
                        <a:t>RT</a:t>
                      </a:r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</a:rPr>
                        <a:t> = 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</a:rPr>
                        <a:t>0.004ms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</a:t>
                      </a:r>
                      <a:r>
                        <a:rPr lang="en-GB" sz="1100" strike="noStrike" baseline="-250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RT</a:t>
                      </a:r>
                      <a:r>
                        <a:rPr lang="en-GB" sz="1100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= 100mW</a:t>
                      </a:r>
                      <a:endParaRPr lang="en-US" sz="1100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/>
                </a:tc>
              </a:tr>
              <a:tr h="39708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</a:rPr>
                        <a:t>Transmit 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</a:rPr>
                        <a:t>     Shallow </a:t>
                      </a:r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</a:rPr>
                        <a:t>Sleep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</a:rPr>
                        <a:t>T</a:t>
                      </a:r>
                      <a:r>
                        <a:rPr lang="en-GB" sz="1100" baseline="-25000" dirty="0" smtClean="0">
                          <a:solidFill>
                            <a:schemeClr val="tx1"/>
                          </a:solidFill>
                          <a:effectLst/>
                        </a:rPr>
                        <a:t>TS</a:t>
                      </a:r>
                      <a:r>
                        <a:rPr lang="en-GB" sz="1100" baseline="0" dirty="0" smtClean="0">
                          <a:solidFill>
                            <a:schemeClr val="tx1"/>
                          </a:solidFill>
                          <a:effectLst/>
                        </a:rPr>
                        <a:t> = 0.01ms</a:t>
                      </a:r>
                      <a:r>
                        <a:rPr lang="en-GB" sz="1100" baseline="-2500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</a:t>
                      </a:r>
                      <a:r>
                        <a:rPr lang="en-GB" sz="1100" baseline="-250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TS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= 15mW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/>
                </a:tc>
              </a:tr>
              <a:tr h="39708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Receive </a:t>
                      </a:r>
                      <a:r>
                        <a:rPr lang="en-GB" sz="1100" dirty="0" smtClean="0">
                          <a:effectLst/>
                        </a:rPr>
                        <a:t>     Shallow </a:t>
                      </a:r>
                      <a:r>
                        <a:rPr lang="en-GB" sz="1100" dirty="0">
                          <a:effectLst/>
                        </a:rPr>
                        <a:t>Sleep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</a:rPr>
                        <a:t>T</a:t>
                      </a:r>
                      <a:r>
                        <a:rPr lang="en-GB" sz="1100" baseline="-25000" dirty="0" smtClean="0">
                          <a:solidFill>
                            <a:schemeClr val="tx1"/>
                          </a:solidFill>
                          <a:effectLst/>
                        </a:rPr>
                        <a:t>RS </a:t>
                      </a:r>
                      <a:r>
                        <a:rPr lang="en-GB" sz="1100" baseline="0" dirty="0" smtClean="0">
                          <a:solidFill>
                            <a:schemeClr val="tx1"/>
                          </a:solidFill>
                          <a:effectLst/>
                        </a:rPr>
                        <a:t> = 0.2ms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</a:t>
                      </a:r>
                      <a:r>
                        <a:rPr lang="en-GB" sz="1100" baseline="-250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RS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= 15mW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/>
                </a:tc>
              </a:tr>
              <a:tr h="23328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Listen </a:t>
                      </a:r>
                      <a:r>
                        <a:rPr lang="en-GB" sz="1100" dirty="0" smtClean="0">
                          <a:effectLst/>
                        </a:rPr>
                        <a:t>      Shallow </a:t>
                      </a:r>
                      <a:r>
                        <a:rPr lang="en-GB" sz="1100" dirty="0">
                          <a:effectLst/>
                        </a:rPr>
                        <a:t>Sleep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</a:rPr>
                        <a:t>T</a:t>
                      </a:r>
                      <a:r>
                        <a:rPr lang="en-GB" sz="1100" baseline="-25000" dirty="0" smtClean="0">
                          <a:solidFill>
                            <a:schemeClr val="tx1"/>
                          </a:solidFill>
                          <a:effectLst/>
                        </a:rPr>
                        <a:t>LS</a:t>
                      </a:r>
                      <a:r>
                        <a:rPr lang="en-GB" sz="1100" baseline="0" dirty="0" smtClean="0">
                          <a:solidFill>
                            <a:schemeClr val="tx1"/>
                          </a:solidFill>
                          <a:effectLst/>
                        </a:rPr>
                        <a:t> = 0.2ms</a:t>
                      </a:r>
                      <a:r>
                        <a:rPr lang="en-GB" sz="1100" baseline="-2500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/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</a:t>
                      </a:r>
                      <a:r>
                        <a:rPr lang="en-GB" sz="1100" baseline="-250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LS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= 5mW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/>
                </a:tc>
              </a:tr>
              <a:tr h="23328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Shallow </a:t>
                      </a:r>
                      <a:r>
                        <a:rPr lang="en-GB" sz="1100" dirty="0" smtClean="0">
                          <a:effectLst/>
                        </a:rPr>
                        <a:t>Sleep         Listen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</a:rPr>
                        <a:t>T</a:t>
                      </a:r>
                      <a:r>
                        <a:rPr lang="en-GB" sz="1100" baseline="-25000" dirty="0" smtClean="0">
                          <a:solidFill>
                            <a:schemeClr val="tx1"/>
                          </a:solidFill>
                          <a:effectLst/>
                        </a:rPr>
                        <a:t>SL</a:t>
                      </a:r>
                      <a:r>
                        <a:rPr lang="en-GB" sz="1100" baseline="0" dirty="0" smtClean="0">
                          <a:solidFill>
                            <a:schemeClr val="tx1"/>
                          </a:solidFill>
                          <a:effectLst/>
                        </a:rPr>
                        <a:t> = 0.5ms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3328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Listen </a:t>
                      </a:r>
                      <a:r>
                        <a:rPr lang="en-GB" sz="1100" dirty="0" smtClean="0">
                          <a:effectLst/>
                        </a:rPr>
                        <a:t>      Deep </a:t>
                      </a:r>
                      <a:r>
                        <a:rPr lang="en-GB" sz="1100" dirty="0">
                          <a:effectLst/>
                        </a:rPr>
                        <a:t>Sleep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</a:rPr>
                        <a:t>T</a:t>
                      </a:r>
                      <a:r>
                        <a:rPr lang="en-GB" sz="1100" baseline="-25000" dirty="0" smtClean="0">
                          <a:solidFill>
                            <a:schemeClr val="tx1"/>
                          </a:solidFill>
                          <a:effectLst/>
                        </a:rPr>
                        <a:t>LD </a:t>
                      </a:r>
                      <a:r>
                        <a:rPr lang="en-GB" sz="1100" baseline="0" dirty="0" smtClean="0">
                          <a:solidFill>
                            <a:schemeClr val="tx1"/>
                          </a:solidFill>
                          <a:effectLst/>
                        </a:rPr>
                        <a:t> = 0.01ms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/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</a:t>
                      </a:r>
                      <a:r>
                        <a:rPr lang="en-GB" sz="1100" baseline="-250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DS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= 5mW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/>
                </a:tc>
              </a:tr>
              <a:tr h="23328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Deep </a:t>
                      </a:r>
                      <a:r>
                        <a:rPr lang="en-GB" sz="1100" dirty="0" smtClean="0">
                          <a:effectLst/>
                        </a:rPr>
                        <a:t>Sleep        Listen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</a:rPr>
                        <a:t>T</a:t>
                      </a:r>
                      <a:r>
                        <a:rPr lang="en-GB" sz="1100" baseline="-25000" dirty="0" smtClean="0">
                          <a:effectLst/>
                        </a:rPr>
                        <a:t>SDL</a:t>
                      </a:r>
                      <a:r>
                        <a:rPr lang="en-GB" sz="1100" baseline="0" dirty="0" smtClean="0">
                          <a:effectLst/>
                        </a:rPr>
                        <a:t>= 3ms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5560" marR="35560" marT="35560" marB="3556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1695450" y="228441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idx="11"/>
          </p:nvPr>
        </p:nvSpPr>
        <p:spPr>
          <a:xfrm>
            <a:off x="5357818" y="6475414"/>
            <a:ext cx="3184520" cy="180975"/>
          </a:xfrm>
        </p:spPr>
        <p:txBody>
          <a:bodyPr/>
          <a:lstStyle/>
          <a:p>
            <a:r>
              <a:rPr lang="en-GB" dirty="0" smtClean="0"/>
              <a:t>Chittabrata Ghosh, Intel</a:t>
            </a:r>
            <a:endParaRPr lang="en-GB" dirty="0"/>
          </a:p>
        </p:txBody>
      </p:sp>
      <p:sp>
        <p:nvSpPr>
          <p:cNvPr id="10" name="Date Placeholder 3"/>
          <p:cNvSpPr>
            <a:spLocks noGrp="1"/>
          </p:cNvSpPr>
          <p:nvPr>
            <p:ph type="dt" idx="10"/>
          </p:nvPr>
        </p:nvSpPr>
        <p:spPr>
          <a:xfrm>
            <a:off x="696914" y="333375"/>
            <a:ext cx="1874823" cy="273051"/>
          </a:xfrm>
        </p:spPr>
        <p:txBody>
          <a:bodyPr/>
          <a:lstStyle/>
          <a:p>
            <a:r>
              <a:rPr lang="en-US" dirty="0" smtClean="0"/>
              <a:t>May 2015</a:t>
            </a:r>
            <a:endParaRPr lang="en-GB" dirty="0"/>
          </a:p>
        </p:txBody>
      </p:sp>
      <p:sp>
        <p:nvSpPr>
          <p:cNvPr id="3" name="Right Arrow 2"/>
          <p:cNvSpPr/>
          <p:nvPr/>
        </p:nvSpPr>
        <p:spPr bwMode="auto">
          <a:xfrm>
            <a:off x="2404755" y="4314700"/>
            <a:ext cx="152400" cy="76200"/>
          </a:xfrm>
          <a:prstGeom prst="rightArrow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1" name="Right Arrow 10"/>
          <p:cNvSpPr/>
          <p:nvPr/>
        </p:nvSpPr>
        <p:spPr bwMode="auto">
          <a:xfrm>
            <a:off x="2262250" y="4695700"/>
            <a:ext cx="152400" cy="76200"/>
          </a:xfrm>
          <a:prstGeom prst="rightArrow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3" name="Right Arrow 12"/>
          <p:cNvSpPr/>
          <p:nvPr/>
        </p:nvSpPr>
        <p:spPr bwMode="auto">
          <a:xfrm>
            <a:off x="2233550" y="5079674"/>
            <a:ext cx="152400" cy="76200"/>
          </a:xfrm>
          <a:prstGeom prst="rightArrow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4" name="Right Arrow 13"/>
          <p:cNvSpPr/>
          <p:nvPr/>
        </p:nvSpPr>
        <p:spPr bwMode="auto">
          <a:xfrm>
            <a:off x="2640281" y="5645725"/>
            <a:ext cx="152400" cy="76200"/>
          </a:xfrm>
          <a:prstGeom prst="rightArrow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5" name="Right Arrow 14"/>
          <p:cNvSpPr/>
          <p:nvPr/>
        </p:nvSpPr>
        <p:spPr bwMode="auto">
          <a:xfrm>
            <a:off x="2272147" y="5891150"/>
            <a:ext cx="152400" cy="76200"/>
          </a:xfrm>
          <a:prstGeom prst="rightArrow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6" name="Right Arrow 15"/>
          <p:cNvSpPr/>
          <p:nvPr/>
        </p:nvSpPr>
        <p:spPr bwMode="auto">
          <a:xfrm>
            <a:off x="2569030" y="6112825"/>
            <a:ext cx="152400" cy="76200"/>
          </a:xfrm>
          <a:prstGeom prst="rightArrow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85801" y="1882703"/>
            <a:ext cx="806608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tx1"/>
                </a:solidFill>
              </a:rPr>
              <a:t>We propose to replace the existing Table under </a:t>
            </a:r>
            <a:r>
              <a:rPr lang="en-GB" sz="1600" u="sng" dirty="0">
                <a:solidFill>
                  <a:schemeClr val="tx1"/>
                </a:solidFill>
              </a:rPr>
              <a:t>Common Power Model Parameters for all simulation Scenarios </a:t>
            </a:r>
            <a:r>
              <a:rPr lang="en-GB" sz="1600" dirty="0">
                <a:solidFill>
                  <a:schemeClr val="tx1"/>
                </a:solidFill>
              </a:rPr>
              <a:t>in </a:t>
            </a:r>
            <a:r>
              <a:rPr lang="en-GB" sz="1600" b="1" dirty="0">
                <a:solidFill>
                  <a:schemeClr val="tx1"/>
                </a:solidFill>
              </a:rPr>
              <a:t>Simulation Scenarios </a:t>
            </a:r>
            <a:r>
              <a:rPr lang="en-GB" sz="1600" dirty="0">
                <a:solidFill>
                  <a:schemeClr val="tx1"/>
                </a:solidFill>
              </a:rPr>
              <a:t>document doc. IEEE </a:t>
            </a:r>
            <a:r>
              <a:rPr lang="en-GB" sz="1600" dirty="0" smtClean="0">
                <a:solidFill>
                  <a:schemeClr val="tx1"/>
                </a:solidFill>
              </a:rPr>
              <a:t>802.11-14/0980r6 [1] with the Table below</a:t>
            </a:r>
            <a:endParaRPr lang="en-US" sz="1600" b="1" u="sng" dirty="0">
              <a:solidFill>
                <a:schemeClr val="tx1"/>
              </a:solidFill>
            </a:endParaRPr>
          </a:p>
          <a:p>
            <a:endParaRPr lang="en-US" sz="1600" dirty="0"/>
          </a:p>
        </p:txBody>
      </p:sp>
      <p:sp>
        <p:nvSpPr>
          <p:cNvPr id="18" name="Right Arrow 17"/>
          <p:cNvSpPr/>
          <p:nvPr/>
        </p:nvSpPr>
        <p:spPr bwMode="auto">
          <a:xfrm>
            <a:off x="2187039" y="5410200"/>
            <a:ext cx="152400" cy="76200"/>
          </a:xfrm>
          <a:prstGeom prst="rightArrow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51994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W</a:t>
            </a:r>
            <a:r>
              <a:rPr lang="en-US" sz="1800" dirty="0" smtClean="0"/>
              <a:t>e have proposed </a:t>
            </a:r>
            <a:r>
              <a:rPr lang="en-US" sz="1800" dirty="0"/>
              <a:t>to modify the Simulation Scenarios by including a table specifying the </a:t>
            </a:r>
            <a:r>
              <a:rPr lang="en-US" sz="1800" dirty="0" smtClean="0"/>
              <a:t>power </a:t>
            </a:r>
            <a:r>
              <a:rPr lang="en-US" sz="1800" dirty="0"/>
              <a:t>and latency </a:t>
            </a:r>
            <a:r>
              <a:rPr lang="en-US" sz="1800" dirty="0" smtClean="0"/>
              <a:t>parameters for enhanced state transition modeling</a:t>
            </a:r>
            <a:endParaRPr lang="en-US" sz="1800" dirty="0"/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7</a:t>
            </a:fld>
            <a:endParaRPr lang="en-GB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>
          <a:xfrm>
            <a:off x="5357818" y="6475414"/>
            <a:ext cx="3184520" cy="180975"/>
          </a:xfrm>
        </p:spPr>
        <p:txBody>
          <a:bodyPr/>
          <a:lstStyle/>
          <a:p>
            <a:r>
              <a:rPr lang="en-GB" dirty="0" smtClean="0"/>
              <a:t>Chittabrata Ghosh, Intel</a:t>
            </a:r>
            <a:endParaRPr lang="en-GB" dirty="0"/>
          </a:p>
        </p:txBody>
      </p:sp>
      <p:sp>
        <p:nvSpPr>
          <p:cNvPr id="9" name="Date Placeholder 3"/>
          <p:cNvSpPr>
            <a:spLocks noGrp="1"/>
          </p:cNvSpPr>
          <p:nvPr>
            <p:ph type="dt" idx="10"/>
          </p:nvPr>
        </p:nvSpPr>
        <p:spPr>
          <a:xfrm>
            <a:off x="696914" y="333375"/>
            <a:ext cx="1874823" cy="273051"/>
          </a:xfrm>
        </p:spPr>
        <p:txBody>
          <a:bodyPr/>
          <a:lstStyle/>
          <a:p>
            <a:r>
              <a:rPr lang="en-US" dirty="0" smtClean="0"/>
              <a:t>May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65631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GB" dirty="0" smtClean="0"/>
              <a:t>[1] IEEE 11-14/0980r6: “</a:t>
            </a:r>
            <a:r>
              <a:rPr lang="en-GB" dirty="0" err="1" smtClean="0"/>
              <a:t>TGax</a:t>
            </a:r>
            <a:r>
              <a:rPr lang="en-GB" dirty="0" smtClean="0"/>
              <a:t> Simulation Scenarios”</a:t>
            </a:r>
          </a:p>
          <a:p>
            <a:pPr marL="0" indent="0"/>
            <a:r>
              <a:rPr lang="en-GB" dirty="0" smtClean="0"/>
              <a:t>[2] IEEE 11-15/0314r1: “Sleep States in IEEE 802.11ax Simulation Scenarios”</a:t>
            </a:r>
            <a:endParaRPr lang="en-GB" dirty="0"/>
          </a:p>
          <a:p>
            <a:pPr marL="0" indent="0"/>
            <a:endParaRPr lang="en-GB" dirty="0" smtClean="0"/>
          </a:p>
          <a:p>
            <a:pPr>
              <a:buFont typeface="Arial" panose="020B0604020202020204" pitchFamily="34" charset="0"/>
              <a:buChar char="•"/>
            </a:pPr>
            <a:endParaRPr lang="en-GB" dirty="0" smtClean="0"/>
          </a:p>
          <a:p>
            <a:endParaRPr lang="en-GB" dirty="0" smtClean="0"/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8</a:t>
            </a:fld>
            <a:endParaRPr lang="en-GB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>
          <a:xfrm>
            <a:off x="5357818" y="6475414"/>
            <a:ext cx="3184520" cy="180975"/>
          </a:xfrm>
        </p:spPr>
        <p:txBody>
          <a:bodyPr/>
          <a:lstStyle/>
          <a:p>
            <a:r>
              <a:rPr lang="en-GB" dirty="0" smtClean="0"/>
              <a:t>Chittabrata Ghosh, Intel</a:t>
            </a:r>
            <a:endParaRPr lang="en-GB" dirty="0"/>
          </a:p>
        </p:txBody>
      </p:sp>
      <p:sp>
        <p:nvSpPr>
          <p:cNvPr id="9" name="Date Placeholder 3"/>
          <p:cNvSpPr>
            <a:spLocks noGrp="1"/>
          </p:cNvSpPr>
          <p:nvPr>
            <p:ph type="dt" idx="10"/>
          </p:nvPr>
        </p:nvSpPr>
        <p:spPr>
          <a:xfrm>
            <a:off x="696914" y="333375"/>
            <a:ext cx="1874823" cy="273051"/>
          </a:xfrm>
        </p:spPr>
        <p:txBody>
          <a:bodyPr/>
          <a:lstStyle/>
          <a:p>
            <a:r>
              <a:rPr lang="en-US" dirty="0" smtClean="0"/>
              <a:t>May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5372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7" y="1828800"/>
            <a:ext cx="8151813" cy="4113213"/>
          </a:xfrm>
        </p:spPr>
        <p:txBody>
          <a:bodyPr/>
          <a:lstStyle/>
          <a:p>
            <a:r>
              <a:rPr lang="en-US" dirty="0" smtClean="0"/>
              <a:t>    Do </a:t>
            </a:r>
            <a:r>
              <a:rPr lang="en-US" dirty="0"/>
              <a:t>you agree to include the </a:t>
            </a:r>
            <a:r>
              <a:rPr lang="en-US" dirty="0" smtClean="0"/>
              <a:t>Table on Power and Latency Transitions Between States discussed in </a:t>
            </a:r>
            <a:r>
              <a:rPr lang="en-US" dirty="0"/>
              <a:t>Slide </a:t>
            </a:r>
            <a:r>
              <a:rPr lang="en-US" dirty="0" smtClean="0"/>
              <a:t>6 </a:t>
            </a:r>
            <a:r>
              <a:rPr lang="en-US" dirty="0"/>
              <a:t>under </a:t>
            </a:r>
            <a:r>
              <a:rPr lang="en-GB" u="sng" dirty="0"/>
              <a:t>Common Power Model Parameters for all simulation Scenarios </a:t>
            </a:r>
            <a:r>
              <a:rPr lang="en-GB" dirty="0"/>
              <a:t> </a:t>
            </a:r>
            <a:r>
              <a:rPr lang="en-US" dirty="0"/>
              <a:t>in the Simulation Scenarios </a:t>
            </a:r>
            <a:r>
              <a:rPr lang="en-US" dirty="0" smtClean="0"/>
              <a:t>document?  </a:t>
            </a:r>
            <a:endParaRPr lang="en-US" dirty="0"/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9</a:t>
            </a:fld>
            <a:endParaRPr lang="en-GB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>
          <a:xfrm>
            <a:off x="5357818" y="6475414"/>
            <a:ext cx="3184520" cy="180975"/>
          </a:xfrm>
        </p:spPr>
        <p:txBody>
          <a:bodyPr/>
          <a:lstStyle/>
          <a:p>
            <a:r>
              <a:rPr lang="en-GB" dirty="0" smtClean="0"/>
              <a:t>Chittabrata Ghosh, Intel</a:t>
            </a:r>
            <a:endParaRPr lang="en-GB" dirty="0"/>
          </a:p>
        </p:txBody>
      </p:sp>
      <p:sp>
        <p:nvSpPr>
          <p:cNvPr id="9" name="Date Placeholder 3"/>
          <p:cNvSpPr>
            <a:spLocks noGrp="1"/>
          </p:cNvSpPr>
          <p:nvPr>
            <p:ph type="dt" idx="10"/>
          </p:nvPr>
        </p:nvSpPr>
        <p:spPr>
          <a:xfrm>
            <a:off x="696914" y="333375"/>
            <a:ext cx="1874823" cy="273051"/>
          </a:xfrm>
        </p:spPr>
        <p:txBody>
          <a:bodyPr/>
          <a:lstStyle/>
          <a:p>
            <a:r>
              <a:rPr lang="en-US" dirty="0" smtClean="0"/>
              <a:t>May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30732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2011_Aruba_template">
  <a:themeElements>
    <a:clrScheme name="Aruba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F79823"/>
      </a:accent1>
      <a:accent2>
        <a:srgbClr val="8E988D"/>
      </a:accent2>
      <a:accent3>
        <a:srgbClr val="B9971A"/>
      </a:accent3>
      <a:accent4>
        <a:srgbClr val="6A82AA"/>
      </a:accent4>
      <a:accent5>
        <a:srgbClr val="807C63"/>
      </a:accent5>
      <a:accent6>
        <a:srgbClr val="B6AF12"/>
      </a:accent6>
      <a:hlink>
        <a:srgbClr val="404040"/>
      </a:hlink>
      <a:folHlink>
        <a:srgbClr val="BFBFBF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34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Aruba-2011-Template-Mktg">
  <a:themeElements>
    <a:clrScheme name="Aruba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F8981E"/>
      </a:accent1>
      <a:accent2>
        <a:srgbClr val="8E988D"/>
      </a:accent2>
      <a:accent3>
        <a:srgbClr val="B9971A"/>
      </a:accent3>
      <a:accent4>
        <a:srgbClr val="6A82AA"/>
      </a:accent4>
      <a:accent5>
        <a:srgbClr val="807C63"/>
      </a:accent5>
      <a:accent6>
        <a:srgbClr val="B6AF12"/>
      </a:accent6>
      <a:hlink>
        <a:srgbClr val="404040"/>
      </a:hlink>
      <a:folHlink>
        <a:srgbClr val="BFBFBF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34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Aruba-2011-Template-Mktg">
  <a:themeElements>
    <a:clrScheme name="Aruba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F8981E"/>
      </a:accent1>
      <a:accent2>
        <a:srgbClr val="8E988D"/>
      </a:accent2>
      <a:accent3>
        <a:srgbClr val="B9971A"/>
      </a:accent3>
      <a:accent4>
        <a:srgbClr val="6A82AA"/>
      </a:accent4>
      <a:accent5>
        <a:srgbClr val="807C63"/>
      </a:accent5>
      <a:accent6>
        <a:srgbClr val="B6AF12"/>
      </a:accent6>
      <a:hlink>
        <a:srgbClr val="404040"/>
      </a:hlink>
      <a:folHlink>
        <a:srgbClr val="BFBFBF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34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5822</TotalTime>
  <Words>691</Words>
  <Application>Microsoft Office PowerPoint</Application>
  <PresentationFormat>On-screen Show (4:3)</PresentationFormat>
  <Paragraphs>142</Paragraphs>
  <Slides>9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4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22" baseType="lpstr">
      <vt:lpstr>Arial Unicode MS</vt:lpstr>
      <vt:lpstr>MS Gothic</vt:lpstr>
      <vt:lpstr>MS PGothic</vt:lpstr>
      <vt:lpstr>Arial</vt:lpstr>
      <vt:lpstr>Lucida Grande</vt:lpstr>
      <vt:lpstr>Times</vt:lpstr>
      <vt:lpstr>Times New Roman</vt:lpstr>
      <vt:lpstr>Verdana</vt:lpstr>
      <vt:lpstr>802-11-Submission</vt:lpstr>
      <vt:lpstr>2011_Aruba_template</vt:lpstr>
      <vt:lpstr>1_Aruba-2011-Template-Mktg</vt:lpstr>
      <vt:lpstr>Aruba-2011-Template-Mktg</vt:lpstr>
      <vt:lpstr>Microsoft Word 97 - 2003 Document</vt:lpstr>
      <vt:lpstr>Power Consumption and Latency Values in State Transitions for IEEE 802.11ax Simulation Scenarios</vt:lpstr>
      <vt:lpstr>Abstract</vt:lpstr>
      <vt:lpstr>Various Power States Definition</vt:lpstr>
      <vt:lpstr>State Transitions in 11ax Simulation Scenarios Document [1]</vt:lpstr>
      <vt:lpstr>Existing Table of State Transitions within 11ax Simulation Scenarios document</vt:lpstr>
      <vt:lpstr>Power and Latency Transitions Between States in IEEE 802.11ax</vt:lpstr>
      <vt:lpstr>Summary</vt:lpstr>
      <vt:lpstr>References</vt:lpstr>
      <vt:lpstr>Straw poll 1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Sleep Mode Definitions</dc:title>
  <dc:creator>Chittabrata Ghosh (Intel)</dc:creator>
  <cp:lastModifiedBy>Ghosh, Chittabrata</cp:lastModifiedBy>
  <cp:revision>150</cp:revision>
  <cp:lastPrinted>1601-01-01T00:00:00Z</cp:lastPrinted>
  <dcterms:created xsi:type="dcterms:W3CDTF">2014-05-13T18:39:25Z</dcterms:created>
  <dcterms:modified xsi:type="dcterms:W3CDTF">2015-05-11T05:03:12Z</dcterms:modified>
</cp:coreProperties>
</file>