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76" r:id="rId6"/>
    <p:sldId id="274" r:id="rId7"/>
    <p:sldId id="273" r:id="rId8"/>
    <p:sldId id="277" r:id="rId9"/>
    <p:sldId id="288" r:id="rId10"/>
    <p:sldId id="278" r:id="rId11"/>
    <p:sldId id="287" r:id="rId12"/>
    <p:sldId id="279" r:id="rId13"/>
    <p:sldId id="281" r:id="rId14"/>
    <p:sldId id="282" r:id="rId15"/>
    <p:sldId id="283" r:id="rId16"/>
    <p:sldId id="285" r:id="rId17"/>
    <p:sldId id="286" r:id="rId18"/>
    <p:sldId id="28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16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87" d="100"/>
          <a:sy n="87" d="100"/>
        </p:scale>
        <p:origin x="966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DIGITAL\ROOT\NY\Temp\Employees\louhx\Analysis_delayed_ACK_v1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DIGITAL\ROOT\NY\Temp\Employees\louhx\Analysis_delayed_ACK_v1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MSDU</a:t>
            </a:r>
            <a:r>
              <a:rPr lang="en-US" baseline="0" dirty="0"/>
              <a:t> size 500 </a:t>
            </a:r>
            <a:r>
              <a:rPr lang="en-US" baseline="0" dirty="0" smtClean="0"/>
              <a:t>Bytes, MCS7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T_Imm_BA/T_Mutli_STA_BA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SNR_UL!$B$406:$B$409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SNR_UL!$F$406:$F$409</c:f>
              <c:numCache>
                <c:formatCode>General</c:formatCode>
                <c:ptCount val="4"/>
                <c:pt idx="0">
                  <c:v>9.826589595375701</c:v>
                </c:pt>
                <c:pt idx="1">
                  <c:v>29.39841089670827</c:v>
                </c:pt>
                <c:pt idx="2">
                  <c:v>35.822081016679896</c:v>
                </c:pt>
                <c:pt idx="3">
                  <c:v>39.27916921197312</c:v>
                </c:pt>
              </c:numCache>
            </c:numRef>
          </c:val>
        </c:ser>
        <c:ser>
          <c:idx val="1"/>
          <c:order val="1"/>
          <c:tx>
            <c:v>T_Delayed_BA/T_Multi_STA_BA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SNR_UL!$B$406:$B$409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SNR_UL!$G$406:$G$409</c:f>
              <c:numCache>
                <c:formatCode>General</c:formatCode>
                <c:ptCount val="4"/>
                <c:pt idx="0">
                  <c:v>39.499036608863179</c:v>
                </c:pt>
                <c:pt idx="1">
                  <c:v>64.35868331441543</c:v>
                </c:pt>
                <c:pt idx="2">
                  <c:v>72.517871326449551</c:v>
                </c:pt>
                <c:pt idx="3">
                  <c:v>76.908979841172865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8168488"/>
        <c:axId val="288168880"/>
      </c:barChart>
      <c:catAx>
        <c:axId val="288168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Users</a:t>
                </a:r>
                <a:r>
                  <a:rPr lang="en-US" baseline="0"/>
                  <a:t> in Multi_STA_BA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168880"/>
        <c:crosses val="autoZero"/>
        <c:auto val="1"/>
        <c:lblAlgn val="ctr"/>
        <c:lblOffset val="100"/>
        <c:noMultiLvlLbl val="0"/>
      </c:catAx>
      <c:valAx>
        <c:axId val="288168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MAC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Efficiency</a:t>
                </a:r>
                <a:r>
                  <a:rPr lang="en-US" baseline="0" dirty="0" smtClean="0"/>
                  <a:t> </a:t>
                </a:r>
                <a:r>
                  <a:rPr lang="en-US" baseline="0" dirty="0"/>
                  <a:t>Gain (%)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16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4 Users</a:t>
            </a:r>
            <a:r>
              <a:rPr lang="en-US" baseline="0" dirty="0" smtClean="0"/>
              <a:t> in </a:t>
            </a:r>
            <a:r>
              <a:rPr lang="en-US" dirty="0" smtClean="0"/>
              <a:t>Multi-STA BA, MCS7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T_Imm_BA/T_Multi_STA_BA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SNR_UL!$B$411:$B$421</c:f>
              <c:numCache>
                <c:formatCode>General</c:formatCode>
                <c:ptCount val="11"/>
                <c:pt idx="0">
                  <c:v>100</c:v>
                </c:pt>
                <c:pt idx="1">
                  <c:v>500</c:v>
                </c:pt>
                <c:pt idx="2">
                  <c:v>1000</c:v>
                </c:pt>
                <c:pt idx="3">
                  <c:v>1500</c:v>
                </c:pt>
                <c:pt idx="4">
                  <c:v>2000</c:v>
                </c:pt>
                <c:pt idx="5">
                  <c:v>2500</c:v>
                </c:pt>
                <c:pt idx="6">
                  <c:v>3000</c:v>
                </c:pt>
                <c:pt idx="7">
                  <c:v>3500</c:v>
                </c:pt>
                <c:pt idx="8">
                  <c:v>4000</c:v>
                </c:pt>
                <c:pt idx="9">
                  <c:v>4500</c:v>
                </c:pt>
                <c:pt idx="10">
                  <c:v>5000</c:v>
                </c:pt>
              </c:numCache>
            </c:numRef>
          </c:cat>
          <c:val>
            <c:numRef>
              <c:f>SNR_UL!$F$411:$F$421</c:f>
              <c:numCache>
                <c:formatCode>General</c:formatCode>
                <c:ptCount val="11"/>
                <c:pt idx="0">
                  <c:v>37.590711175616832</c:v>
                </c:pt>
                <c:pt idx="1">
                  <c:v>29.39841089670827</c:v>
                </c:pt>
                <c:pt idx="2">
                  <c:v>22.7792436235708</c:v>
                </c:pt>
                <c:pt idx="3">
                  <c:v>19.488337095560592</c:v>
                </c:pt>
                <c:pt idx="4">
                  <c:v>17.028270874424734</c:v>
                </c:pt>
                <c:pt idx="5">
                  <c:v>14.57512661789535</c:v>
                </c:pt>
                <c:pt idx="6">
                  <c:v>13.153885220924334</c:v>
                </c:pt>
                <c:pt idx="7">
                  <c:v>11.640449438202239</c:v>
                </c:pt>
                <c:pt idx="8">
                  <c:v>10.715763342987161</c:v>
                </c:pt>
                <c:pt idx="9">
                  <c:v>9.6894874672652556</c:v>
                </c:pt>
                <c:pt idx="10">
                  <c:v>9.0401396160558534</c:v>
                </c:pt>
              </c:numCache>
            </c:numRef>
          </c:val>
          <c:smooth val="0"/>
        </c:ser>
        <c:ser>
          <c:idx val="1"/>
          <c:order val="1"/>
          <c:tx>
            <c:v>T_Delayed_BA/T_Multi_STA_BA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SNR_UL!$B$411:$B$421</c:f>
              <c:numCache>
                <c:formatCode>General</c:formatCode>
                <c:ptCount val="11"/>
                <c:pt idx="0">
                  <c:v>100</c:v>
                </c:pt>
                <c:pt idx="1">
                  <c:v>500</c:v>
                </c:pt>
                <c:pt idx="2">
                  <c:v>1000</c:v>
                </c:pt>
                <c:pt idx="3">
                  <c:v>1500</c:v>
                </c:pt>
                <c:pt idx="4">
                  <c:v>2000</c:v>
                </c:pt>
                <c:pt idx="5">
                  <c:v>2500</c:v>
                </c:pt>
                <c:pt idx="6">
                  <c:v>3000</c:v>
                </c:pt>
                <c:pt idx="7">
                  <c:v>3500</c:v>
                </c:pt>
                <c:pt idx="8">
                  <c:v>4000</c:v>
                </c:pt>
                <c:pt idx="9">
                  <c:v>4500</c:v>
                </c:pt>
                <c:pt idx="10">
                  <c:v>5000</c:v>
                </c:pt>
              </c:numCache>
            </c:numRef>
          </c:cat>
          <c:val>
            <c:numRef>
              <c:f>SNR_UL!$G$411:$G$421</c:f>
              <c:numCache>
                <c:formatCode>General</c:formatCode>
                <c:ptCount val="11"/>
                <c:pt idx="0">
                  <c:v>91.582002902757637</c:v>
                </c:pt>
                <c:pt idx="1">
                  <c:v>64.35868331441543</c:v>
                </c:pt>
                <c:pt idx="2">
                  <c:v>49.868073878627975</c:v>
                </c:pt>
                <c:pt idx="3">
                  <c:v>42.663656884875856</c:v>
                </c:pt>
                <c:pt idx="4">
                  <c:v>41.485864562787647</c:v>
                </c:pt>
                <c:pt idx="5">
                  <c:v>31.907709622960056</c:v>
                </c:pt>
                <c:pt idx="6">
                  <c:v>28.796343321482976</c:v>
                </c:pt>
                <c:pt idx="7">
                  <c:v>25.483146067415731</c:v>
                </c:pt>
                <c:pt idx="8">
                  <c:v>23.458833264377322</c:v>
                </c:pt>
                <c:pt idx="9">
                  <c:v>21.212121212121215</c:v>
                </c:pt>
                <c:pt idx="10">
                  <c:v>19.790575916230367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8169664"/>
        <c:axId val="200383968"/>
      </c:lineChart>
      <c:catAx>
        <c:axId val="288169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MSDU size (Bytes)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83968"/>
        <c:crosses val="autoZero"/>
        <c:auto val="1"/>
        <c:lblAlgn val="ctr"/>
        <c:lblOffset val="100"/>
        <c:noMultiLvlLbl val="0"/>
      </c:catAx>
      <c:valAx>
        <c:axId val="20038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MAC </a:t>
                </a:r>
                <a:r>
                  <a:rPr lang="en-US" dirty="0"/>
                  <a:t>Efficiency Gain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16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</a:t>
            </a:r>
            <a:r>
              <a:rPr lang="en-US" dirty="0" smtClean="0"/>
              <a:t>802.11-15/x567r0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802.11-yy/x567r0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802.11-15/0567r0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Multi-STA BA for SU Transmissions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406623"/>
              </p:ext>
            </p:extLst>
          </p:nvPr>
        </p:nvGraphicFramePr>
        <p:xfrm>
          <a:off x="498475" y="3111500"/>
          <a:ext cx="8123238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Document" r:id="rId5" imgW="8267030" imgH="2534496" progId="Word.Document.8">
                  <p:embed/>
                </p:oleObj>
              </mc:Choice>
              <mc:Fallback>
                <p:oleObj name="Document" r:id="rId5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111500"/>
                        <a:ext cx="8123238" cy="2493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660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135914"/>
              </p:ext>
            </p:extLst>
          </p:nvPr>
        </p:nvGraphicFramePr>
        <p:xfrm>
          <a:off x="1603078" y="1556792"/>
          <a:ext cx="5790405" cy="2985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7476"/>
                <a:gridCol w="2142929"/>
              </a:tblGrid>
              <a:tr h="28604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/>
                </a:tc>
              </a:tr>
              <a:tr h="436274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Contention duration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 µs (3 time slots)</a:t>
                      </a:r>
                      <a:endParaRPr lang="en-US" sz="16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Preamble duration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48 µs </a:t>
                      </a:r>
                      <a:endParaRPr lang="en-US" sz="1600" dirty="0"/>
                    </a:p>
                  </a:txBody>
                  <a:tcPr/>
                </a:tc>
              </a:tr>
              <a:tr h="436274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Block ACK duration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96 µs</a:t>
                      </a:r>
                      <a:endParaRPr lang="en-US" sz="1600" baseline="300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# of users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2, 4 , 6 , 8</a:t>
                      </a:r>
                      <a:endParaRPr lang="en-US" sz="1600" dirty="0"/>
                    </a:p>
                  </a:txBody>
                  <a:tcPr/>
                </a:tc>
              </a:tr>
              <a:tr h="436274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OFDM symbol duration (including CP)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 µs</a:t>
                      </a:r>
                      <a:endParaRPr lang="en-US" sz="16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# of data sub carriers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234</a:t>
                      </a:r>
                      <a:endParaRPr lang="en-US" sz="1600" baseline="300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err="1" smtClean="0"/>
                        <a:t>Multi_STA</a:t>
                      </a:r>
                      <a:r>
                        <a:rPr lang="en-US" sz="1600" baseline="0" dirty="0" smtClean="0"/>
                        <a:t> BA duration (2/4/6/8 users)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112/128/160/192 </a:t>
                      </a:r>
                      <a:r>
                        <a:rPr lang="en-US" sz="1600" dirty="0" smtClean="0"/>
                        <a:t>µs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7240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685801"/>
            <a:ext cx="7770813" cy="582959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MAC Efficiency Analysis Assumptions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003575"/>
              </p:ext>
            </p:extLst>
          </p:nvPr>
        </p:nvGraphicFramePr>
        <p:xfrm>
          <a:off x="1691678" y="5623362"/>
          <a:ext cx="517731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586"/>
                <a:gridCol w="1012953"/>
                <a:gridCol w="1004295"/>
                <a:gridCol w="1082214"/>
                <a:gridCol w="1030268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L-STF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L-LTF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L-SIG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</a:t>
                      </a:r>
                      <a:r>
                        <a:rPr lang="en-US" sz="1600" b="0" baseline="0" dirty="0" smtClean="0"/>
                        <a:t>-SIG-A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HE-LTF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511697"/>
              </p:ext>
            </p:extLst>
          </p:nvPr>
        </p:nvGraphicFramePr>
        <p:xfrm>
          <a:off x="1691676" y="5923859"/>
          <a:ext cx="517731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586"/>
                <a:gridCol w="1012953"/>
                <a:gridCol w="1004296"/>
                <a:gridCol w="1082214"/>
                <a:gridCol w="1030268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8µs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0" name="Right Brace 9"/>
          <p:cNvSpPr/>
          <p:nvPr/>
        </p:nvSpPr>
        <p:spPr>
          <a:xfrm rot="16200000">
            <a:off x="4175956" y="2867454"/>
            <a:ext cx="216024" cy="532859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87824" y="508518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Preamble duration 48us [1]</a:t>
            </a:r>
          </a:p>
        </p:txBody>
      </p:sp>
    </p:spTree>
    <p:extLst>
      <p:ext uri="{BB962C8B-B14F-4D97-AF65-F5344CB8AC3E}">
        <p14:creationId xmlns:p14="http://schemas.microsoft.com/office/powerpoint/2010/main" val="248960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27670" y="4509120"/>
            <a:ext cx="8287072" cy="16967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Observations: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MAC efficiency gain (G) increases when a Multi-STA BA is used to acknowledge higher number of SU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MAC efficiency gain of up to 76% for 8 users compared to legacy HT-Delayed BA, and MAC efficiency gain of up to 39% for 8 users when compared to legacy HT-Immediate BA</a:t>
            </a:r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427670" y="779611"/>
            <a:ext cx="802894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kern="0" dirty="0"/>
              <a:t>MAC efficiency gain (G) </a:t>
            </a:r>
            <a:r>
              <a:rPr lang="en-US" sz="2400" kern="0" dirty="0" smtClean="0"/>
              <a:t>for </a:t>
            </a:r>
            <a:r>
              <a:rPr lang="en-US" sz="2400" kern="0" dirty="0"/>
              <a:t>Multi-STA BA over legacy BA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588494"/>
              </p:ext>
            </p:extLst>
          </p:nvPr>
        </p:nvGraphicFramePr>
        <p:xfrm>
          <a:off x="1644688" y="1412776"/>
          <a:ext cx="54006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04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27670" y="4365104"/>
            <a:ext cx="8287072" cy="22192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Observations</a:t>
            </a:r>
            <a:r>
              <a:rPr lang="en-US" sz="1800" kern="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MAC efficiency gain </a:t>
            </a:r>
            <a:r>
              <a:rPr lang="en-US" sz="1800" kern="0" dirty="0" smtClean="0"/>
              <a:t>(G) for </a:t>
            </a:r>
            <a:r>
              <a:rPr lang="en-US" sz="1800" kern="0" dirty="0"/>
              <a:t>Multi-STA BA decreases when the packet size increases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When Multi-STA BA is used to acknowledge 4 UL SU transmissions, a MAC efficient gain of up to 91% can be achieved when compared to HT-Delayed BA, and a MAC efficiency gain of up to 38% can be achieved when compared to using HT-Immediate BA</a:t>
            </a:r>
          </a:p>
          <a:p>
            <a:pPr lvl="1"/>
            <a:endParaRPr lang="en-US" sz="1200" kern="0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687387" y="685800"/>
            <a:ext cx="7917061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kern="0" dirty="0"/>
              <a:t>MAC efficiency gain (G) for Multi-STA BA over legacy BA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1152319"/>
              </p:ext>
            </p:extLst>
          </p:nvPr>
        </p:nvGraphicFramePr>
        <p:xfrm>
          <a:off x="1547664" y="1343385"/>
          <a:ext cx="583264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982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Design 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Multi-STA BA may cause higher delay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Evaluation may depend on the types of delay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PHY Delay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MAC Delay/Queueing delay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End-to-End delay</a:t>
            </a:r>
          </a:p>
        </p:txBody>
      </p:sp>
    </p:spTree>
    <p:extLst>
      <p:ext uri="{BB962C8B-B14F-4D97-AF65-F5344CB8AC3E}">
        <p14:creationId xmlns:p14="http://schemas.microsoft.com/office/powerpoint/2010/main" val="149578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Using Multi-STA BA to acknowledge </a:t>
            </a:r>
            <a:r>
              <a:rPr lang="en-GB" dirty="0" smtClean="0"/>
              <a:t>UL SU transmission </a:t>
            </a:r>
            <a:r>
              <a:rPr lang="en-GB" kern="0" dirty="0" smtClean="0"/>
              <a:t>can significantly improve MAC efficiency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Trade off may be needed between MAC efficiency gain and delay in designing such a Multi-STA BA algorithm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141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11-15/0132r4, Specification Framework for </a:t>
            </a:r>
            <a:r>
              <a:rPr lang="en-US" sz="2000" kern="0" dirty="0" err="1" smtClean="0"/>
              <a:t>Tgax</a:t>
            </a:r>
            <a:endParaRPr lang="en-US" sz="2000" kern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11-15/0366r2, Multi-STA Acknowledgement</a:t>
            </a: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1844824"/>
            <a:ext cx="777240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In this contribution we evaluate the potential MAC efficiency gain when using multi-STA BA to acknowledge UL SU transmissions.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endParaRPr lang="en-US" dirty="0" smtClean="0"/>
          </a:p>
          <a:p>
            <a:r>
              <a:rPr lang="en-US" dirty="0" smtClean="0"/>
              <a:t>Legacy BA/ACK</a:t>
            </a:r>
          </a:p>
          <a:p>
            <a:endParaRPr lang="en-US" dirty="0" smtClean="0"/>
          </a:p>
          <a:p>
            <a:r>
              <a:rPr lang="en-US" dirty="0" smtClean="0"/>
              <a:t>Multi-STA BA for SU Transmissions</a:t>
            </a:r>
          </a:p>
          <a:p>
            <a:endParaRPr lang="en-US" dirty="0" smtClean="0"/>
          </a:p>
          <a:p>
            <a:r>
              <a:rPr lang="en-US" dirty="0" smtClean="0"/>
              <a:t>MAC Efficiency Analysis Results</a:t>
            </a:r>
          </a:p>
          <a:p>
            <a:endParaRPr lang="en-US" dirty="0" smtClean="0"/>
          </a:p>
          <a:p>
            <a:r>
              <a:rPr lang="en-US" dirty="0" smtClean="0"/>
              <a:t>Conclusions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HE STA may send SU transmissions, particularly, in the uplink direction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STAs may have many packets buffered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STAs may not be capable of UL MU transmissions, e.g., a HE STA may be capable of receiving DL MU-MIMO frames, but not capable of transmitting UL MU-MIMO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BA/ACK for each individual STA causes high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Multi-STA BA may be used to provide higher MAC efficiency for SU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Multi-STA </a:t>
            </a:r>
            <a:r>
              <a:rPr lang="en-US" smtClean="0"/>
              <a:t>BA has </a:t>
            </a:r>
            <a:r>
              <a:rPr lang="en-US" dirty="0" smtClean="0"/>
              <a:t>been accepted into SFD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Proposed in [2] for acknowledging UL MU transmissions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685801" y="1458123"/>
            <a:ext cx="7702624" cy="4995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Legacy ACK: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ACK sent SIFS after each packet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HT-Immediate BA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BA sent SIFS after A-MPDU</a:t>
            </a:r>
            <a:endParaRPr lang="en-US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Legacy Immediate SU BA/ACKs</a:t>
            </a:r>
            <a:endParaRPr lang="en-US" kern="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87624" y="2492896"/>
            <a:ext cx="4824536" cy="1152128"/>
            <a:chOff x="1115616" y="2636912"/>
            <a:chExt cx="4824536" cy="1152128"/>
          </a:xfrm>
        </p:grpSpPr>
        <p:sp>
          <p:nvSpPr>
            <p:cNvPr id="5" name="Rectangle 4"/>
            <p:cNvSpPr/>
            <p:nvPr/>
          </p:nvSpPr>
          <p:spPr bwMode="auto">
            <a:xfrm>
              <a:off x="1115616" y="2636912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Data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571735" y="342900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923928" y="2636912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STA2</a:t>
              </a:r>
              <a:endParaRPr lang="en-US" sz="1600" dirty="0"/>
            </a:p>
            <a:p>
              <a:pPr algn="ctr"/>
              <a:r>
                <a:rPr lang="en-US" sz="1600" dirty="0"/>
                <a:t>Data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380047" y="342900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87624" y="5013176"/>
            <a:ext cx="4824536" cy="1152128"/>
            <a:chOff x="1115616" y="5013176"/>
            <a:chExt cx="4824536" cy="1152128"/>
          </a:xfrm>
        </p:grpSpPr>
        <p:sp>
          <p:nvSpPr>
            <p:cNvPr id="15" name="Rectangle 14"/>
            <p:cNvSpPr/>
            <p:nvPr/>
          </p:nvSpPr>
          <p:spPr bwMode="auto">
            <a:xfrm>
              <a:off x="1115616" y="5013176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/>
                <a:t>A-MPDU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71735" y="5805264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923928" y="5013176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STA2</a:t>
              </a:r>
              <a:endParaRPr lang="en-US" sz="1600" dirty="0"/>
            </a:p>
            <a:p>
              <a:pPr algn="ctr"/>
              <a:r>
                <a:rPr lang="en-US" sz="1600" dirty="0" smtClean="0"/>
                <a:t>A-MPDU</a:t>
              </a:r>
              <a:endParaRPr lang="en-US" sz="1600" dirty="0"/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380047" y="5805264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78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685801" y="1458123"/>
            <a:ext cx="7702624" cy="4995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HT-Delayed BA: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BAR included in A-MPDU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BA sent with unspecified delay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ACK/BA to individual STAs still represent significant overhead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May be optimized for higher MAC efficiency</a:t>
            </a:r>
            <a:endParaRPr lang="en-US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Legacy Delayed SU BA</a:t>
            </a:r>
            <a:endParaRPr lang="en-US" kern="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39552" y="3140968"/>
            <a:ext cx="7856933" cy="1152128"/>
            <a:chOff x="539552" y="2996952"/>
            <a:chExt cx="7856933" cy="1152128"/>
          </a:xfrm>
        </p:grpSpPr>
        <p:sp>
          <p:nvSpPr>
            <p:cNvPr id="21" name="Rectangle 20"/>
            <p:cNvSpPr/>
            <p:nvPr/>
          </p:nvSpPr>
          <p:spPr bwMode="auto">
            <a:xfrm>
              <a:off x="539552" y="2996952"/>
              <a:ext cx="1800201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/>
                <a:t>A-MPDU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075792" y="378904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108239" y="378904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691681" y="3140968"/>
              <a:ext cx="504056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BAR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004047" y="2996952"/>
              <a:ext cx="1800201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/>
                <a:t>A-MPDU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156176" y="3140968"/>
              <a:ext cx="504056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BAR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723864" y="306896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7836380" y="306896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95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714867" y="1501214"/>
            <a:ext cx="7330008" cy="35448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chemeClr val="tx1"/>
                </a:solidFill>
              </a:rPr>
              <a:t>Multi-STA BA has been introduced to acknowledge UL MU transmissions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chemeClr val="tx1"/>
                </a:solidFill>
              </a:rPr>
              <a:t>The same multi-STA BA may be used </a:t>
            </a:r>
            <a:r>
              <a:rPr lang="en-US" sz="2000" kern="0" dirty="0">
                <a:solidFill>
                  <a:schemeClr val="tx1"/>
                </a:solidFill>
              </a:rPr>
              <a:t>to acknowledge UL SU transmissions to provide higher MAC </a:t>
            </a:r>
            <a:r>
              <a:rPr lang="en-US" sz="2000" kern="0" dirty="0" smtClean="0">
                <a:solidFill>
                  <a:schemeClr val="tx1"/>
                </a:solidFill>
              </a:rPr>
              <a:t>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chemeClr val="tx1"/>
                </a:solidFill>
              </a:rPr>
              <a:t>When compared to Legacy Delayed SU BA, multi-STA BA is more efficient due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1"/>
                </a:solidFill>
              </a:rPr>
              <a:t>Less inter frame spaces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1"/>
                </a:solidFill>
              </a:rPr>
              <a:t>Less medium access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1"/>
                </a:solidFill>
              </a:rPr>
              <a:t>More compact frame design</a:t>
            </a:r>
          </a:p>
          <a:p>
            <a:pPr lvl="1"/>
            <a:endParaRPr lang="en-US" sz="1600" kern="0" dirty="0" smtClean="0">
              <a:solidFill>
                <a:schemeClr val="tx1"/>
              </a:solidFill>
            </a:endParaRPr>
          </a:p>
          <a:p>
            <a:pPr lvl="1"/>
            <a:endParaRPr lang="en-US" sz="1600" kern="0" dirty="0">
              <a:solidFill>
                <a:schemeClr val="tx1"/>
              </a:solidFill>
            </a:endParaRPr>
          </a:p>
          <a:p>
            <a:pPr lvl="1"/>
            <a:endParaRPr lang="en-US" sz="1600" kern="0" dirty="0">
              <a:solidFill>
                <a:schemeClr val="tx1"/>
              </a:solidFill>
            </a:endParaRPr>
          </a:p>
          <a:p>
            <a:endParaRPr lang="en-US" sz="2000" kern="0" dirty="0" smtClean="0">
              <a:solidFill>
                <a:schemeClr val="tx1"/>
              </a:solidFill>
            </a:endParaRPr>
          </a:p>
          <a:p>
            <a:endParaRPr lang="en-US" sz="2000" kern="0" dirty="0">
              <a:solidFill>
                <a:schemeClr val="tx1"/>
              </a:solidFill>
            </a:endParaRPr>
          </a:p>
          <a:p>
            <a:endParaRPr lang="en-US" sz="1600" kern="0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0"/>
            <a:ext cx="7770813" cy="784321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Multi-STA BA for SU Transmissions</a:t>
            </a:r>
            <a:endParaRPr lang="en-US" kern="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1019589" y="4783276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156331" y="5445224"/>
            <a:ext cx="1160085" cy="36004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Multi-STA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/>
              <a:t>ACK/BA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2387740" y="4783276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959905" y="4782510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5376100" y="4782510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387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MAC Efficiency for Multi-STA BA</a:t>
            </a: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"/>
              <p:cNvSpPr txBox="1">
                <a:spLocks/>
              </p:cNvSpPr>
              <p:nvPr/>
            </p:nvSpPr>
            <p:spPr>
              <a:xfrm>
                <a:off x="685800" y="1458123"/>
                <a:ext cx="7990655" cy="319501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indent="0"/>
                <a:r>
                  <a:rPr lang="en-US" sz="2000" kern="0" dirty="0" smtClean="0"/>
                  <a:t>MAC efficiency </a:t>
                </a:r>
                <a:r>
                  <a:rPr lang="en-US" sz="2000" kern="0" dirty="0"/>
                  <a:t>gain </a:t>
                </a:r>
                <a:r>
                  <a:rPr lang="en-US" sz="2000" kern="0" dirty="0" smtClean="0"/>
                  <a:t>(G) in percentage for Multi-STA BA over legacy BA is defined as: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kern="0" dirty="0"/>
                  <a:t> </a:t>
                </a:r>
                <a:r>
                  <a:rPr lang="en-US" b="0" kern="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ker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1" ker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𝐿𝑒𝑔𝑎𝑐𝑦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𝐵𝐴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1" ker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𝑀𝑢𝑙𝑡𝑖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𝐵𝐴</m:t>
                        </m:r>
                      </m:den>
                    </m:f>
                  </m:oMath>
                </a14:m>
                <a:r>
                  <a:rPr lang="en-US" sz="1800" b="0" kern="0" dirty="0" smtClean="0"/>
                  <a:t> - 1) x 100</a:t>
                </a:r>
              </a:p>
              <a:p>
                <a:endParaRPr lang="en-US" sz="1100" dirty="0" smtClean="0"/>
              </a:p>
              <a:p>
                <a:r>
                  <a:rPr lang="en-US" sz="1800" dirty="0" err="1" smtClean="0"/>
                  <a:t>T_Legacy_BA</a:t>
                </a:r>
                <a:r>
                  <a:rPr lang="en-US" sz="1800" dirty="0"/>
                  <a:t>: total time consumed to transmit data and BA when legacy BA is used, namely HT-Immediate BA and HT-Delayed BA(shown on Slide 5 and 6)</a:t>
                </a:r>
              </a:p>
              <a:p>
                <a:pPr lvl="1"/>
                <a:r>
                  <a:rPr lang="en-US" sz="1600" dirty="0" err="1" smtClean="0"/>
                  <a:t>T_Imm_BA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= (DIFS + BO + Data + SIFS + BA) x N</a:t>
                </a:r>
              </a:p>
              <a:p>
                <a:pPr lvl="1"/>
                <a:r>
                  <a:rPr lang="en-US" sz="1600" dirty="0" err="1" smtClean="0"/>
                  <a:t>T_Delayed_BA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= (DIFS + BO + A-(</a:t>
                </a:r>
                <a:r>
                  <a:rPr lang="en-US" sz="1600" dirty="0" err="1"/>
                  <a:t>Data+BAR</a:t>
                </a:r>
                <a:r>
                  <a:rPr lang="en-US" sz="1600" dirty="0"/>
                  <a:t>) + DIFS + BO + BA +SIFS + ACK) x N</a:t>
                </a:r>
              </a:p>
              <a:p>
                <a:endParaRPr lang="en-US" sz="1000" dirty="0" smtClean="0"/>
              </a:p>
              <a:p>
                <a:r>
                  <a:rPr lang="en-US" sz="1800" dirty="0" err="1"/>
                  <a:t>T_Multi_STA_BA</a:t>
                </a:r>
                <a:r>
                  <a:rPr lang="en-US" sz="1800" dirty="0"/>
                  <a:t>: total time consumed to transmit data and </a:t>
                </a:r>
                <a:r>
                  <a:rPr lang="en-US" sz="1800" dirty="0" smtClean="0"/>
                  <a:t>BA when Multi-STA </a:t>
                </a:r>
                <a:r>
                  <a:rPr lang="en-US" sz="1800" dirty="0"/>
                  <a:t>BA is used (shown on Slide 7)</a:t>
                </a:r>
              </a:p>
              <a:p>
                <a:pPr marL="742950" lvl="2" indent="-342900">
                  <a:spcBef>
                    <a:spcPts val="600"/>
                  </a:spcBef>
                </a:pPr>
                <a:r>
                  <a:rPr lang="en-US" sz="1600" dirty="0" err="1"/>
                  <a:t>T_Multi_STA_BA</a:t>
                </a:r>
                <a:r>
                  <a:rPr lang="en-US" sz="1600" dirty="0"/>
                  <a:t> = </a:t>
                </a:r>
                <a:r>
                  <a:rPr lang="pl-PL" sz="1600" dirty="0"/>
                  <a:t>(DIFS + BO + </a:t>
                </a:r>
                <a:r>
                  <a:rPr lang="en-US" sz="1600" dirty="0"/>
                  <a:t>D</a:t>
                </a:r>
                <a:r>
                  <a:rPr lang="pl-PL" sz="1600" dirty="0"/>
                  <a:t>ata)*N + (DIFS + BO + MU_BA)</a:t>
                </a:r>
                <a:endParaRPr lang="en-US" sz="1600" dirty="0"/>
              </a:p>
              <a:p>
                <a:endParaRPr lang="en-US" sz="2000" b="0" kern="0" dirty="0" smtClean="0"/>
              </a:p>
            </p:txBody>
          </p:sp>
        </mc:Choice>
        <mc:Fallback xmlns="">
          <p:sp>
            <p:nvSpPr>
              <p:cNvPr id="7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458123"/>
                <a:ext cx="7990655" cy="3195013"/>
              </a:xfrm>
              <a:prstGeom prst="rect">
                <a:avLst/>
              </a:prstGeom>
              <a:blipFill rotWithShape="0">
                <a:blip r:embed="rId2"/>
                <a:stretch>
                  <a:fillRect l="-687" t="-954" r="-458" b="-35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953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39552" y="1844824"/>
            <a:ext cx="8280920" cy="41132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/>
              <a:t>Assumptions for UL SU Data transmissions:</a:t>
            </a:r>
          </a:p>
          <a:p>
            <a:pPr lvl="1"/>
            <a:r>
              <a:rPr lang="en-US" kern="0" dirty="0" smtClean="0"/>
              <a:t>All the users have the same data packet size and the same amount of data</a:t>
            </a:r>
          </a:p>
          <a:p>
            <a:pPr lvl="1"/>
            <a:r>
              <a:rPr lang="en-US" kern="0" dirty="0" smtClean="0"/>
              <a:t>All UL SU data transmissions are A-MPDUs</a:t>
            </a:r>
          </a:p>
          <a:p>
            <a:pPr lvl="1"/>
            <a:r>
              <a:rPr lang="en-US" kern="0" dirty="0" smtClean="0"/>
              <a:t>All the users use the same MCS</a:t>
            </a:r>
          </a:p>
          <a:p>
            <a:pPr lvl="1"/>
            <a:r>
              <a:rPr lang="en-US" kern="0" dirty="0"/>
              <a:t>Control frames, i.e., BA, ACK, Multi-STA BA use MCS0</a:t>
            </a:r>
          </a:p>
          <a:p>
            <a:r>
              <a:rPr lang="en-US" kern="0" dirty="0" smtClean="0"/>
              <a:t>Assumptions for DL BA transmissions:</a:t>
            </a:r>
          </a:p>
          <a:p>
            <a:pPr lvl="1"/>
            <a:r>
              <a:rPr lang="en-US" kern="0" dirty="0" smtClean="0"/>
              <a:t>Scenario 1: HT-Immediate BA (Slide 5)</a:t>
            </a:r>
          </a:p>
          <a:p>
            <a:pPr lvl="1"/>
            <a:r>
              <a:rPr lang="en-US" kern="0" dirty="0" smtClean="0"/>
              <a:t>Scenario 2: HT-Delayed BA (Slide 6)</a:t>
            </a:r>
          </a:p>
          <a:p>
            <a:pPr lvl="1"/>
            <a:r>
              <a:rPr lang="en-US" kern="0" dirty="0" smtClean="0"/>
              <a:t>Scenario 3: Multi-STA BA (Slide 7)</a:t>
            </a:r>
            <a:endParaRPr lang="en-US" kern="0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MAC Efficiency Analysis Assumptions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82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4F7514E-DCED-49CC-9640-5F710E7B3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11254</TotalTime>
  <Words>873</Words>
  <Application>Microsoft Office PowerPoint</Application>
  <PresentationFormat>On-screen Show (4:3)</PresentationFormat>
  <Paragraphs>209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Multi-STA BA for SU Transmissions</vt:lpstr>
      <vt:lpstr>PowerPoint Presentation</vt:lpstr>
      <vt:lpstr>Table of Contents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Design Considerations</vt:lpstr>
      <vt:lpstr>Conclusion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Draft: UL Overhead Analysis</dc:title>
  <dc:creator>Xiaofei.Wang@InterDigital.com</dc:creator>
  <cp:lastModifiedBy>Wang, Xiaofei (Clement)</cp:lastModifiedBy>
  <cp:revision>128</cp:revision>
  <cp:lastPrinted>1601-01-01T00:00:00Z</cp:lastPrinted>
  <dcterms:created xsi:type="dcterms:W3CDTF">2014-04-14T10:59:07Z</dcterms:created>
  <dcterms:modified xsi:type="dcterms:W3CDTF">2015-05-09T03:58:47Z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