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3" r:id="rId3"/>
    <p:sldId id="340" r:id="rId4"/>
    <p:sldId id="348" r:id="rId5"/>
    <p:sldId id="343" r:id="rId6"/>
    <p:sldId id="349" r:id="rId7"/>
    <p:sldId id="350" r:id="rId8"/>
    <p:sldId id="345" r:id="rId9"/>
    <p:sldId id="344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80" d="100"/>
          <a:sy n="80" d="100"/>
        </p:scale>
        <p:origin x="-1378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0561</a:t>
            </a:r>
            <a:r>
              <a:rPr lang="en-US" sz="1800" b="1" dirty="0" smtClean="0"/>
              <a:t>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88-00-0ngp-ngp-use-case-templat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388-00-0ngp-ngp-use-case-template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Selected use cases for next generation positioning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</a:t>
            </a:r>
            <a:r>
              <a:rPr lang="en-US" sz="2000" noProof="0" dirty="0" smtClean="0"/>
              <a:t>2015/0</a:t>
            </a:r>
            <a:r>
              <a:rPr lang="en-US" altLang="ja-JP" sz="2000" noProof="0" dirty="0" smtClean="0"/>
              <a:t>5</a:t>
            </a:r>
            <a:r>
              <a:rPr lang="en-US" sz="2000" noProof="0" dirty="0" smtClean="0"/>
              <a:t>/</a:t>
            </a:r>
            <a:r>
              <a:rPr lang="en-US" sz="2000" dirty="0" smtClean="0"/>
              <a:t>12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82082"/>
              </p:ext>
            </p:extLst>
          </p:nvPr>
        </p:nvGraphicFramePr>
        <p:xfrm>
          <a:off x="509588" y="2679700"/>
          <a:ext cx="7912100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0" name="Document" r:id="rId4" imgW="8252039" imgH="2544214" progId="Word.Document.8">
                  <p:embed/>
                </p:oleObj>
              </mc:Choice>
              <mc:Fallback>
                <p:oleObj name="Document" r:id="rId4" imgW="8252039" imgH="254421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9700"/>
                        <a:ext cx="7912100" cy="243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This document provides several use cases for next generation positioning (NGP)</a:t>
            </a:r>
            <a:endParaRPr kumimoji="1" lang="en-US" altLang="ja-JP" dirty="0"/>
          </a:p>
          <a:p>
            <a:pPr algn="just"/>
            <a:r>
              <a:rPr kumimoji="1" lang="en-US" altLang="ja-JP" noProof="0" dirty="0" smtClean="0"/>
              <a:t>The use cases are supported with estimates on required</a:t>
            </a:r>
          </a:p>
          <a:p>
            <a:pPr lvl="1" algn="just"/>
            <a:r>
              <a:rPr kumimoji="1" lang="en-US" altLang="ja-JP" noProof="0" dirty="0" smtClean="0"/>
              <a:t>accuracy</a:t>
            </a:r>
          </a:p>
          <a:p>
            <a:pPr lvl="1" algn="just"/>
            <a:r>
              <a:rPr kumimoji="1" lang="en-US" altLang="ja-JP" dirty="0" smtClean="0"/>
              <a:t>latency</a:t>
            </a:r>
          </a:p>
          <a:p>
            <a:pPr lvl="1" algn="just"/>
            <a:r>
              <a:rPr kumimoji="1" lang="en-US" altLang="ja-JP" dirty="0" smtClean="0"/>
              <a:t>refresh rate</a:t>
            </a:r>
          </a:p>
          <a:p>
            <a:pPr lvl="1" algn="just"/>
            <a:r>
              <a:rPr kumimoji="1" lang="en-US" altLang="ja-JP" dirty="0" smtClean="0"/>
              <a:t>number of simultaneous users (within AP coverage)</a:t>
            </a:r>
            <a:endParaRPr kumimoji="1" lang="en-US" altLang="ja-JP" noProof="0" dirty="0" smtClean="0"/>
          </a:p>
          <a:p>
            <a:pPr algn="just"/>
            <a:r>
              <a:rPr kumimoji="1" lang="en-US" altLang="ja-JP" dirty="0" smtClean="0"/>
              <a:t>The terminology is as defined in document</a:t>
            </a:r>
            <a:br>
              <a:rPr kumimoji="1" lang="en-US" altLang="ja-JP" dirty="0" smtClean="0"/>
            </a:br>
            <a:r>
              <a:rPr kumimoji="1" lang="en-US" altLang="ja-JP" dirty="0" smtClean="0">
                <a:hlinkClick r:id="rId3"/>
              </a:rPr>
              <a:t>11-15/0388r0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56"/>
          <a:stretch/>
        </p:blipFill>
        <p:spPr>
          <a:xfrm>
            <a:off x="6226368" y="1851543"/>
            <a:ext cx="2917632" cy="22632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1. Positioning for Home Audio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noProof="0" dirty="0" smtClean="0"/>
              <a:t>Background: </a:t>
            </a:r>
            <a:r>
              <a:rPr kumimoji="1" lang="en-US" altLang="ja-JP" b="0" noProof="0" dirty="0" smtClean="0"/>
              <a:t>Advanced audio formats with immersive sound experience require exact position estimates of listener and speakers</a:t>
            </a:r>
          </a:p>
          <a:p>
            <a:pPr algn="just"/>
            <a:r>
              <a:rPr kumimoji="1" lang="en-US" altLang="ja-JP" noProof="0" dirty="0" smtClean="0"/>
              <a:t>User: </a:t>
            </a:r>
            <a:r>
              <a:rPr kumimoji="1" lang="en-US" altLang="ja-JP" b="0" noProof="0" dirty="0" smtClean="0"/>
              <a:t>Person with </a:t>
            </a:r>
            <a:r>
              <a:rPr kumimoji="1" lang="en-US" altLang="ja-JP" b="0" dirty="0" smtClean="0"/>
              <a:t>WLAN based home audio system</a:t>
            </a:r>
          </a:p>
          <a:p>
            <a:pPr lvl="1" algn="just"/>
            <a:r>
              <a:rPr kumimoji="1" lang="en-US" altLang="ja-JP" dirty="0" smtClean="0"/>
              <a:t>WLAN is employed for both sound transfer and positioning</a:t>
            </a:r>
            <a:endParaRPr kumimoji="1" lang="en-US" altLang="ja-JP" b="0" dirty="0" smtClean="0"/>
          </a:p>
          <a:p>
            <a:r>
              <a:rPr kumimoji="1" lang="en-US" altLang="ja-JP" noProof="0" dirty="0" smtClean="0"/>
              <a:t>Environment: </a:t>
            </a:r>
            <a:r>
              <a:rPr kumimoji="1" lang="en-US" altLang="ja-JP" b="0" noProof="0" dirty="0" smtClean="0"/>
              <a:t>Smart home with 802.11 coverage. </a:t>
            </a:r>
          </a:p>
          <a:p>
            <a:pPr lvl="1"/>
            <a:r>
              <a:rPr kumimoji="1" lang="en-US" altLang="ja-JP" noProof="0" dirty="0" smtClean="0"/>
              <a:t>1 AP per floor supporting .11n, .11ac, and NGP</a:t>
            </a:r>
          </a:p>
          <a:p>
            <a:pPr lvl="1" algn="just"/>
            <a:r>
              <a:rPr kumimoji="1" lang="en-US" altLang="ja-JP" noProof="0" dirty="0" smtClean="0"/>
              <a:t>1 AP in close vicinity supporting .11ad, .11ay, and NGP</a:t>
            </a:r>
          </a:p>
          <a:p>
            <a:pPr lvl="1" algn="just"/>
            <a:r>
              <a:rPr kumimoji="1" lang="en-US" altLang="ja-JP" dirty="0" smtClean="0"/>
              <a:t>Optional: multiple APs from neighboring apartments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 smtClean="0"/>
              <a:t>Use case “speaker system calibration”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user installs his home audio system including various WLAN speakers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speaker placement and position is automatically determined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home audio system adjusts the speaker settings for best sound experience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/>
              <a:t>Use case </a:t>
            </a:r>
            <a:r>
              <a:rPr kumimoji="1" lang="en-US" altLang="ja-JP" dirty="0" smtClean="0"/>
              <a:t>“ </a:t>
            </a:r>
            <a:r>
              <a:rPr kumimoji="1" lang="en-US" altLang="ja-JP" dirty="0"/>
              <a:t>follow-me sound”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user has a wearable WLAN device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device’s position is continuously monitored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home audio system adjusts the speaker settings according to the user’s position </a:t>
            </a:r>
            <a:r>
              <a:rPr kumimoji="1" lang="en-US" altLang="ja-JP" dirty="0" smtClean="0"/>
              <a:t>and movement for immersive sound experience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In a simple case, the sound may only follow in neighboring rooms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59020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1. Positioning for Home Audio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Autofit/>
          </a:bodyPr>
          <a:lstStyle/>
          <a:p>
            <a:pPr algn="just"/>
            <a:r>
              <a:rPr kumimoji="1" lang="en-US" altLang="ja-JP" dirty="0" smtClean="0"/>
              <a:t>Positioning requirements</a:t>
            </a:r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lvl="2" algn="just"/>
            <a:endParaRPr kumimoji="1" lang="en-US" altLang="ja-JP" noProof="0" dirty="0" smtClean="0"/>
          </a:p>
          <a:p>
            <a:pPr lvl="1" algn="just"/>
            <a:endParaRPr kumimoji="1" lang="en-US" altLang="ja-JP" sz="1400" noProof="0" dirty="0" smtClean="0"/>
          </a:p>
          <a:p>
            <a:pPr lvl="1" algn="just"/>
            <a:r>
              <a:rPr kumimoji="1" lang="en-US" altLang="ja-JP" sz="1600" noProof="0" dirty="0" smtClean="0"/>
              <a:t>The user may accept further APs for high fidelity</a:t>
            </a:r>
          </a:p>
          <a:p>
            <a:pPr marL="457200" lvl="1" indent="0" algn="just">
              <a:buNone/>
            </a:pPr>
            <a:r>
              <a:rPr kumimoji="1" lang="en-US" altLang="ja-JP" sz="1600" b="0" baseline="30000" dirty="0" smtClean="0"/>
              <a:t>1</a:t>
            </a:r>
            <a:r>
              <a:rPr kumimoji="1" lang="en-US" altLang="ja-JP" sz="1600" b="0" dirty="0" smtClean="0"/>
              <a:t>) orientation between wearable device and ear must be known </a:t>
            </a:r>
            <a:r>
              <a:rPr kumimoji="1" lang="en-US" altLang="ja-JP" sz="1600" b="0" dirty="0"/>
              <a:t>(e.g. smart </a:t>
            </a:r>
            <a:r>
              <a:rPr kumimoji="1" lang="en-US" altLang="ja-JP" sz="1600" b="0" dirty="0" smtClean="0"/>
              <a:t>eyeglasses)</a:t>
            </a:r>
            <a:endParaRPr kumimoji="1" lang="en-US" altLang="ja-JP" sz="2800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583451"/>
              </p:ext>
            </p:extLst>
          </p:nvPr>
        </p:nvGraphicFramePr>
        <p:xfrm>
          <a:off x="1333500" y="2153920"/>
          <a:ext cx="6477000" cy="356108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143000"/>
                <a:gridCol w="2895600"/>
                <a:gridCol w="24384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Use</a:t>
                      </a:r>
                      <a:r>
                        <a:rPr lang="en-US" sz="1700" baseline="0" dirty="0" smtClean="0"/>
                        <a:t> case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aseline="0" dirty="0" smtClean="0"/>
                        <a:t>”speaker system calibration”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“follow-me</a:t>
                      </a:r>
                      <a:r>
                        <a:rPr lang="en-US" sz="1700" baseline="0" dirty="0" smtClean="0"/>
                        <a:t> sound”</a:t>
                      </a:r>
                      <a:endParaRPr lang="en-US" sz="1700" dirty="0"/>
                    </a:p>
                  </a:txBody>
                  <a:tcPr anchor="ctr"/>
                </a:tc>
              </a:tr>
              <a:tr h="304800">
                <a:tc rowSpan="3"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Horizontal</a:t>
                      </a:r>
                      <a:r>
                        <a:rPr lang="en-US" sz="1700" baseline="0" dirty="0" smtClean="0"/>
                        <a:t> accuracy</a:t>
                      </a:r>
                      <a:endParaRPr lang="en-US" sz="17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&lt; 10cm</a:t>
                      </a:r>
                      <a:endParaRPr lang="en-US" sz="17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same room (simple)</a:t>
                      </a:r>
                    </a:p>
                  </a:txBody>
                  <a:tcPr anchor="ctr"/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&lt; 50cm (typ.)</a:t>
                      </a:r>
                      <a:endParaRPr lang="en-US" sz="1700" dirty="0"/>
                    </a:p>
                  </a:txBody>
                  <a:tcPr anchor="ctr"/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&lt;</a:t>
                      </a:r>
                      <a:r>
                        <a:rPr lang="en-US" sz="1700" baseline="0" dirty="0" smtClean="0"/>
                        <a:t> 10cm (high fidelity) </a:t>
                      </a:r>
                      <a:r>
                        <a:rPr lang="en-US" sz="1700" baseline="30000" dirty="0" smtClean="0"/>
                        <a:t>1</a:t>
                      </a:r>
                      <a:endParaRPr lang="en-US" sz="17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rowSpan="3"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Vertical accuracy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not required</a:t>
                      </a:r>
                      <a:endParaRPr lang="en-US" sz="1700" baseline="0" dirty="0" smtClean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same</a:t>
                      </a:r>
                      <a:r>
                        <a:rPr lang="en-US" sz="1700" baseline="0" dirty="0" smtClean="0"/>
                        <a:t> floor (simple)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aseline="0" dirty="0" smtClean="0"/>
                        <a:t>&lt; 50cm (typ.) </a:t>
                      </a:r>
                      <a:r>
                        <a:rPr lang="en-US" sz="1700" baseline="30000" dirty="0" smtClean="0"/>
                        <a:t>1</a:t>
                      </a:r>
                      <a:endParaRPr lang="en-US" sz="1700" baseline="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&lt;</a:t>
                      </a:r>
                      <a:r>
                        <a:rPr lang="en-US" sz="1700" baseline="0" dirty="0" smtClean="0"/>
                        <a:t> 10cm (high fidelity)</a:t>
                      </a:r>
                      <a:endParaRPr lang="en-US" sz="1700" dirty="0" smtClean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&lt; 10cm (high</a:t>
                      </a:r>
                      <a:r>
                        <a:rPr lang="en-US" sz="1700" baseline="0" dirty="0" smtClean="0"/>
                        <a:t> fidelity) </a:t>
                      </a:r>
                      <a:r>
                        <a:rPr lang="en-US" sz="1700" baseline="30000" dirty="0" smtClean="0"/>
                        <a:t>1</a:t>
                      </a:r>
                      <a:endParaRPr lang="en-US" sz="17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Latency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&lt; 10ms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&lt; 10ms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Refresh rate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&lt; 0.1 locations/s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&gt; 2 … &gt; 10 locations/s </a:t>
                      </a:r>
                    </a:p>
                    <a:p>
                      <a:pPr algn="ctr"/>
                      <a:r>
                        <a:rPr lang="en-US" sz="1700" dirty="0" smtClean="0"/>
                        <a:t>(depending on accuracy)</a:t>
                      </a:r>
                      <a:endParaRPr lang="en-US" sz="17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41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2. Navigation in public buildings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3352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smartphone, smart wear, </a:t>
            </a:r>
            <a:r>
              <a:rPr kumimoji="1" lang="en-US" altLang="ja-JP" b="0" dirty="0"/>
              <a:t>smart eyeglasses </a:t>
            </a:r>
            <a:r>
              <a:rPr kumimoji="1" lang="en-US" altLang="ja-JP" b="0" dirty="0" smtClean="0"/>
              <a:t>with navigation app</a:t>
            </a:r>
          </a:p>
          <a:p>
            <a:pPr algn="just"/>
            <a:r>
              <a:rPr kumimoji="1" lang="en-US" altLang="ja-JP" dirty="0"/>
              <a:t>Environment: </a:t>
            </a:r>
            <a:r>
              <a:rPr kumimoji="1" lang="en-US" altLang="ja-JP" b="0" dirty="0" smtClean="0"/>
              <a:t>Public building with 802.11 </a:t>
            </a:r>
            <a:r>
              <a:rPr kumimoji="1" lang="en-US" altLang="ja-JP" b="0" dirty="0"/>
              <a:t>coverage. The expected AP environment is</a:t>
            </a:r>
          </a:p>
          <a:p>
            <a:pPr lvl="1" algn="just"/>
            <a:r>
              <a:rPr kumimoji="1" lang="en-US" altLang="ja-JP" dirty="0"/>
              <a:t>1 AP per </a:t>
            </a:r>
            <a:r>
              <a:rPr kumimoji="1" lang="en-US" altLang="ja-JP" dirty="0" smtClean="0"/>
              <a:t>&lt; 200 users or &lt; 400m² / 4000 sq. ft.</a:t>
            </a:r>
            <a:endParaRPr kumimoji="1" lang="en-US" altLang="ja-JP" dirty="0"/>
          </a:p>
          <a:p>
            <a:pPr lvl="1" algn="just"/>
            <a:r>
              <a:rPr kumimoji="1" lang="en-US" altLang="ja-JP" dirty="0" smtClean="0"/>
              <a:t>APs support .11n, .11ac, .11ax, </a:t>
            </a:r>
            <a:r>
              <a:rPr kumimoji="1" lang="en-US" altLang="ja-JP" dirty="0"/>
              <a:t>and NGP</a:t>
            </a:r>
          </a:p>
          <a:p>
            <a:pPr algn="just"/>
            <a:r>
              <a:rPr kumimoji="1" lang="en-US" altLang="ja-JP" dirty="0" smtClean="0"/>
              <a:t>Use case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</a:t>
            </a:r>
            <a:r>
              <a:rPr kumimoji="1" lang="en-US" altLang="ja-JP" dirty="0"/>
              <a:t>user </a:t>
            </a:r>
            <a:r>
              <a:rPr kumimoji="1" lang="en-US" altLang="ja-JP" dirty="0" smtClean="0"/>
              <a:t>enters a public building like</a:t>
            </a:r>
            <a:br>
              <a:rPr kumimoji="1" lang="en-US" altLang="ja-JP" dirty="0" smtClean="0"/>
            </a:br>
            <a:r>
              <a:rPr kumimoji="1" lang="en-US" altLang="ja-JP" dirty="0" smtClean="0"/>
              <a:t>stadium, concert hall, airport,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museum, fair, parking deck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smart device navigates the user to a particular</a:t>
            </a:r>
            <a:br>
              <a:rPr kumimoji="1" lang="en-US" altLang="ja-JP" dirty="0" smtClean="0"/>
            </a:br>
            <a:r>
              <a:rPr kumimoji="1" lang="en-US" altLang="ja-JP" dirty="0" smtClean="0"/>
              <a:t>seat, gate, point of interest, contact person, or empty parking lot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349" y="4876800"/>
            <a:ext cx="2593473" cy="1476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52" y="4864872"/>
            <a:ext cx="2402848" cy="148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9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2. Navigation in public buildings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dirty="0" smtClean="0"/>
              <a:t>Positioning requirements: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Horizontal </a:t>
            </a:r>
            <a:r>
              <a:rPr kumimoji="1" lang="en-US" altLang="ja-JP" dirty="0" smtClean="0"/>
              <a:t>accuracy</a:t>
            </a:r>
            <a:r>
              <a:rPr kumimoji="1" lang="en-US" altLang="ja-JP" dirty="0"/>
              <a:t>: </a:t>
            </a:r>
            <a:r>
              <a:rPr kumimoji="1" lang="en-US" altLang="ja-JP" dirty="0" smtClean="0"/>
              <a:t>&lt; 1m</a:t>
            </a:r>
          </a:p>
          <a:p>
            <a:pPr lvl="1" algn="just"/>
            <a:r>
              <a:rPr kumimoji="1" lang="en-US" altLang="ja-JP" dirty="0" smtClean="0"/>
              <a:t>Vertical </a:t>
            </a:r>
            <a:r>
              <a:rPr kumimoji="1" lang="en-US" altLang="ja-JP" dirty="0"/>
              <a:t>accuracy: same </a:t>
            </a:r>
            <a:r>
              <a:rPr kumimoji="1" lang="en-US" altLang="ja-JP" dirty="0" smtClean="0"/>
              <a:t>floor/tier </a:t>
            </a:r>
          </a:p>
          <a:p>
            <a:pPr lvl="1" algn="just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250ms</a:t>
            </a:r>
          </a:p>
          <a:p>
            <a:pPr lvl="1" algn="just"/>
            <a:r>
              <a:rPr kumimoji="1" lang="en-US" altLang="ja-JP" dirty="0" smtClean="0"/>
              <a:t>Refresh </a:t>
            </a:r>
            <a:r>
              <a:rPr kumimoji="1" lang="en-US" altLang="ja-JP" dirty="0"/>
              <a:t>rate: </a:t>
            </a:r>
            <a:r>
              <a:rPr kumimoji="1" lang="en-US" altLang="ja-JP" dirty="0" smtClean="0"/>
              <a:t>&gt; 1 locations/s</a:t>
            </a:r>
          </a:p>
          <a:p>
            <a:pPr lvl="1"/>
            <a:r>
              <a:rPr kumimoji="1" lang="en-US" altLang="ja-JP" dirty="0" smtClean="0"/>
              <a:t>Expected number of simultaneous users: &lt; 1000</a:t>
            </a:r>
            <a:br>
              <a:rPr kumimoji="1" lang="en-US" altLang="ja-JP" dirty="0" smtClean="0"/>
            </a:br>
            <a:r>
              <a:rPr kumimoji="1" lang="en-US" altLang="ja-JP" dirty="0" smtClean="0"/>
              <a:t>(within </a:t>
            </a:r>
            <a:r>
              <a:rPr kumimoji="1" lang="en-US" altLang="ja-JP" dirty="0"/>
              <a:t>AP coverage </a:t>
            </a:r>
            <a:r>
              <a:rPr kumimoji="1" lang="en-US" altLang="ja-JP" dirty="0" smtClean="0"/>
              <a:t>area)</a:t>
            </a:r>
          </a:p>
          <a:p>
            <a:pPr lvl="1"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3580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/>
              <a:t>Cisco </a:t>
            </a:r>
            <a:r>
              <a:rPr lang="en-US" dirty="0" smtClean="0"/>
              <a:t>Systems Inc., 11-15-0388-00-0ngp</a:t>
            </a:r>
            <a:br>
              <a:rPr lang="en-US" dirty="0" smtClean="0"/>
            </a:br>
            <a:r>
              <a:rPr lang="en-US" dirty="0"/>
              <a:t>NGP Use Case Template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, Intel, 11-14-1464-02-0wng </a:t>
            </a:r>
            <a:br>
              <a:rPr lang="en-US" dirty="0" smtClean="0"/>
            </a:br>
            <a:r>
              <a:rPr lang="en-US" dirty="0" smtClean="0"/>
              <a:t>NG </a:t>
            </a:r>
            <a:r>
              <a:rPr lang="en-US" dirty="0"/>
              <a:t>Positioning Overview and </a:t>
            </a:r>
            <a:r>
              <a:rPr lang="en-US" dirty="0" smtClean="0"/>
              <a:t>Challenges</a:t>
            </a:r>
            <a:br>
              <a:rPr lang="en-US" dirty="0" smtClean="0"/>
            </a:b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42947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2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 of doc. </a:t>
            </a:r>
            <a:r>
              <a:rPr kumimoji="1" lang="en-US" altLang="ja-JP" dirty="0" smtClean="0">
                <a:hlinkClick r:id="rId2"/>
              </a:rPr>
              <a:t>11-15/0388r0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request, then computing location, 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489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</TotalTime>
  <Words>1010</Words>
  <Application>Microsoft Office PowerPoint</Application>
  <PresentationFormat>On-screen Show (4:3)</PresentationFormat>
  <Paragraphs>149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Selected use cases for next generation positioning</vt:lpstr>
      <vt:lpstr>Abstract</vt:lpstr>
      <vt:lpstr>1. Positioning for Home Audio</vt:lpstr>
      <vt:lpstr>1. Positioning for Home Audio (cont.)</vt:lpstr>
      <vt:lpstr>2. Navigation in public buildings</vt:lpstr>
      <vt:lpstr>2. Navigation in public buildings (cont.)</vt:lpstr>
      <vt:lpstr>References</vt:lpstr>
      <vt:lpstr>BAckup</vt:lpstr>
      <vt:lpstr>Terminology of doc. 11-15/0388r0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use cases for next generation positioning</dc:title>
  <dc:creator>Handte, Thomas; Schneider, Daniel</dc:creator>
  <cp:lastModifiedBy>Handte, Thomas</cp:lastModifiedBy>
  <cp:revision>19</cp:revision>
  <cp:lastPrinted>1998-02-10T13:28:06Z</cp:lastPrinted>
  <dcterms:created xsi:type="dcterms:W3CDTF">2014-01-02T14:03:14Z</dcterms:created>
  <dcterms:modified xsi:type="dcterms:W3CDTF">2015-05-12T15:21:10Z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