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1" r:id="rId2"/>
    <p:sldId id="410" r:id="rId3"/>
    <p:sldId id="413" r:id="rId4"/>
    <p:sldId id="416" r:id="rId5"/>
    <p:sldId id="411" r:id="rId6"/>
    <p:sldId id="414" r:id="rId7"/>
    <p:sldId id="417" r:id="rId8"/>
    <p:sldId id="415" r:id="rId9"/>
    <p:sldId id="418" r:id="rId10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F8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63" autoAdjust="0"/>
    <p:restoredTop sz="94660" autoAdjust="0"/>
  </p:normalViewPr>
  <p:slideViewPr>
    <p:cSldViewPr>
      <p:cViewPr varScale="1">
        <p:scale>
          <a:sx n="115" d="100"/>
          <a:sy n="115" d="100"/>
        </p:scale>
        <p:origin x="996" y="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Nov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10270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9428" y="6475413"/>
            <a:ext cx="12044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802.11-15/0545r0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251520" y="332656"/>
            <a:ext cx="14298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>
              <a:defRPr/>
            </a:pPr>
            <a:r>
              <a:rPr lang="en-GB" sz="1800" b="1" dirty="0" smtClean="0"/>
              <a:t>May 2015</a:t>
            </a:r>
            <a:endParaRPr lang="en-GB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6096"/>
            <a:ext cx="7772400" cy="1066800"/>
          </a:xfrm>
          <a:noFill/>
        </p:spPr>
        <p:txBody>
          <a:bodyPr/>
          <a:lstStyle/>
          <a:p>
            <a:r>
              <a:rPr lang="en-GB" dirty="0" smtClean="0"/>
              <a:t>Integrated Long Range Mode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3284984"/>
            <a:ext cx="7772400" cy="2811016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2015-05-13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377133"/>
              </p:ext>
            </p:extLst>
          </p:nvPr>
        </p:nvGraphicFramePr>
        <p:xfrm>
          <a:off x="658813" y="3985220"/>
          <a:ext cx="8237537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" name="Document" r:id="rId5" imgW="8152664" imgH="2297815" progId="Word.Document.8">
                  <p:embed/>
                </p:oleObj>
              </mc:Choice>
              <mc:Fallback>
                <p:oleObj name="Document" r:id="rId5" imgW="8152664" imgH="2297815" progId="Word.Document.8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3" y="3985220"/>
                        <a:ext cx="8237537" cy="232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755576" y="35730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 smtClean="0"/>
              <a:t>Author: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8"/>
            <a:ext cx="7772400" cy="510952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Longer Range in 2.4 GHz band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968552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1200"/>
              </a:spcBef>
            </a:pPr>
            <a:r>
              <a:rPr lang="en-US" dirty="0" smtClean="0"/>
              <a:t>Develop new MCS or PHY Mode for longer range</a:t>
            </a:r>
          </a:p>
          <a:p>
            <a:pPr lvl="1">
              <a:spcBef>
                <a:spcPts val="1200"/>
              </a:spcBef>
            </a:pPr>
            <a:r>
              <a:rPr lang="en-US" b="1" dirty="0" smtClean="0"/>
              <a:t>Integrated</a:t>
            </a:r>
            <a:r>
              <a:rPr lang="en-US" dirty="0" smtClean="0"/>
              <a:t> in air interface: Able to operate concurrently with existing network without adverse effect on existing devices</a:t>
            </a:r>
          </a:p>
          <a:p>
            <a:pPr lvl="1">
              <a:spcBef>
                <a:spcPts val="1200"/>
              </a:spcBef>
            </a:pPr>
            <a:r>
              <a:rPr lang="en-US" b="1" dirty="0" smtClean="0"/>
              <a:t>Integrated</a:t>
            </a:r>
            <a:r>
              <a:rPr lang="en-US" dirty="0" smtClean="0"/>
              <a:t> into mainstream devices: Does not require additional hardware and components for implementation.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More than a “firmware upgrade” for existing products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Use Cases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Connected </a:t>
            </a:r>
            <a:r>
              <a:rPr lang="en-US" dirty="0"/>
              <a:t>devices (IoT, </a:t>
            </a:r>
            <a:r>
              <a:rPr lang="en-US" dirty="0" smtClean="0"/>
              <a:t>energy management, </a:t>
            </a:r>
            <a:r>
              <a:rPr lang="en-US" dirty="0"/>
              <a:t>sensors)</a:t>
            </a:r>
          </a:p>
          <a:p>
            <a:pPr lvl="2">
              <a:spcBef>
                <a:spcPts val="1200"/>
              </a:spcBef>
            </a:pPr>
            <a:r>
              <a:rPr lang="en-US" dirty="0" smtClean="0"/>
              <a:t>Fixed location</a:t>
            </a:r>
            <a:endParaRPr lang="en-US" dirty="0"/>
          </a:p>
          <a:p>
            <a:pPr lvl="2">
              <a:spcBef>
                <a:spcPts val="1200"/>
              </a:spcBef>
            </a:pPr>
            <a:r>
              <a:rPr lang="en-US" dirty="0" smtClean="0"/>
              <a:t>Out </a:t>
            </a:r>
            <a:r>
              <a:rPr lang="en-US" dirty="0"/>
              <a:t>of way location (hot water heater, pool pump)</a:t>
            </a:r>
          </a:p>
          <a:p>
            <a:pPr lvl="2">
              <a:spcBef>
                <a:spcPts val="1200"/>
              </a:spcBef>
            </a:pPr>
            <a:r>
              <a:rPr lang="en-US" dirty="0" smtClean="0"/>
              <a:t>Poor </a:t>
            </a:r>
            <a:r>
              <a:rPr lang="en-US" dirty="0"/>
              <a:t>propagation </a:t>
            </a:r>
            <a:r>
              <a:rPr lang="en-US" dirty="0" smtClean="0"/>
              <a:t>– e.g. side </a:t>
            </a:r>
            <a:r>
              <a:rPr lang="en-US" dirty="0"/>
              <a:t>of White Goods appliance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Indoor </a:t>
            </a:r>
            <a:r>
              <a:rPr lang="en-US" dirty="0"/>
              <a:t>and </a:t>
            </a:r>
            <a:r>
              <a:rPr lang="en-US" dirty="0" smtClean="0"/>
              <a:t>outdoor applications</a:t>
            </a:r>
            <a:endParaRPr lang="en-US" dirty="0"/>
          </a:p>
          <a:p>
            <a:pPr lvl="1">
              <a:spcBef>
                <a:spcPts val="1200"/>
              </a:spcBef>
            </a:pPr>
            <a:r>
              <a:rPr lang="en-US" dirty="0" smtClean="0"/>
              <a:t>Applications </a:t>
            </a:r>
            <a:r>
              <a:rPr lang="en-US" dirty="0"/>
              <a:t>focused on M2M and IoT - not bulk </a:t>
            </a:r>
            <a:r>
              <a:rPr lang="en-US" dirty="0" smtClean="0"/>
              <a:t>data transfer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General User – maybe for marginal connection conditions, rate not important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8"/>
            <a:ext cx="7772400" cy="510952"/>
          </a:xfrm>
        </p:spPr>
        <p:txBody>
          <a:bodyPr/>
          <a:lstStyle/>
          <a:p>
            <a:r>
              <a:rPr lang="en-US" sz="2800" dirty="0" smtClean="0">
                <a:solidFill>
                  <a:srgbClr val="0070C0"/>
                </a:solidFill>
              </a:rPr>
              <a:t>Why is this needed when we have 802.11ah?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968552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200"/>
              </a:spcBef>
            </a:pPr>
            <a:r>
              <a:rPr lang="en-US" dirty="0" smtClean="0"/>
              <a:t>Additional band support has some incremental cost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RF components, </a:t>
            </a:r>
            <a:r>
              <a:rPr lang="en-US" dirty="0"/>
              <a:t>antennas, etc. 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This Long Range mode involves only coding </a:t>
            </a:r>
            <a:r>
              <a:rPr lang="en-US" dirty="0"/>
              <a:t>and MAC </a:t>
            </a:r>
            <a:r>
              <a:rPr lang="en-US" dirty="0" smtClean="0"/>
              <a:t>changes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This capability is intended for standard, broad-market implementations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Would operate on </a:t>
            </a:r>
            <a:r>
              <a:rPr lang="en-US" dirty="0"/>
              <a:t>existing network, on </a:t>
            </a:r>
            <a:r>
              <a:rPr lang="en-US" dirty="0" smtClean="0"/>
              <a:t>standard APs and routers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Energy and M2M desire to leverage existing customer broadband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 smtClean="0"/>
              <a:t>Although targeting 2.4 GHz, mode should be band-agnostic 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Could be used with S1G PHYs as well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Objective: mode would eventually become available on all mainstream consumer and enterprise WLAN devices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Ideally every AP </a:t>
            </a:r>
            <a:r>
              <a:rPr lang="en-US" dirty="0" smtClean="0"/>
              <a:t>would support this </a:t>
            </a:r>
            <a:r>
              <a:rPr lang="en-US" dirty="0"/>
              <a:t>capability in "next generation" </a:t>
            </a:r>
            <a:r>
              <a:rPr lang="en-US" dirty="0" smtClean="0"/>
              <a:t>silicon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400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06016"/>
            <a:ext cx="7772400" cy="10668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PHY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Support for LR mode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283540"/>
              </p:ext>
            </p:extLst>
          </p:nvPr>
        </p:nvGraphicFramePr>
        <p:xfrm>
          <a:off x="683568" y="2132856"/>
          <a:ext cx="7632849" cy="259588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5328592"/>
                <a:gridCol w="1080120"/>
                <a:gridCol w="122413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Clause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Supported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High Throughput (HT) PHY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Directional multi-gigabit (DMG) PHY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21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No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Very High Throughput (VHT) PHY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22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No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Television Very High Throughput (TVHT)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Sub 1 GHz (S1G) PHY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High Efficiency (HE) PHY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 </a:t>
                      </a:r>
                      <a:r>
                        <a:rPr lang="en-US" dirty="0" smtClean="0">
                          <a:solidFill>
                            <a:srgbClr val="0070C0"/>
                          </a:solidFill>
                          <a:sym typeface="Wingdings" panose="05000000000000000000" pitchFamily="2" charset="2"/>
                        </a:rPr>
                        <a:t>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5157192"/>
            <a:ext cx="7772400" cy="93880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¶"/>
            </a:pPr>
            <a:r>
              <a:rPr lang="en-US" sz="2000" b="0" dirty="0" smtClean="0">
                <a:solidFill>
                  <a:srgbClr val="0070C0"/>
                </a:solidFill>
              </a:rPr>
              <a:t>changes to be compatible with HE PHY changes in 2.4 GHz band</a:t>
            </a:r>
            <a:endParaRPr lang="en-US" sz="2000" b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681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8"/>
            <a:ext cx="7772400" cy="510952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Functionality Summary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96855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 smtClean="0"/>
              <a:t>Longer </a:t>
            </a:r>
            <a:r>
              <a:rPr lang="en-US" dirty="0"/>
              <a:t>range, lower rate.  </a:t>
            </a:r>
            <a:endParaRPr lang="en-US" dirty="0" smtClean="0"/>
          </a:p>
          <a:p>
            <a:pPr lvl="1">
              <a:spcBef>
                <a:spcPts val="1200"/>
              </a:spcBef>
            </a:pPr>
            <a:r>
              <a:rPr lang="en-US" dirty="0" smtClean="0"/>
              <a:t>Primarily implemented by coding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 smtClean="0"/>
              <a:t>Operates in “basic” channel size (20 MHz in 2.4 GHz)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Take advantage of wider if available: E.G. Duplicate Mode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 smtClean="0"/>
              <a:t>Applicable </a:t>
            </a:r>
            <a:r>
              <a:rPr lang="en-US" dirty="0"/>
              <a:t>to both 2.4 GHz band and 915 MHz band </a:t>
            </a:r>
            <a:r>
              <a:rPr lang="en-US" dirty="0" smtClean="0"/>
              <a:t>	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In </a:t>
            </a:r>
            <a:r>
              <a:rPr lang="en-US" dirty="0"/>
              <a:t>theory 5 </a:t>
            </a:r>
            <a:r>
              <a:rPr lang="en-US" dirty="0" smtClean="0"/>
              <a:t>GHz too, </a:t>
            </a:r>
            <a:r>
              <a:rPr lang="en-US" dirty="0"/>
              <a:t>but likely less </a:t>
            </a:r>
            <a:r>
              <a:rPr lang="en-US" dirty="0" smtClean="0"/>
              <a:t>applicability (not DMG)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 smtClean="0"/>
              <a:t>Possible to define “LR only” STA with ability to be implemented a lower cost: similar to  S1G sensor STA</a:t>
            </a:r>
            <a:endParaRPr lang="en-US" dirty="0"/>
          </a:p>
          <a:p>
            <a:pPr>
              <a:spcBef>
                <a:spcPts val="1200"/>
              </a:spcBef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92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8"/>
            <a:ext cx="7772400" cy="510952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Mitigation of Impact on Network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968552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</a:pPr>
            <a:r>
              <a:rPr lang="en-US" dirty="0" smtClean="0"/>
              <a:t>Low rates take a disproportionate time on air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Overall network throughput can be significantly reduced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First demonstrated in transition from 802.11b to 802.11g</a:t>
            </a:r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r>
              <a:rPr lang="en-US" dirty="0" smtClean="0"/>
              <a:t>Specify Medium </a:t>
            </a:r>
            <a:r>
              <a:rPr lang="en-US" dirty="0"/>
              <a:t>Occupancy Limit </a:t>
            </a:r>
            <a:r>
              <a:rPr lang="en-US" dirty="0" smtClean="0"/>
              <a:t>for Low Rate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Comparable </a:t>
            </a:r>
            <a:r>
              <a:rPr lang="en-US" dirty="0"/>
              <a:t>to full rate packets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Additionally</a:t>
            </a:r>
            <a:r>
              <a:rPr lang="en-US" dirty="0"/>
              <a:t>, a maximum average time on </a:t>
            </a:r>
            <a:r>
              <a:rPr lang="en-US" dirty="0" smtClean="0"/>
              <a:t>air (duty cycle).</a:t>
            </a:r>
            <a:endParaRPr lang="en-US" dirty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 smtClean="0"/>
              <a:t>Intended applications are focused </a:t>
            </a:r>
            <a:r>
              <a:rPr lang="en-US" dirty="0"/>
              <a:t>on M2M and IoT </a:t>
            </a:r>
            <a:endParaRPr lang="en-US" dirty="0" smtClean="0"/>
          </a:p>
          <a:p>
            <a:pPr lvl="1">
              <a:spcBef>
                <a:spcPts val="1200"/>
              </a:spcBef>
            </a:pPr>
            <a:r>
              <a:rPr lang="en-US" dirty="0" smtClean="0"/>
              <a:t>Not </a:t>
            </a:r>
            <a:r>
              <a:rPr lang="en-US" dirty="0"/>
              <a:t>bulk </a:t>
            </a:r>
            <a:r>
              <a:rPr lang="en-US" dirty="0" smtClean="0"/>
              <a:t>data transfer, relatively low duty cycle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Low aggregate data volume, could be low rate but doesn’t have to </a:t>
            </a:r>
            <a:r>
              <a:rPr lang="en-US" dirty="0" smtClean="0"/>
              <a:t>be</a:t>
            </a:r>
            <a:endParaRPr lang="en-US" dirty="0"/>
          </a:p>
          <a:p>
            <a:pPr>
              <a:spcBef>
                <a:spcPts val="1200"/>
              </a:spcBef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95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54968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Open</a:t>
            </a:r>
            <a:r>
              <a:rPr lang="en-US" dirty="0" smtClean="0"/>
              <a:t> </a:t>
            </a:r>
            <a:r>
              <a:rPr lang="en-US" dirty="0">
                <a:solidFill>
                  <a:srgbClr val="0070C0"/>
                </a:solidFill>
              </a:rPr>
              <a:t>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340768"/>
            <a:ext cx="7772400" cy="511256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How can the existing functions in the VHT PHY family be “reconfigured” to </a:t>
            </a:r>
            <a:r>
              <a:rPr lang="en-US" dirty="0" smtClean="0"/>
              <a:t>optimize for range </a:t>
            </a:r>
            <a:r>
              <a:rPr lang="en-US" dirty="0"/>
              <a:t>rather than rate?</a:t>
            </a:r>
          </a:p>
          <a:p>
            <a:endParaRPr lang="en-US" dirty="0" smtClean="0"/>
          </a:p>
          <a:p>
            <a:r>
              <a:rPr lang="en-US" dirty="0" smtClean="0"/>
              <a:t>What types of coding are best suited for these applications and use cases? </a:t>
            </a:r>
          </a:p>
          <a:p>
            <a:pPr lvl="1"/>
            <a:r>
              <a:rPr lang="en-US" dirty="0" smtClean="0"/>
              <a:t>High coding gain?   Redundancy in time or frequency?   </a:t>
            </a:r>
          </a:p>
          <a:p>
            <a:pPr lvl="1"/>
            <a:r>
              <a:rPr lang="en-US" dirty="0" smtClean="0"/>
              <a:t>Hybrid ARQ?	</a:t>
            </a:r>
            <a:r>
              <a:rPr lang="en-US" dirty="0"/>
              <a:t> Interleaving across </a:t>
            </a:r>
            <a:r>
              <a:rPr lang="en-US" dirty="0" smtClean="0"/>
              <a:t>time (packets)?</a:t>
            </a:r>
          </a:p>
          <a:p>
            <a:pPr lvl="1"/>
            <a:r>
              <a:rPr lang="en-US" dirty="0" smtClean="0"/>
              <a:t>Changes to PHY header?</a:t>
            </a:r>
          </a:p>
          <a:p>
            <a:pPr lvl="1"/>
            <a:r>
              <a:rPr lang="en-US" dirty="0" smtClean="0"/>
              <a:t>While maintaining backward compatibility….</a:t>
            </a:r>
          </a:p>
          <a:p>
            <a:endParaRPr lang="en-US" dirty="0" smtClean="0"/>
          </a:p>
          <a:p>
            <a:r>
              <a:rPr lang="en-US" dirty="0" smtClean="0"/>
              <a:t>How to support operation in mixed BSS environments (LR and Legacy) ?</a:t>
            </a:r>
          </a:p>
          <a:p>
            <a:pPr lvl="1"/>
            <a:r>
              <a:rPr lang="en-US" dirty="0" smtClean="0"/>
              <a:t>New basic rates?</a:t>
            </a:r>
          </a:p>
          <a:p>
            <a:pPr lvl="1"/>
            <a:r>
              <a:rPr lang="en-US" dirty="0" smtClean="0"/>
              <a:t>Protection mechanisms?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48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8"/>
            <a:ext cx="7772400" cy="510952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Summary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96855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 smtClean="0"/>
              <a:t>Longer Range operation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Primarily in 2.4 GHz band, but not exclusively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Integrated with mainstream networks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Backward compatible &amp; interoperable in mixed BSS case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Integrated with mainstream products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Negligible incremental cost for implementation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Intended for M2M – managed impact on existing network.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Medium Occupancy Limit, average occupancy limit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Other mechanisms as appropriate</a:t>
            </a:r>
          </a:p>
          <a:p>
            <a:pPr lvl="1">
              <a:spcBef>
                <a:spcPts val="1200"/>
              </a:spcBef>
            </a:pP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14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dirty="0">
                <a:solidFill>
                  <a:srgbClr val="0070C0"/>
                </a:solidFill>
              </a:rPr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Would you support the formation of a Study Group to develop a PAR for Long Range mode intended for broad-market 802.11 products?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48324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16643</TotalTime>
  <Words>632</Words>
  <Application>Microsoft Office PowerPoint</Application>
  <PresentationFormat>On-screen Show (4:3)</PresentationFormat>
  <Paragraphs>115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Times New Roman</vt:lpstr>
      <vt:lpstr>Wingdings</vt:lpstr>
      <vt:lpstr>802-11-Submission</vt:lpstr>
      <vt:lpstr>Document</vt:lpstr>
      <vt:lpstr>Integrated Long Range Mode</vt:lpstr>
      <vt:lpstr>Longer Range in 2.4 GHz band</vt:lpstr>
      <vt:lpstr>Why is this needed when we have 802.11ah?</vt:lpstr>
      <vt:lpstr>PHY Support for LR mode</vt:lpstr>
      <vt:lpstr>Functionality Summary</vt:lpstr>
      <vt:lpstr>Mitigation of Impact on Network</vt:lpstr>
      <vt:lpstr>Open Issues</vt:lpstr>
      <vt:lpstr>Summary</vt:lpstr>
      <vt:lpstr>Straw Poll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Godfrey, Tim</cp:lastModifiedBy>
  <cp:revision>825</cp:revision>
  <cp:lastPrinted>1998-02-10T13:28:06Z</cp:lastPrinted>
  <dcterms:created xsi:type="dcterms:W3CDTF">2004-12-02T14:01:45Z</dcterms:created>
  <dcterms:modified xsi:type="dcterms:W3CDTF">2015-05-04T15:14:26Z</dcterms:modified>
</cp:coreProperties>
</file>