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39" r:id="rId4"/>
    <p:sldId id="326" r:id="rId5"/>
    <p:sldId id="327" r:id="rId6"/>
    <p:sldId id="338" r:id="rId7"/>
    <p:sldId id="291" r:id="rId8"/>
    <p:sldId id="295" r:id="rId9"/>
    <p:sldId id="343" r:id="rId10"/>
    <p:sldId id="347" r:id="rId11"/>
    <p:sldId id="348" r:id="rId12"/>
    <p:sldId id="349" r:id="rId13"/>
    <p:sldId id="346" r:id="rId14"/>
    <p:sldId id="351" r:id="rId15"/>
    <p:sldId id="350" r:id="rId16"/>
    <p:sldId id="2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8389" autoAdjust="0"/>
  </p:normalViewPr>
  <p:slideViewPr>
    <p:cSldViewPr>
      <p:cViewPr>
        <p:scale>
          <a:sx n="90" d="100"/>
          <a:sy n="90" d="100"/>
        </p:scale>
        <p:origin x="-552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802.11-15/0515r0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802.11-15/0515r0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802.11-15/0515r0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fq-implementation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aqm-eval-guidelines/" TargetMode="External"/><Relationship Id="rId5" Type="http://schemas.openxmlformats.org/officeDocument/2006/relationships/hyperlink" Target="http://datatracker.ietf.org/doc/draft-ietf-aqm-recommendation/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://datatracker.ietf.org/doc/draft-ietf-aqm-codel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tls-tls13/" TargetMode="External"/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sslv3-diediedi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negotiated-ff-dhe/" TargetMode="External"/><Relationship Id="rId5" Type="http://schemas.openxmlformats.org/officeDocument/2006/relationships/hyperlink" Target="http://datatracker.ietf.org/doc/draft-ietf-tls-falsestart/" TargetMode="External"/><Relationship Id="rId4" Type="http://schemas.openxmlformats.org/officeDocument/2006/relationships/hyperlink" Target="http://datatracker.ietf.org/doc/rfc7507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dnssd-mdns-dns-interop/" TargetMode="External"/><Relationship Id="rId5" Type="http://schemas.openxmlformats.org/officeDocument/2006/relationships/hyperlink" Target="http://datatracker.ietf.org/doc/draft-rafiee-dnssd-mdns-threatmodel/" TargetMode="External"/><Relationship Id="rId4" Type="http://schemas.openxmlformats.org/officeDocument/2006/relationships/hyperlink" Target="http://datatracker.ietf.org/doc/draft-ietf-dnssd-requirement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netext-pmip-qos-wifi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im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hyperlink" Target="http://ieee-sa.centraldesktop.com/802liaisondb/FrontP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atatracker.ietf.org/doc/rfc7241/" TargetMode="External"/><Relationship Id="rId5" Type="http://schemas.openxmlformats.org/officeDocument/2006/relationships/hyperlink" Target="https://tools.ietf.org/html/draft-baccelli-manet-multihop-communication-04" TargetMode="External"/><Relationship Id="rId4" Type="http://schemas.openxmlformats.org/officeDocument/2006/relationships/hyperlink" Target="http://www.iab.org/activities/joint-activities/iab-ieee-coordination/" TargetMode="External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7" Type="http://schemas.openxmlformats.org/officeDocument/2006/relationships/hyperlink" Target="http://datatracker.ietf.org/doc/draft-ietf-radext-ip-port-radius-ex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9/" TargetMode="External"/><Relationship Id="rId5" Type="http://schemas.openxmlformats.org/officeDocument/2006/relationships/hyperlink" Target="http://datatracker.ietf.org/doc/draft-ietf-radext-dynamic-discovery/" TargetMode="External"/><Relationship Id="rId4" Type="http://schemas.openxmlformats.org/officeDocument/2006/relationships/hyperlink" Target="http://datatracker.ietf.org/doc/rfc7542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marshall-ecrit-indoor-location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ietf-ecrit-additional-dat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held-routing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homenet-hncp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ietf-homenet-dnc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homenet-prefix-assignment/" TargetMode="External"/><Relationship Id="rId5" Type="http://schemas.openxmlformats.org/officeDocument/2006/relationships/hyperlink" Target="http://datatracker.ietf.org/doc/draft-ietf-homenet-front-end-naming-delegation/" TargetMode="External"/><Relationship Id="rId4" Type="http://schemas.openxmlformats.org/officeDocument/2006/relationships/hyperlink" Target="http://datatracker.ietf.org/doc/rfc7368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you-opsawg-capwap-separation-for-mp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rfc749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2015]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In RFC Editor Queue: IETF </a:t>
            </a:r>
            <a:r>
              <a:rPr lang="fr-FR" sz="1400" dirty="0" err="1"/>
              <a:t>Recommendations</a:t>
            </a:r>
            <a:r>
              <a:rPr lang="fr-FR" sz="1400" dirty="0"/>
              <a:t> </a:t>
            </a:r>
            <a:r>
              <a:rPr lang="fr-FR" sz="1400" dirty="0" err="1"/>
              <a:t>Regarding</a:t>
            </a:r>
            <a:r>
              <a:rPr lang="fr-FR" sz="1400" dirty="0"/>
              <a:t> Active Queue </a:t>
            </a:r>
            <a:r>
              <a:rPr lang="fr-FR" sz="1400" dirty="0" smtClean="0"/>
              <a:t>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://datatracker.ietf.org/doc/draft-ietf-aqm-recommendation</a:t>
            </a:r>
            <a:r>
              <a:rPr lang="en-US" sz="1400" u="sng" dirty="0" smtClean="0">
                <a:hlinkClick r:id="rId5"/>
              </a:rPr>
              <a:t>/</a:t>
            </a:r>
            <a:r>
              <a:rPr lang="en-US" sz="14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AQM Characterization Guidelines, see </a:t>
            </a:r>
            <a:r>
              <a:rPr lang="en-US" sz="1400" dirty="0" smtClean="0">
                <a:hlinkClick r:id="rId6"/>
              </a:rPr>
              <a:t>http://datatracker.ietf.org/doc/draft-ietf-aqm-eval-guidelines/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The </a:t>
            </a:r>
            <a:r>
              <a:rPr lang="en-US" sz="1400" dirty="0"/>
              <a:t>Benefits and Pitfalls of using Explicit Congestion Notification (ECN), see </a:t>
            </a:r>
            <a:r>
              <a:rPr lang="en-US" sz="1400" dirty="0">
                <a:hlinkClick r:id="rId7"/>
              </a:rPr>
              <a:t>http://datatracker.ietf.org/doc/draft-ietf-aqm-ecn-benefits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On Queuing</a:t>
            </a:r>
            <a:r>
              <a:rPr lang="en-US" sz="1400" dirty="0"/>
              <a:t>, Marking, and Dropping, see </a:t>
            </a:r>
            <a:r>
              <a:rPr lang="en-US" sz="1400" dirty="0">
                <a:hlinkClick r:id="rId8"/>
              </a:rPr>
              <a:t>http://datatracker.ietf.org/doc/draft-ietf-aqm-fq-implementation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Controlled Delay Active Queue Management, see </a:t>
            </a:r>
            <a:r>
              <a:rPr lang="en-US" sz="1400" dirty="0" smtClean="0">
                <a:hlinkClick r:id="rId9"/>
              </a:rPr>
              <a:t>http://datatracker.ietf.org/doc/draft-ietf-aqm-codel/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RFC 7507 published, </a:t>
            </a:r>
            <a:r>
              <a:rPr lang="en-US" sz="1800" dirty="0" smtClean="0">
                <a:hlinkClick r:id="rId4"/>
              </a:rPr>
              <a:t>http://datatracker.ietf.org/doc/rfc7507/</a:t>
            </a:r>
            <a:r>
              <a:rPr lang="en-US" sz="1800" dirty="0" smtClean="0"/>
              <a:t>  TLS Fallback Signaling Cipher Suite Value (SCSV) for Preventing Protocol Downgrade Attacks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New: TLS </a:t>
            </a:r>
            <a:r>
              <a:rPr lang="en-US" sz="1800" dirty="0"/>
              <a:t>False Start, </a:t>
            </a:r>
            <a:r>
              <a:rPr lang="en-US" sz="1800" dirty="0">
                <a:hlinkClick r:id="rId5"/>
              </a:rPr>
              <a:t>http://datatracker.ietf.org/doc/draft-ietf-tls-falsestart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</a:t>
            </a:r>
            <a:r>
              <a:rPr lang="en-US" sz="1800" dirty="0"/>
              <a:t>: </a:t>
            </a:r>
            <a:r>
              <a:rPr lang="en-US" sz="1800" dirty="0" smtClean="0"/>
              <a:t>Negotiated </a:t>
            </a:r>
            <a:r>
              <a:rPr lang="en-US" sz="1800" dirty="0"/>
              <a:t>Finite Field </a:t>
            </a:r>
            <a:r>
              <a:rPr lang="en-US" sz="1800" dirty="0" err="1"/>
              <a:t>Diffie</a:t>
            </a:r>
            <a:r>
              <a:rPr lang="en-US" sz="1800" dirty="0"/>
              <a:t>-Hellman Ephemeral Parameters for </a:t>
            </a:r>
            <a:r>
              <a:rPr lang="en-US" sz="1800" dirty="0" smtClean="0"/>
              <a:t>TLS, </a:t>
            </a:r>
            <a:r>
              <a:rPr lang="en-US" sz="1800" dirty="0"/>
              <a:t>see </a:t>
            </a:r>
            <a:r>
              <a:rPr lang="en-US" sz="1800" dirty="0">
                <a:hlinkClick r:id="rId6"/>
              </a:rPr>
              <a:t>http://datatracker.ietf.org/doc/draft-ietf-tls-negotiated-ff-dhe</a:t>
            </a:r>
            <a:r>
              <a:rPr lang="en-US" sz="1800" dirty="0" smtClean="0">
                <a:hlinkClick r:id="rId6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</a:t>
            </a:r>
            <a:r>
              <a:rPr lang="en-US" sz="1800" dirty="0"/>
              <a:t>: Deprecating Secure Sockets Layer Version 3.0, see </a:t>
            </a:r>
            <a:r>
              <a:rPr lang="en-US" sz="1800" dirty="0">
                <a:hlinkClick r:id="rId7"/>
              </a:rPr>
              <a:t>http://datatracker.ietf.org/doc/draft-ietf-tls-sslv3-diediedie</a:t>
            </a:r>
            <a:r>
              <a:rPr lang="en-US" sz="1800" dirty="0" smtClean="0">
                <a:hlinkClick r:id="rId7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TLS version 1.3 </a:t>
            </a:r>
            <a:r>
              <a:rPr lang="en-US" sz="1800" u="sng" dirty="0" smtClean="0">
                <a:hlinkClick r:id="rId8"/>
              </a:rPr>
              <a:t>http</a:t>
            </a:r>
            <a:r>
              <a:rPr lang="en-US" sz="1800" u="sng" dirty="0">
                <a:hlinkClick r:id="rId8"/>
              </a:rPr>
              <a:t>://datatracker.ietf.org/doc/draft-ietf-tls-tls13</a:t>
            </a:r>
            <a:r>
              <a:rPr lang="en-US" sz="1800" u="sng" dirty="0" smtClean="0">
                <a:hlinkClick r:id="rId8"/>
              </a:rPr>
              <a:t>/</a:t>
            </a:r>
            <a:r>
              <a:rPr lang="en-US" sz="18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version of Requirements document submitted to IESG for publication: </a:t>
            </a:r>
            <a:r>
              <a:rPr lang="en-US" sz="1600" u="sng" dirty="0" smtClean="0">
                <a:hlinkClick r:id="rId4"/>
              </a:rPr>
              <a:t>http://datatracker.ietf.org/doc/draft-ietf-dnssd-requirements/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Multicast DNS (</a:t>
            </a:r>
            <a:r>
              <a:rPr lang="en-US" sz="1600" dirty="0" err="1" smtClean="0"/>
              <a:t>mDNS</a:t>
            </a:r>
            <a:r>
              <a:rPr lang="en-US" sz="1600" dirty="0" smtClean="0"/>
              <a:t>) Threat Model and Security Consideration, see </a:t>
            </a:r>
            <a:r>
              <a:rPr lang="en-US" sz="1600" dirty="0" smtClean="0">
                <a:hlinkClick r:id="rId5"/>
              </a:rPr>
              <a:t>http://datatracker.ietf.org/doc/draft-rafiee-dnssd-mdns-threatmodel/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On </a:t>
            </a:r>
            <a:r>
              <a:rPr lang="en-US" sz="1600" dirty="0"/>
              <a:t>Interoperation of Labels Between </a:t>
            </a:r>
            <a:r>
              <a:rPr lang="en-US" sz="1600" dirty="0" err="1"/>
              <a:t>mDNS</a:t>
            </a:r>
            <a:r>
              <a:rPr lang="en-US" sz="1600" dirty="0"/>
              <a:t> and DNS, </a:t>
            </a:r>
            <a:r>
              <a:rPr lang="en-US" sz="1600" dirty="0">
                <a:hlinkClick r:id="rId6"/>
              </a:rPr>
              <a:t>http://datatracker.ietf.org/doc/draft-ietf-dnssd-mdns-dns-interop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Submitted to IESG for publication: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http://datatracker.ietf.org/doc/draft-ietf-netext-pmip-qos-wifi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Liaison: Protocol Independent Multicast (PIM) Re-charter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being re-chartered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One contributor’s comment: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smtClean="0"/>
              <a:t>IP </a:t>
            </a:r>
            <a:r>
              <a:rPr lang="en-US" sz="1600" dirty="0"/>
              <a:t>Multicast over 802.11 is inefficient and unreliable. I would like to see at least one of the multicast working groups in the IETF have a chartered item to work with the IEEE coordinating a solution to this mess. Or at least a coordinated effort to state our dis-satisfaction with the current mess and make a formal request to provide high bandwidth, efficient multicast over 802.11 without sending unicast copies to each group member. After all, it is a radio and it is being broadcast</a:t>
            </a:r>
            <a:r>
              <a:rPr lang="en-US" sz="1600" dirty="0" smtClean="0"/>
              <a:t>???”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May 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4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2015-01-21 teleconference held; Next teleconference 18 June 2015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No new 802.11 work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For </a:t>
            </a:r>
            <a:r>
              <a:rPr lang="en-US" sz="1800" dirty="0"/>
              <a:t>information: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tools.ietf.org/html/draft-baccelli-manet-multihop-communication-04</a:t>
            </a:r>
            <a:r>
              <a:rPr lang="en-US" sz="1800" dirty="0"/>
              <a:t> </a:t>
            </a:r>
            <a:r>
              <a:rPr lang="en-US" sz="1800" dirty="0" smtClean="0"/>
              <a:t>“This </a:t>
            </a:r>
            <a:r>
              <a:rPr lang="en-US" sz="1800" dirty="0"/>
              <a:t>document describes characteristics of communication between interfaces in a multi-hop ad hoc wireless network, that protocol engineers and system analysts should be aware of when designing solutions for ad hoc networks at the IP </a:t>
            </a:r>
            <a:r>
              <a:rPr lang="en-US" sz="1800" dirty="0" smtClean="0"/>
              <a:t>layer”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6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7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chair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3935"/>
              </p:ext>
            </p:extLst>
          </p:nvPr>
        </p:nvGraphicFramePr>
        <p:xfrm>
          <a:off x="7924800" y="182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Packager Shell Object" showAsIcon="1" r:id="rId8" imgW="914400" imgH="771480" progId="Package">
                  <p:embed/>
                </p:oleObj>
              </mc:Choice>
              <mc:Fallback>
                <p:oleObj name="Packager Shell Object" showAsIcon="1" r:id="rId8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24800" y="182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– </a:t>
            </a:r>
            <a:r>
              <a:rPr lang="en-US" dirty="0" err="1" smtClean="0"/>
              <a:t>Yokahama</a:t>
            </a:r>
            <a:endParaRPr lang="en-US" dirty="0" smtClean="0"/>
          </a:p>
          <a:p>
            <a:pPr lvl="1"/>
            <a:r>
              <a:rPr lang="en-US" dirty="0" smtClean="0"/>
              <a:t>April 3-8, 2016 – Buenos Aires</a:t>
            </a:r>
          </a:p>
          <a:p>
            <a:pPr lvl="1"/>
            <a:r>
              <a:rPr lang="en-US" dirty="0" smtClean="0"/>
              <a:t>July 17-22, 2016 - Berlin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[May 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sent for publication; in AUTH48 review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[May 2015]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NAI document published as RFC7542, </a:t>
            </a:r>
            <a:r>
              <a:rPr lang="en-US" sz="1600" dirty="0">
                <a:hlinkClick r:id="rId4"/>
              </a:rPr>
              <a:t>http://datatracker.ietf.org/doc/rfc7542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version, submitted to IESG for publication: </a:t>
            </a:r>
            <a:r>
              <a:rPr lang="en-US" sz="1600" dirty="0"/>
              <a:t>NAI-based Dynamic Peer Discovery for RADIUS/TLS and RADIUS/DTLS, see </a:t>
            </a:r>
            <a:r>
              <a:rPr lang="en-US" sz="1600" dirty="0">
                <a:hlinkClick r:id="rId5"/>
              </a:rPr>
              <a:t>http://datatracker.ietf.org/doc/draft-ietf-radext-dynamic-discovery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RADIUS </a:t>
            </a:r>
            <a:r>
              <a:rPr lang="en-US" sz="1600" dirty="0"/>
              <a:t>fragmentation </a:t>
            </a:r>
            <a:r>
              <a:rPr lang="en-US" sz="1600" dirty="0" smtClean="0"/>
              <a:t>draft, </a:t>
            </a:r>
            <a:r>
              <a:rPr lang="en-US" sz="1600" dirty="0"/>
              <a:t>published as RFC7499, see </a:t>
            </a:r>
            <a:r>
              <a:rPr lang="en-US" sz="1600" dirty="0">
                <a:hlinkClick r:id="rId6"/>
              </a:rPr>
              <a:t>http://datatracker.ietf.org/doc/rfc7499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RADIUS extensions for IP Port Configuration </a:t>
            </a:r>
            <a:r>
              <a:rPr lang="en-US" sz="1600" dirty="0"/>
              <a:t>and Reporting, see </a:t>
            </a:r>
            <a:r>
              <a:rPr lang="en-US" sz="1600" dirty="0">
                <a:hlinkClick r:id="rId7"/>
              </a:rPr>
              <a:t>http://datatracker.ietf.org/doc/draft-ietf-radext-ip-port-radius-ext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in WGLC</a:t>
            </a: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[May 2015]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Routing Request extension </a:t>
            </a:r>
            <a:r>
              <a:rPr lang="en-US" sz="1400" dirty="0"/>
              <a:t>for </a:t>
            </a:r>
            <a:r>
              <a:rPr lang="en-US" sz="1400" dirty="0" smtClean="0"/>
              <a:t>the HELD protocol, </a:t>
            </a:r>
            <a:r>
              <a:rPr lang="en-US" sz="1400" dirty="0">
                <a:hlinkClick r:id="rId6"/>
              </a:rPr>
              <a:t>http://datatracker.ietf.org/doc/draft-ietf-ecrit-held-routing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</a:t>
            </a:r>
            <a:r>
              <a:rPr lang="en-US" sz="1400" dirty="0" smtClean="0"/>
              <a:t>ubmitted to IESG for publication: Additional Data Related to </a:t>
            </a:r>
            <a:r>
              <a:rPr lang="en-US" sz="1400" dirty="0"/>
              <a:t>an Emergency Call, see </a:t>
            </a:r>
            <a:r>
              <a:rPr lang="en-US" sz="1400" dirty="0">
                <a:hlinkClick r:id="rId7"/>
              </a:rPr>
              <a:t>http://datatracker.ietf.org/doc/draft-ietf-ecrit-additional-data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</a:t>
            </a:r>
            <a:r>
              <a:rPr lang="en-US" sz="1400" dirty="0" smtClean="0"/>
              <a:t>ndividual submission on </a:t>
            </a:r>
            <a:r>
              <a:rPr lang="en-US" sz="1400" dirty="0"/>
              <a:t>Indoor Location Mechanisms for Emergency Services</a:t>
            </a:r>
            <a:r>
              <a:rPr lang="en-US" sz="1400" dirty="0" smtClean="0"/>
              <a:t> </a:t>
            </a:r>
            <a:r>
              <a:rPr lang="en-US" sz="1400" dirty="0"/>
              <a:t>, see </a:t>
            </a:r>
            <a:r>
              <a:rPr lang="en-US" sz="1400" dirty="0">
                <a:hlinkClick r:id="rId8"/>
              </a:rPr>
              <a:t>http://datatracker.ietf.org/doc/draft-marshall-ecrit-indoor-location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Networking Architecture for IPv6, Published as IPv6 Home Networking Architecture Principle: </a:t>
            </a:r>
            <a:r>
              <a:rPr lang="en-US" sz="1400" dirty="0" smtClean="0">
                <a:hlinkClick r:id="rId4"/>
              </a:rPr>
              <a:t>http://datatracker.ietf.org/doc/rfc7368/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[May 2015]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</a:t>
            </a:r>
            <a:r>
              <a:rPr lang="en-US" sz="1400" dirty="0"/>
              <a:t>Outsourcing Home Network Authoritative Naming Service , </a:t>
            </a:r>
            <a:r>
              <a:rPr lang="en-US" sz="1400" dirty="0">
                <a:hlinkClick r:id="rId5"/>
              </a:rPr>
              <a:t>http://datatracker.ietf.org/doc/draft-ietf-homenet-front-end-naming-delegation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Prefix </a:t>
            </a:r>
            <a:r>
              <a:rPr lang="en-US" sz="1400" dirty="0"/>
              <a:t>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http://datatracker.ietf.org/doc/draft-ietf-homenet-prefix-assignment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  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Distributed Node Consensus Protocol, </a:t>
            </a:r>
            <a:r>
              <a:rPr lang="en-US" sz="1400" dirty="0"/>
              <a:t>see </a:t>
            </a:r>
            <a:r>
              <a:rPr lang="en-US" sz="1400" dirty="0">
                <a:hlinkClick r:id="rId7"/>
              </a:rPr>
              <a:t>http://datatracker.ietf.org/doc/draft-ietf-homenet-dncp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Networking Control Protocol: </a:t>
            </a:r>
            <a:r>
              <a:rPr lang="en-US" sz="1400" dirty="0" smtClean="0">
                <a:hlinkClick r:id="rId8"/>
              </a:rPr>
              <a:t>http://datatracker.ietf.org/doc/draft-ietf-homenet-hncp/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[May 2015]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</a:t>
            </a:r>
            <a:r>
              <a:rPr lang="en-US" sz="1400" dirty="0"/>
              <a:t>MAC published as RFC7494, </a:t>
            </a:r>
            <a:r>
              <a:rPr lang="en-US" sz="1400" dirty="0">
                <a:hlinkClick r:id="rId9"/>
              </a:rPr>
              <a:t>http://datatracker.ietf.org/doc/rfc7494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Individual submission</a:t>
            </a:r>
            <a:r>
              <a:rPr lang="en-US" sz="1400" dirty="0"/>
              <a:t>: CAPWAP Control and Data Channel Separation for Multi-provider </a:t>
            </a:r>
            <a:r>
              <a:rPr lang="en-US" sz="1400" dirty="0" smtClean="0"/>
              <a:t>Scenario</a:t>
            </a:r>
            <a:r>
              <a:rPr lang="en-US" sz="1400" dirty="0"/>
              <a:t>, see </a:t>
            </a:r>
            <a:r>
              <a:rPr lang="en-US" sz="1400" dirty="0">
                <a:hlinkClick r:id="rId11"/>
              </a:rPr>
              <a:t>http://datatracker.ietf.org/doc/draft-you-opsawg-capwap-separation-for-mp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(r5): </a:t>
            </a:r>
            <a:r>
              <a:rPr lang="en-US" sz="1400" u="sng" dirty="0" smtClean="0">
                <a:hlinkClick r:id="rId7"/>
              </a:rPr>
              <a:t>http://datatracker.ietf.org/doc/draft-ietf-opsawg-capwap-extension/</a:t>
            </a:r>
            <a:r>
              <a:rPr lang="en-US" sz="1400" u="sng" dirty="0" smtClean="0"/>
              <a:t>  </a:t>
            </a:r>
            <a:r>
              <a:rPr lang="en-US" sz="1400" dirty="0" smtClean="0"/>
              <a:t>No longer active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76341</TotalTime>
  <Words>1702</Words>
  <Application>Microsoft Office PowerPoint</Application>
  <PresentationFormat>On-screen Show (4:3)</PresentationFormat>
  <Paragraphs>338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Packager Shell Object</vt:lpstr>
      <vt:lpstr>IEEE 802.11-IETF Liaison Report</vt:lpstr>
      <vt:lpstr>Abstract</vt:lpstr>
      <vt:lpstr>IETF- IEEE 802 Liaison Activity  </vt:lpstr>
      <vt:lpstr>IETF Meetings</vt:lpstr>
      <vt:lpstr>Protocol to Access White Space database (paws) WG</vt:lpstr>
      <vt:lpstr>RADEXT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Transport Layer Security (TLS)</vt:lpstr>
      <vt:lpstr>Extensions for Scalable DNS Service Discovery (dnssd)</vt:lpstr>
      <vt:lpstr>Of Interest to Smart Grid</vt:lpstr>
      <vt:lpstr>Of Interest: Network-Based Mobility Extensions (NETEXT)</vt:lpstr>
      <vt:lpstr>Potential Liaison: Protocol Independent Multicast (PIM) Re-charter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479</cp:revision>
  <cp:lastPrinted>1998-02-10T13:28:06Z</cp:lastPrinted>
  <dcterms:created xsi:type="dcterms:W3CDTF">2005-01-04T21:26:55Z</dcterms:created>
  <dcterms:modified xsi:type="dcterms:W3CDTF">2015-05-13T15:49:31Z</dcterms:modified>
</cp:coreProperties>
</file>