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9" r:id="rId2"/>
    <p:sldId id="278" r:id="rId3"/>
    <p:sldId id="339" r:id="rId4"/>
    <p:sldId id="326" r:id="rId5"/>
    <p:sldId id="327" r:id="rId6"/>
    <p:sldId id="338" r:id="rId7"/>
    <p:sldId id="291" r:id="rId8"/>
    <p:sldId id="295" r:id="rId9"/>
    <p:sldId id="343" r:id="rId10"/>
    <p:sldId id="347" r:id="rId11"/>
    <p:sldId id="348" r:id="rId12"/>
    <p:sldId id="349" r:id="rId13"/>
    <p:sldId id="346" r:id="rId14"/>
    <p:sldId id="351" r:id="rId15"/>
    <p:sldId id="350" r:id="rId16"/>
    <p:sldId id="280" r:id="rId1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4" autoAdjust="0"/>
    <p:restoredTop sz="98389" autoAdjust="0"/>
  </p:normalViewPr>
  <p:slideViewPr>
    <p:cSldViewPr>
      <p:cViewPr>
        <p:scale>
          <a:sx n="90" d="100"/>
          <a:sy n="90" d="100"/>
        </p:scale>
        <p:origin x="-552" y="6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840" y="240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802.11-15/0515r0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8C5458F-715B-412B-99EF-2A948E5672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403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4404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1146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802.11-15/0515r0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10D7EFBA-D1C0-45C5-A488-61E1EC8B79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10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802.11-15/0515r0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2015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Aruba Networks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59DFE69E-7B67-423D-89E4-C946A1808069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802.11-15/0515r0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2015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Aruba Networks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802.11-15/0515r0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2015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Aruba Networks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802.11-15/0515r0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2015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Aruba Networks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802.11-15/0515r0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2015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Aruba Networks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802.11-15/0515r0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2015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Aruba Networks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802.11-15/0515r0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2015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Aruba Networks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802.11-15/0515r0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2015</a:t>
            </a:r>
          </a:p>
        </p:txBody>
      </p:sp>
      <p:sp>
        <p:nvSpPr>
          <p:cNvPr id="430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Aruba Networks</a:t>
            </a:r>
          </a:p>
        </p:txBody>
      </p:sp>
      <p:sp>
        <p:nvSpPr>
          <p:cNvPr id="430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928398B4-DAE8-4FA7-83C8-26E5BDC6591B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430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30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802.11-15/0515r0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2015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Aruba Networks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C2B2D208-67FA-4E74-9755-1AF3509BEB51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noFill/>
          <a:ln cap="flat"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802.11-15/0515r0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2015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Aruba Networks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802.11-15/0515r0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2015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Aruba Networks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B0A0A058-61AE-463F-87ED-EACDF2E98EFB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802.11-15/0515r0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2015</a:t>
            </a:r>
          </a:p>
        </p:txBody>
      </p:sp>
      <p:sp>
        <p:nvSpPr>
          <p:cNvPr id="307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Aruba Networks</a:t>
            </a:r>
          </a:p>
        </p:txBody>
      </p:sp>
      <p:sp>
        <p:nvSpPr>
          <p:cNvPr id="307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205BC728-8460-4716-91D0-7D214BB3AC75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802.11-15/0515r0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2015</a:t>
            </a:r>
          </a:p>
        </p:txBody>
      </p:sp>
      <p:sp>
        <p:nvSpPr>
          <p:cNvPr id="409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Aruba Networks</a:t>
            </a:r>
          </a:p>
        </p:txBody>
      </p:sp>
      <p:sp>
        <p:nvSpPr>
          <p:cNvPr id="409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93E5D11F-20FA-4889-9D94-08C3D54988E1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409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802.11-15/0515r0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2015</a:t>
            </a:r>
          </a:p>
        </p:txBody>
      </p:sp>
      <p:sp>
        <p:nvSpPr>
          <p:cNvPr id="368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Aruba Networks</a:t>
            </a:r>
          </a:p>
        </p:txBody>
      </p:sp>
      <p:sp>
        <p:nvSpPr>
          <p:cNvPr id="368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7DFC70CD-AA27-4F17-8E96-92B2EA82AF38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368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68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802.11-15/0515r0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2015</a:t>
            </a:r>
          </a:p>
        </p:txBody>
      </p:sp>
      <p:sp>
        <p:nvSpPr>
          <p:cNvPr id="389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Aruba Networks</a:t>
            </a:r>
          </a:p>
        </p:txBody>
      </p:sp>
      <p:sp>
        <p:nvSpPr>
          <p:cNvPr id="389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A734D471-6454-471D-A711-6EED3DF1D25E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389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89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802.11-15/0515r0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2015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Aruba Networks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DEE9521-47D1-454E-8BA4-89FDDFA79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840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20159AB-3BE0-4586-A049-B80CCE0BB1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476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09C4077-EF78-4E3C-BA1E-EB8784ACBE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00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E20CCF4-4BCF-4FB2-8854-64DB88A745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69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333F410-FD8C-40CB-A6BC-9D7ACDFE05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53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09D491-37C1-41C9-9BC5-BEEB6A785C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996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9CE4BA-6FA7-4472-A236-E19EA82038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676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059BC40-5C5D-4AF6-AF11-60A655F0D7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461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9D5D3EF-133A-440C-AD8A-403995447B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244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6A829AC-C60F-4DDD-8324-BFA69BB064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387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4C37F47-E0B4-4697-8CBF-C809BC431F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629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4E8C55-C5D5-4626-BDCD-24081FE01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802.11-15/0515r0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 smtClean="0"/>
              <a:t>Report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datatracker.ietf.org/doc/draft-ietf-aqm-fq-implementation/" TargetMode="External"/><Relationship Id="rId3" Type="http://schemas.openxmlformats.org/officeDocument/2006/relationships/hyperlink" Target="http://datatracker.ietf.org/wg/aqm/charter/" TargetMode="External"/><Relationship Id="rId7" Type="http://schemas.openxmlformats.org/officeDocument/2006/relationships/hyperlink" Target="http://datatracker.ietf.org/doc/draft-ietf-aqm-ecn-benefits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atatracker.ietf.org/doc/draft-ietf-aqm-eval-guidelines/" TargetMode="External"/><Relationship Id="rId5" Type="http://schemas.openxmlformats.org/officeDocument/2006/relationships/hyperlink" Target="http://datatracker.ietf.org/doc/draft-ietf-aqm-recommendation/" TargetMode="External"/><Relationship Id="rId4" Type="http://schemas.openxmlformats.org/officeDocument/2006/relationships/hyperlink" Target="https://datatracker.ietf.org/doc/rfc2309/" TargetMode="External"/><Relationship Id="rId9" Type="http://schemas.openxmlformats.org/officeDocument/2006/relationships/hyperlink" Target="http://datatracker.ietf.org/doc/draft-ietf-aqm-codel/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datatracker.ietf.org/doc/draft-ietf-tls-tls13/" TargetMode="External"/><Relationship Id="rId3" Type="http://schemas.openxmlformats.org/officeDocument/2006/relationships/hyperlink" Target="http://datatracker.ietf.org/wg/tls/charter/" TargetMode="External"/><Relationship Id="rId7" Type="http://schemas.openxmlformats.org/officeDocument/2006/relationships/hyperlink" Target="http://datatracker.ietf.org/doc/draft-ietf-tls-sslv3-diediedie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atatracker.ietf.org/doc/draft-ietf-tls-negotiated-ff-dhe/" TargetMode="External"/><Relationship Id="rId5" Type="http://schemas.openxmlformats.org/officeDocument/2006/relationships/hyperlink" Target="http://datatracker.ietf.org/doc/draft-ietf-tls-falsestart/" TargetMode="External"/><Relationship Id="rId4" Type="http://schemas.openxmlformats.org/officeDocument/2006/relationships/hyperlink" Target="http://datatracker.ietf.org/doc/rfc7507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dnssd/charter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atatracker.ietf.org/doc/draft-ietf-dnssd-mdns-dns-interop/" TargetMode="External"/><Relationship Id="rId5" Type="http://schemas.openxmlformats.org/officeDocument/2006/relationships/hyperlink" Target="http://datatracker.ietf.org/doc/draft-rafiee-dnssd-mdns-threatmodel/" TargetMode="External"/><Relationship Id="rId4" Type="http://schemas.openxmlformats.org/officeDocument/2006/relationships/hyperlink" Target="http://datatracker.ietf.org/doc/draft-ietf-dnssd-requirements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6lowpan/charter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datatracker.ietf.org/wg/core/" TargetMode="External"/><Relationship Id="rId4" Type="http://schemas.openxmlformats.org/officeDocument/2006/relationships/hyperlink" Target="http://datatracker.ietf.org/wg/roll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netext/charter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datatracker.ietf.org/doc/draft-ietf-netext-pmip-qos-wifi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pim/charter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122-01-0000-january-2012-liaison-to-ietf.ppt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notesSlide" Target="../notesSlides/notesSlide3.xml"/><Relationship Id="rId7" Type="http://schemas.openxmlformats.org/officeDocument/2006/relationships/hyperlink" Target="http://ieee-sa.centraldesktop.com/802liaisondb/FrontPage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hyperlink" Target="https://datatracker.ietf.org/doc/rfc7241/" TargetMode="External"/><Relationship Id="rId5" Type="http://schemas.openxmlformats.org/officeDocument/2006/relationships/hyperlink" Target="https://tools.ietf.org/html/draft-baccelli-manet-multihop-communication-04" TargetMode="External"/><Relationship Id="rId4" Type="http://schemas.openxmlformats.org/officeDocument/2006/relationships/hyperlink" Target="http://www.iab.org/activities/joint-activities/iab-ieee-coordination/" TargetMode="External"/><Relationship Id="rId9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tf.org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ietf.org/edu/tutorials.html" TargetMode="External"/><Relationship Id="rId4" Type="http://schemas.openxmlformats.org/officeDocument/2006/relationships/hyperlink" Target="https://www.ietf.org/edu/process-oriented-tutorials.html#newcomers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doc/draft-ietf-paws-protocol/" TargetMode="External"/><Relationship Id="rId7" Type="http://schemas.openxmlformats.org/officeDocument/2006/relationships/hyperlink" Target="http://datatracker.ietf.org/doc/draft-ietf-paws-protocol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rfc6953/" TargetMode="External"/><Relationship Id="rId5" Type="http://schemas.openxmlformats.org/officeDocument/2006/relationships/hyperlink" Target="https://datatracker.ietf.org/doc/draft-patil-paws-problem-stmt/" TargetMode="External"/><Relationship Id="rId4" Type="http://schemas.openxmlformats.org/officeDocument/2006/relationships/hyperlink" Target="https://datatracker.ietf.org/wg/paws/charter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radext/" TargetMode="External"/><Relationship Id="rId7" Type="http://schemas.openxmlformats.org/officeDocument/2006/relationships/hyperlink" Target="http://datatracker.ietf.org/doc/draft-ietf-radext-ip-port-radius-ext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atatracker.ietf.org/doc/rfc7499/" TargetMode="External"/><Relationship Id="rId5" Type="http://schemas.openxmlformats.org/officeDocument/2006/relationships/hyperlink" Target="http://datatracker.ietf.org/doc/draft-ietf-radext-dynamic-discovery/" TargetMode="External"/><Relationship Id="rId4" Type="http://schemas.openxmlformats.org/officeDocument/2006/relationships/hyperlink" Target="http://datatracker.ietf.org/doc/rfc7542/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datatracker.ietf.org/doc/draft-marshall-ecrit-indoor-location/" TargetMode="External"/><Relationship Id="rId3" Type="http://schemas.openxmlformats.org/officeDocument/2006/relationships/hyperlink" Target="http://www.ietf.org/dyn/wg/charter/ecrit-charter.html" TargetMode="External"/><Relationship Id="rId7" Type="http://schemas.openxmlformats.org/officeDocument/2006/relationships/hyperlink" Target="http://datatracker.ietf.org/doc/draft-ietf-ecrit-additional-data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atatracker.ietf.org/doc/draft-ietf-ecrit-held-routing/" TargetMode="External"/><Relationship Id="rId5" Type="http://schemas.openxmlformats.org/officeDocument/2006/relationships/hyperlink" Target="http://tools.ietf.org/id/draft-thomson-ecrit-civic-boundary-02.txt" TargetMode="External"/><Relationship Id="rId4" Type="http://schemas.openxmlformats.org/officeDocument/2006/relationships/hyperlink" Target="http://datatracker.ietf.org/doc/rfc6443/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datatracker.ietf.org/doc/draft-ietf-homenet-hncp/" TargetMode="External"/><Relationship Id="rId3" Type="http://schemas.openxmlformats.org/officeDocument/2006/relationships/hyperlink" Target="https://datatracker.ietf.org/wg/homenet/" TargetMode="External"/><Relationship Id="rId7" Type="http://schemas.openxmlformats.org/officeDocument/2006/relationships/hyperlink" Target="http://datatracker.ietf.org/doc/draft-ietf-homenet-dncp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atatracker.ietf.org/doc/draft-ietf-homenet-prefix-assignment/" TargetMode="External"/><Relationship Id="rId5" Type="http://schemas.openxmlformats.org/officeDocument/2006/relationships/hyperlink" Target="http://datatracker.ietf.org/doc/draft-ietf-homenet-front-end-naming-delegation/" TargetMode="External"/><Relationship Id="rId4" Type="http://schemas.openxmlformats.org/officeDocument/2006/relationships/hyperlink" Target="http://datatracker.ietf.org/doc/rfc7368/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4/11-14-0913-01-0000-liaison-response-opsawg-capwap-extension.docx" TargetMode="External"/><Relationship Id="rId3" Type="http://schemas.openxmlformats.org/officeDocument/2006/relationships/hyperlink" Target="http://datatracker.ietf.org/wg/opsawg/" TargetMode="External"/><Relationship Id="rId7" Type="http://schemas.openxmlformats.org/officeDocument/2006/relationships/hyperlink" Target="http://datatracker.ietf.org/doc/draft-ietf-opsawg-capwap-extension/" TargetMode="External"/><Relationship Id="rId12" Type="http://schemas.openxmlformats.org/officeDocument/2006/relationships/hyperlink" Target="https://tools.ietf.org/html/rfc6632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4/11-14-0684-01-0000-capwap-hybridmac-liaison-response.docx" TargetMode="External"/><Relationship Id="rId11" Type="http://schemas.openxmlformats.org/officeDocument/2006/relationships/hyperlink" Target="http://datatracker.ietf.org/doc/draft-you-opsawg-capwap-separation-for-mp/" TargetMode="External"/><Relationship Id="rId5" Type="http://schemas.openxmlformats.org/officeDocument/2006/relationships/hyperlink" Target="https://datatracker.ietf.org/doc/draft-ietf-opsawg-capwap-hybridmac/" TargetMode="External"/><Relationship Id="rId10" Type="http://schemas.openxmlformats.org/officeDocument/2006/relationships/hyperlink" Target="http://datatracker.ietf.org/doc/draft-ietf-opsawg-capwap-alt-tunnel/" TargetMode="External"/><Relationship Id="rId4" Type="http://schemas.openxmlformats.org/officeDocument/2006/relationships/hyperlink" Target="http://www.ietf.org/id/draft-zhang-opsawg-capwap-cds-02.txt" TargetMode="External"/><Relationship Id="rId9" Type="http://schemas.openxmlformats.org/officeDocument/2006/relationships/hyperlink" Target="http://datatracker.ietf.org/doc/rfc7494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2015</a:t>
            </a:r>
            <a:endParaRPr lang="en-US" sz="180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26125894-C81E-43C9-9E54-526134551D8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IEEE 802.11-IETF Liaison Report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2015-05-11</a:t>
            </a:r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/>
        </p:nvGraphicFramePr>
        <p:xfrm>
          <a:off x="533400" y="2286000"/>
          <a:ext cx="8229600" cy="252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90" name="Document" r:id="rId4" imgW="8252926" imgH="2532697" progId="Word.Document.8">
                  <p:embed/>
                </p:oleObj>
              </mc:Choice>
              <mc:Fallback>
                <p:oleObj name="Document" r:id="rId4" imgW="8252926" imgH="253269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286000"/>
                        <a:ext cx="8229600" cy="252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2015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Active Queue Management (AQM)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7244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Active Queue Management and Packet Scheduling Working Group website: </a:t>
            </a:r>
            <a:r>
              <a:rPr lang="en-US" sz="2000" dirty="0">
                <a:hlinkClick r:id="rId3"/>
              </a:rPr>
              <a:t>http://datatracker.ietf.org/wg/aqm/charter/</a:t>
            </a:r>
            <a:r>
              <a:rPr lang="en-US" sz="2000" dirty="0"/>
              <a:t> </a:t>
            </a:r>
          </a:p>
          <a:p>
            <a:pPr>
              <a:lnSpc>
                <a:spcPct val="80000"/>
              </a:lnSpc>
              <a:defRPr/>
            </a:pPr>
            <a:endParaRPr lang="en-US" sz="20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IETF Recommendations Regarding Active Queue Management </a:t>
            </a:r>
            <a:r>
              <a:rPr lang="en-US" sz="1800" dirty="0"/>
              <a:t>to update </a:t>
            </a:r>
            <a:r>
              <a:rPr lang="en-US" sz="1800" dirty="0">
                <a:hlinkClick r:id="rId4"/>
              </a:rPr>
              <a:t>https://datatracker.ietf.org/doc/rfc2309</a:t>
            </a:r>
            <a:r>
              <a:rPr lang="en-US" sz="1800" dirty="0" smtClean="0">
                <a:hlinkClick r:id="rId4"/>
              </a:rPr>
              <a:t>/</a:t>
            </a:r>
            <a:r>
              <a:rPr lang="en-US" sz="1800" dirty="0" smtClean="0"/>
              <a:t> </a:t>
            </a:r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Updates [May 2015]</a:t>
            </a:r>
            <a:endParaRPr lang="en-US" sz="1800" dirty="0"/>
          </a:p>
          <a:p>
            <a:pPr lvl="1">
              <a:lnSpc>
                <a:spcPct val="80000"/>
              </a:lnSpc>
              <a:defRPr/>
            </a:pPr>
            <a:r>
              <a:rPr lang="fr-FR" sz="1400" dirty="0" smtClean="0"/>
              <a:t>In RFC Editor Queue: IETF </a:t>
            </a:r>
            <a:r>
              <a:rPr lang="fr-FR" sz="1400" dirty="0" err="1"/>
              <a:t>Recommendations</a:t>
            </a:r>
            <a:r>
              <a:rPr lang="fr-FR" sz="1400" dirty="0"/>
              <a:t> </a:t>
            </a:r>
            <a:r>
              <a:rPr lang="fr-FR" sz="1400" dirty="0" err="1"/>
              <a:t>Regarding</a:t>
            </a:r>
            <a:r>
              <a:rPr lang="fr-FR" sz="1400" dirty="0"/>
              <a:t> Active Queue </a:t>
            </a:r>
            <a:r>
              <a:rPr lang="fr-FR" sz="1400" dirty="0" smtClean="0"/>
              <a:t>Management, </a:t>
            </a:r>
            <a:r>
              <a:rPr lang="fr-FR" sz="1400" dirty="0" err="1" smtClean="0"/>
              <a:t>see</a:t>
            </a:r>
            <a:r>
              <a:rPr lang="fr-FR" sz="1400" dirty="0" smtClean="0"/>
              <a:t> </a:t>
            </a:r>
            <a:r>
              <a:rPr lang="en-US" sz="1400" u="sng" dirty="0" smtClean="0">
                <a:hlinkClick r:id="rId5"/>
              </a:rPr>
              <a:t>http</a:t>
            </a:r>
            <a:r>
              <a:rPr lang="en-US" sz="1400" u="sng" dirty="0">
                <a:hlinkClick r:id="rId5"/>
              </a:rPr>
              <a:t>://datatracker.ietf.org/doc/draft-ietf-aqm-recommendation</a:t>
            </a:r>
            <a:r>
              <a:rPr lang="en-US" sz="1400" u="sng" dirty="0" smtClean="0">
                <a:hlinkClick r:id="rId5"/>
              </a:rPr>
              <a:t>/</a:t>
            </a:r>
            <a:r>
              <a:rPr lang="en-US" sz="1400" u="sng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Updated: AQM Characterization Guidelines, see </a:t>
            </a:r>
            <a:r>
              <a:rPr lang="en-US" sz="1400" dirty="0" smtClean="0">
                <a:hlinkClick r:id="rId6"/>
              </a:rPr>
              <a:t>http://datatracker.ietf.org/doc/draft-ietf-aqm-eval-guidelines/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Updated: The </a:t>
            </a:r>
            <a:r>
              <a:rPr lang="en-US" sz="1400" dirty="0"/>
              <a:t>Benefits and Pitfalls of using Explicit Congestion Notification (ECN), see </a:t>
            </a:r>
            <a:r>
              <a:rPr lang="en-US" sz="1400" dirty="0">
                <a:hlinkClick r:id="rId7"/>
              </a:rPr>
              <a:t>http://datatracker.ietf.org/doc/draft-ietf-aqm-ecn-benefits</a:t>
            </a:r>
            <a:r>
              <a:rPr lang="en-US" sz="1400" dirty="0" smtClean="0">
                <a:hlinkClick r:id="rId7"/>
              </a:rPr>
              <a:t>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Updated: On Queuing</a:t>
            </a:r>
            <a:r>
              <a:rPr lang="en-US" sz="1400" dirty="0"/>
              <a:t>, Marking, and Dropping, see </a:t>
            </a:r>
            <a:r>
              <a:rPr lang="en-US" sz="1400" dirty="0">
                <a:hlinkClick r:id="rId8"/>
              </a:rPr>
              <a:t>http://datatracker.ietf.org/doc/draft-ietf-aqm-fq-implementation</a:t>
            </a:r>
            <a:r>
              <a:rPr lang="en-US" sz="1400" dirty="0" smtClean="0">
                <a:hlinkClick r:id="rId8"/>
              </a:rPr>
              <a:t>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Updated: Controlled Delay Active Queue Management, see </a:t>
            </a:r>
            <a:r>
              <a:rPr lang="en-US" sz="1400" dirty="0" smtClean="0">
                <a:hlinkClick r:id="rId9"/>
              </a:rPr>
              <a:t>http://datatracker.ietf.org/doc/draft-ietf-aqm-codel/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8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416090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2015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Transport Layer Security (TLS)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5720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Transport Layer Security Working Group website: </a:t>
            </a:r>
            <a:r>
              <a:rPr lang="en-US" sz="2000" dirty="0">
                <a:hlinkClick r:id="rId3"/>
              </a:rPr>
              <a:t>http://datatracker.ietf.org/wg/tls/charter</a:t>
            </a:r>
            <a:r>
              <a:rPr lang="en-US" sz="2000" dirty="0" smtClean="0">
                <a:hlinkClick r:id="rId3"/>
              </a:rPr>
              <a:t>/</a:t>
            </a:r>
            <a:r>
              <a:rPr lang="en-US" sz="2000" dirty="0" smtClean="0"/>
              <a:t> </a:t>
            </a:r>
          </a:p>
          <a:p>
            <a:pPr>
              <a:lnSpc>
                <a:spcPct val="80000"/>
              </a:lnSpc>
              <a:defRPr/>
            </a:pPr>
            <a:endParaRPr lang="en-US" sz="20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Work underway on a new version of TLS (used in EAP methods): Transport Layer Security Protocol Version 1.3</a:t>
            </a:r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Updates [May 2015]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800" dirty="0" smtClean="0"/>
              <a:t>RFC 7507 published, </a:t>
            </a:r>
            <a:r>
              <a:rPr lang="en-US" sz="1800" dirty="0" smtClean="0">
                <a:hlinkClick r:id="rId4"/>
              </a:rPr>
              <a:t>http://datatracker.ietf.org/doc/rfc7507/</a:t>
            </a:r>
            <a:r>
              <a:rPr lang="en-US" sz="1800" dirty="0" smtClean="0"/>
              <a:t>  TLS Fallback Signaling Cipher Suite Value (SCSV) for Preventing Protocol Downgrade Attacks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800" dirty="0" smtClean="0"/>
              <a:t>New: TLS </a:t>
            </a:r>
            <a:r>
              <a:rPr lang="en-US" sz="1800" dirty="0"/>
              <a:t>False Start, </a:t>
            </a:r>
            <a:r>
              <a:rPr lang="en-US" sz="1800" dirty="0">
                <a:hlinkClick r:id="rId5"/>
              </a:rPr>
              <a:t>http://datatracker.ietf.org/doc/draft-ietf-tls-falsestart</a:t>
            </a:r>
            <a:r>
              <a:rPr lang="en-US" sz="1800" dirty="0" smtClean="0">
                <a:hlinkClick r:id="rId5"/>
              </a:rPr>
              <a:t>/</a:t>
            </a:r>
            <a:r>
              <a:rPr lang="en-US" sz="1800" dirty="0" smtClean="0"/>
              <a:t> </a:t>
            </a:r>
            <a:endParaRPr lang="en-US" sz="1800" dirty="0"/>
          </a:p>
          <a:p>
            <a:pPr lvl="1">
              <a:lnSpc>
                <a:spcPct val="80000"/>
              </a:lnSpc>
              <a:defRPr/>
            </a:pPr>
            <a:r>
              <a:rPr lang="en-US" sz="1800" dirty="0" smtClean="0"/>
              <a:t>Updated</a:t>
            </a:r>
            <a:r>
              <a:rPr lang="en-US" sz="1800" dirty="0"/>
              <a:t>: </a:t>
            </a:r>
            <a:r>
              <a:rPr lang="en-US" sz="1800" dirty="0" smtClean="0"/>
              <a:t>Negotiated </a:t>
            </a:r>
            <a:r>
              <a:rPr lang="en-US" sz="1800" dirty="0"/>
              <a:t>Finite Field </a:t>
            </a:r>
            <a:r>
              <a:rPr lang="en-US" sz="1800" dirty="0" err="1"/>
              <a:t>Diffie</a:t>
            </a:r>
            <a:r>
              <a:rPr lang="en-US" sz="1800" dirty="0"/>
              <a:t>-Hellman Ephemeral Parameters for </a:t>
            </a:r>
            <a:r>
              <a:rPr lang="en-US" sz="1800" dirty="0" smtClean="0"/>
              <a:t>TLS, </a:t>
            </a:r>
            <a:r>
              <a:rPr lang="en-US" sz="1800" dirty="0"/>
              <a:t>see </a:t>
            </a:r>
            <a:r>
              <a:rPr lang="en-US" sz="1800" dirty="0">
                <a:hlinkClick r:id="rId6"/>
              </a:rPr>
              <a:t>http://datatracker.ietf.org/doc/draft-ietf-tls-negotiated-ff-dhe</a:t>
            </a:r>
            <a:r>
              <a:rPr lang="en-US" sz="1800" dirty="0" smtClean="0">
                <a:hlinkClick r:id="rId6"/>
              </a:rPr>
              <a:t>/</a:t>
            </a:r>
            <a:r>
              <a:rPr lang="en-US" sz="18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800" dirty="0" smtClean="0"/>
              <a:t>Updated</a:t>
            </a:r>
            <a:r>
              <a:rPr lang="en-US" sz="1800" dirty="0"/>
              <a:t>: Deprecating Secure Sockets Layer Version 3.0, see </a:t>
            </a:r>
            <a:r>
              <a:rPr lang="en-US" sz="1800" dirty="0">
                <a:hlinkClick r:id="rId7"/>
              </a:rPr>
              <a:t>http://datatracker.ietf.org/doc/draft-ietf-tls-sslv3-diediedie</a:t>
            </a:r>
            <a:r>
              <a:rPr lang="en-US" sz="1800" dirty="0" smtClean="0">
                <a:hlinkClick r:id="rId7"/>
              </a:rPr>
              <a:t>/</a:t>
            </a:r>
            <a:r>
              <a:rPr lang="en-US" sz="1800" dirty="0" smtClean="0"/>
              <a:t> </a:t>
            </a:r>
            <a:endParaRPr lang="en-US" sz="1800" dirty="0"/>
          </a:p>
          <a:p>
            <a:pPr lvl="1">
              <a:lnSpc>
                <a:spcPct val="80000"/>
              </a:lnSpc>
              <a:defRPr/>
            </a:pPr>
            <a:r>
              <a:rPr lang="en-US" sz="1800" dirty="0" smtClean="0"/>
              <a:t>TLS version 1.3 </a:t>
            </a:r>
            <a:r>
              <a:rPr lang="en-US" sz="1800" u="sng" dirty="0" smtClean="0">
                <a:hlinkClick r:id="rId8"/>
              </a:rPr>
              <a:t>http</a:t>
            </a:r>
            <a:r>
              <a:rPr lang="en-US" sz="1800" u="sng" dirty="0">
                <a:hlinkClick r:id="rId8"/>
              </a:rPr>
              <a:t>://datatracker.ietf.org/doc/draft-ietf-tls-tls13</a:t>
            </a:r>
            <a:r>
              <a:rPr lang="en-US" sz="1800" u="sng" dirty="0" smtClean="0">
                <a:hlinkClick r:id="rId8"/>
              </a:rPr>
              <a:t>/</a:t>
            </a:r>
            <a:r>
              <a:rPr lang="en-US" sz="1800" u="sng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endParaRPr lang="en-US" sz="1800" u="sng" dirty="0" smtClean="0"/>
          </a:p>
          <a:p>
            <a:pPr lvl="1">
              <a:lnSpc>
                <a:spcPct val="80000"/>
              </a:lnSpc>
              <a:defRPr/>
            </a:pPr>
            <a:endParaRPr lang="en-US" sz="18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881829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2015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Extensions for Scalable DNS Service Discovery (</a:t>
            </a:r>
            <a:r>
              <a:rPr lang="en-US" dirty="0" err="1" smtClean="0"/>
              <a:t>dnssd</a:t>
            </a:r>
            <a:r>
              <a:rPr lang="en-US" dirty="0" smtClean="0"/>
              <a:t>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924800" cy="45720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Working Group website: </a:t>
            </a:r>
            <a:r>
              <a:rPr lang="en-US" sz="2000" dirty="0">
                <a:hlinkClick r:id="rId3"/>
              </a:rPr>
              <a:t>http://</a:t>
            </a:r>
            <a:r>
              <a:rPr lang="en-US" sz="2000" dirty="0" smtClean="0">
                <a:hlinkClick r:id="rId3"/>
              </a:rPr>
              <a:t>datatracker.ietf.org/wg/dnssd/charter/</a:t>
            </a:r>
            <a:r>
              <a:rPr lang="en-US" sz="2000" dirty="0" smtClean="0"/>
              <a:t> </a:t>
            </a:r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Charter: Develop scalable </a:t>
            </a:r>
            <a:r>
              <a:rPr lang="en-US" sz="1800" dirty="0"/>
              <a:t>DNS-SD/</a:t>
            </a:r>
            <a:r>
              <a:rPr lang="en-US" sz="1800" dirty="0" err="1"/>
              <a:t>mDNS</a:t>
            </a:r>
            <a:r>
              <a:rPr lang="en-US" sz="1800" dirty="0"/>
              <a:t> </a:t>
            </a:r>
            <a:r>
              <a:rPr lang="en-US" sz="1800" dirty="0" smtClean="0"/>
              <a:t>Extension </a:t>
            </a:r>
            <a:r>
              <a:rPr lang="en-US" sz="1800" dirty="0"/>
              <a:t>requirements </a:t>
            </a:r>
            <a:r>
              <a:rPr lang="en-US" sz="1800" dirty="0" smtClean="0"/>
              <a:t>and standard solutions to address problematic </a:t>
            </a:r>
            <a:r>
              <a:rPr lang="en-US" sz="1800" dirty="0"/>
              <a:t>use of </a:t>
            </a:r>
            <a:r>
              <a:rPr lang="en-US" sz="1800" dirty="0" err="1"/>
              <a:t>mDNS</a:t>
            </a:r>
            <a:r>
              <a:rPr lang="en-US" sz="1800" dirty="0"/>
              <a:t> and DNS-SD in networks today</a:t>
            </a:r>
          </a:p>
          <a:p>
            <a:pPr lvl="1"/>
            <a:r>
              <a:rPr lang="en-US" sz="1600" dirty="0" err="1" smtClean="0"/>
              <a:t>mDNS</a:t>
            </a:r>
            <a:r>
              <a:rPr lang="en-US" sz="1600" dirty="0" smtClean="0"/>
              <a:t> </a:t>
            </a:r>
            <a:r>
              <a:rPr lang="en-US" sz="1600" dirty="0"/>
              <a:t>discovery of services on other links is not possible</a:t>
            </a:r>
          </a:p>
          <a:p>
            <a:pPr lvl="1"/>
            <a:r>
              <a:rPr lang="en-US" sz="1600" dirty="0"/>
              <a:t>Multicast transmissions over wireless are very expensive</a:t>
            </a:r>
          </a:p>
          <a:p>
            <a:pPr lvl="1"/>
            <a:r>
              <a:rPr lang="en-US" sz="1600" dirty="0"/>
              <a:t>Addressed with different ad hoc technologies</a:t>
            </a:r>
          </a:p>
          <a:p>
            <a:r>
              <a:rPr lang="en-US" sz="1800" dirty="0" smtClean="0"/>
              <a:t>Of </a:t>
            </a:r>
            <a:r>
              <a:rPr lang="en-US" sz="1800" dirty="0"/>
              <a:t>interest </a:t>
            </a:r>
            <a:r>
              <a:rPr lang="en-US" sz="1800" dirty="0" smtClean="0"/>
              <a:t>to: </a:t>
            </a:r>
            <a:r>
              <a:rPr lang="en-US" sz="1800" dirty="0" err="1" smtClean="0"/>
              <a:t>Homenet</a:t>
            </a:r>
            <a:r>
              <a:rPr lang="en-US" sz="1800" dirty="0" smtClean="0"/>
              <a:t>, Zero configuration, Enterprise-grade </a:t>
            </a:r>
            <a:r>
              <a:rPr lang="en-US" sz="1800" dirty="0"/>
              <a:t>vendors of 802.11 </a:t>
            </a:r>
            <a:r>
              <a:rPr lang="en-US" sz="1800" dirty="0" smtClean="0"/>
              <a:t>infrastructure, Multi-link </a:t>
            </a:r>
            <a:r>
              <a:rPr lang="en-US" sz="1800" dirty="0"/>
              <a:t>mesh </a:t>
            </a:r>
            <a:r>
              <a:rPr lang="en-US" sz="1800" dirty="0" smtClean="0"/>
              <a:t>networking</a:t>
            </a:r>
            <a:endParaRPr lang="en-US" sz="1800" dirty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Updates [May 2015]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Updated version of Requirements document submitted to IESG for publication: </a:t>
            </a:r>
            <a:r>
              <a:rPr lang="en-US" sz="1600" u="sng" dirty="0" smtClean="0">
                <a:hlinkClick r:id="rId4"/>
              </a:rPr>
              <a:t>http://datatracker.ietf.org/doc/draft-ietf-dnssd-requirements/</a:t>
            </a:r>
            <a:r>
              <a:rPr lang="en-US" sz="1600" u="sng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Updated: Multicast DNS (</a:t>
            </a:r>
            <a:r>
              <a:rPr lang="en-US" sz="1600" dirty="0" err="1" smtClean="0"/>
              <a:t>mDNS</a:t>
            </a:r>
            <a:r>
              <a:rPr lang="en-US" sz="1600" dirty="0" smtClean="0"/>
              <a:t>) Threat Model and Security Consideration, see </a:t>
            </a:r>
            <a:r>
              <a:rPr lang="en-US" sz="1600" dirty="0" smtClean="0">
                <a:hlinkClick r:id="rId5"/>
              </a:rPr>
              <a:t>http://datatracker.ietf.org/doc/draft-rafiee-dnssd-mdns-threatmodel/</a:t>
            </a:r>
            <a:r>
              <a:rPr lang="en-US" sz="1600" dirty="0" smtClean="0"/>
              <a:t> 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On </a:t>
            </a:r>
            <a:r>
              <a:rPr lang="en-US" sz="1600" dirty="0"/>
              <a:t>Interoperation of Labels Between </a:t>
            </a:r>
            <a:r>
              <a:rPr lang="en-US" sz="1600" dirty="0" err="1"/>
              <a:t>mDNS</a:t>
            </a:r>
            <a:r>
              <a:rPr lang="en-US" sz="1600" dirty="0"/>
              <a:t> and DNS, </a:t>
            </a:r>
            <a:r>
              <a:rPr lang="en-US" sz="1600" dirty="0">
                <a:hlinkClick r:id="rId6"/>
              </a:rPr>
              <a:t>http://datatracker.ietf.org/doc/draft-ietf-dnssd-mdns-dns-interop</a:t>
            </a:r>
            <a:r>
              <a:rPr lang="en-US" sz="1600" dirty="0" smtClean="0">
                <a:hlinkClick r:id="rId6"/>
              </a:rPr>
              <a:t>/</a:t>
            </a:r>
            <a:r>
              <a:rPr lang="en-US" sz="1600" dirty="0" smtClean="0"/>
              <a:t> 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1918522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2015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 Interest to Smart Grid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5720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</a:pPr>
            <a:r>
              <a:rPr lang="en-GB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6LOWPAN</a:t>
            </a:r>
          </a:p>
          <a:p>
            <a:pPr lvl="1">
              <a:lnSpc>
                <a:spcPct val="80000"/>
              </a:lnSpc>
            </a:pPr>
            <a:r>
              <a:rPr lang="en-GB" sz="16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</a:t>
            </a:r>
            <a:r>
              <a:rPr lang="en-GB" sz="16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Group website: </a:t>
            </a:r>
            <a:r>
              <a:rPr lang="en-GB" sz="1600" b="0" dirty="0">
                <a:hlinkClick r:id="rId3"/>
              </a:rPr>
              <a:t>http://datatracker.ietf.org/wg/6lowpan/charter/</a:t>
            </a:r>
            <a:endParaRPr lang="en-GB" sz="1600" b="0" dirty="0"/>
          </a:p>
          <a:p>
            <a:pPr lvl="1">
              <a:lnSpc>
                <a:spcPct val="80000"/>
              </a:lnSpc>
            </a:pPr>
            <a:r>
              <a:rPr lang="en-US" sz="1600" dirty="0"/>
              <a:t>Focus: IPv6 over Low Power PAN: Adaption of IPv6 protocol to operate on constrained nodes and link layers</a:t>
            </a:r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ROLL</a:t>
            </a:r>
          </a:p>
          <a:p>
            <a:pPr lvl="1"/>
            <a:r>
              <a:rPr lang="en-GB" sz="16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600" b="0" dirty="0">
                <a:hlinkClick r:id="rId4"/>
              </a:rPr>
              <a:t>http://datatracker.ietf.org/wg/roll/</a:t>
            </a:r>
            <a:r>
              <a:rPr lang="en-GB" sz="1600" dirty="0"/>
              <a:t> </a:t>
            </a:r>
          </a:p>
          <a:p>
            <a:pPr lvl="1"/>
            <a:r>
              <a:rPr lang="en-US" sz="1600" dirty="0"/>
              <a:t>Focus: Routing over Low Power and </a:t>
            </a:r>
            <a:r>
              <a:rPr lang="en-US" sz="1600" dirty="0" err="1"/>
              <a:t>Lossy</a:t>
            </a:r>
            <a:r>
              <a:rPr lang="en-US" sz="1600" dirty="0"/>
              <a:t> </a:t>
            </a:r>
            <a:r>
              <a:rPr lang="en-US" sz="1600" dirty="0" smtClean="0"/>
              <a:t>Networks</a:t>
            </a:r>
          </a:p>
          <a:p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CORE </a:t>
            </a:r>
            <a:endParaRPr lang="en-GB" sz="1800" dirty="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 lvl="1"/>
            <a:r>
              <a:rPr lang="en-GB" sz="16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US" sz="1600" dirty="0"/>
              <a:t>Constrained </a:t>
            </a:r>
            <a:r>
              <a:rPr lang="en-US" sz="1600" dirty="0" err="1"/>
              <a:t>RESTful</a:t>
            </a:r>
            <a:r>
              <a:rPr lang="en-US" sz="1600" dirty="0"/>
              <a:t> Environments) </a:t>
            </a:r>
            <a:r>
              <a:rPr lang="en-GB" sz="16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600" b="0" dirty="0">
                <a:hlinkClick r:id="rId5"/>
              </a:rPr>
              <a:t>http://datatracker.ietf.org/wg/core/</a:t>
            </a:r>
            <a:r>
              <a:rPr lang="en-GB" sz="1600" b="0" dirty="0"/>
              <a:t> </a:t>
            </a:r>
            <a:endParaRPr lang="en-GB" sz="1600" dirty="0"/>
          </a:p>
          <a:p>
            <a:pPr lvl="1"/>
            <a:r>
              <a:rPr lang="en-US" sz="1600" dirty="0"/>
              <a:t>Focus: framework for resource-oriented applications intended to run on constrained IP networks. </a:t>
            </a:r>
            <a:endParaRPr lang="en-US" sz="1600" dirty="0" smtClean="0"/>
          </a:p>
          <a:p>
            <a:pPr marL="0" indent="0">
              <a:buNone/>
            </a:pPr>
            <a:endParaRPr lang="en-US" sz="1800" dirty="0"/>
          </a:p>
          <a:p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 smtClean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600" u="sng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007294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2015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 Interest: Network-Based Mobility Extensions (NETEXT)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5720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</a:pPr>
            <a:r>
              <a:rPr lang="en-US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NETEXT: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http://datatracker.ietf.org/wg/netext/charter</a:t>
            </a:r>
            <a:r>
              <a:rPr lang="en-US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/</a:t>
            </a:r>
            <a:r>
              <a:rPr lang="en-US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endParaRPr lang="en-US" sz="1800" dirty="0" smtClean="0"/>
          </a:p>
          <a:p>
            <a:r>
              <a:rPr lang="en-US" sz="1800" dirty="0" smtClean="0"/>
              <a:t>Submitted to IESG for publication: Mapping </a:t>
            </a:r>
            <a:r>
              <a:rPr lang="en-US" sz="1800" dirty="0"/>
              <a:t>PMIPv6 </a:t>
            </a:r>
            <a:r>
              <a:rPr lang="en-US" sz="1800" dirty="0" err="1"/>
              <a:t>QoS</a:t>
            </a:r>
            <a:r>
              <a:rPr lang="en-US" sz="1800" dirty="0"/>
              <a:t> Procedures with WLAN </a:t>
            </a:r>
            <a:r>
              <a:rPr lang="en-US" sz="1800" dirty="0" err="1"/>
              <a:t>QoS</a:t>
            </a:r>
            <a:r>
              <a:rPr lang="en-US" sz="1800" dirty="0"/>
              <a:t> Procedures, see </a:t>
            </a:r>
            <a:r>
              <a:rPr lang="en-US" sz="1800" dirty="0">
                <a:hlinkClick r:id="rId4"/>
              </a:rPr>
              <a:t>http://datatracker.ietf.org/doc/draft-ietf-netext-pmip-qos-wifi</a:t>
            </a:r>
            <a:r>
              <a:rPr lang="en-US" sz="1800" dirty="0" smtClean="0">
                <a:hlinkClick r:id="rId4"/>
              </a:rPr>
              <a:t>/</a:t>
            </a:r>
            <a:r>
              <a:rPr lang="en-US" sz="1800" dirty="0" smtClean="0"/>
              <a:t> </a:t>
            </a:r>
          </a:p>
          <a:p>
            <a:endParaRPr lang="en-US" sz="1800" dirty="0"/>
          </a:p>
          <a:p>
            <a:pPr algn="just"/>
            <a:r>
              <a:rPr lang="en-US" sz="1400" dirty="0" smtClean="0"/>
              <a:t>Abstract: This </a:t>
            </a:r>
            <a:r>
              <a:rPr lang="en-US" sz="1400" dirty="0"/>
              <a:t>document provides guidelines for achieving end to end Quality- of-Service (</a:t>
            </a:r>
            <a:r>
              <a:rPr lang="en-US" sz="1400" dirty="0" err="1"/>
              <a:t>QoS</a:t>
            </a:r>
            <a:r>
              <a:rPr lang="en-US" sz="1400" dirty="0"/>
              <a:t>) in a Proxy Mobile IPv6 (PMIPv6) domain where the access network is based on IEEE 802.11. RFC 7222 describes </a:t>
            </a:r>
            <a:r>
              <a:rPr lang="en-US" sz="1400" dirty="0" err="1"/>
              <a:t>QoS</a:t>
            </a:r>
            <a:r>
              <a:rPr lang="en-US" sz="1400" dirty="0"/>
              <a:t> negotiation between a Mobility Access Gateway (MAG) and Local Mobility Anchor (LMA) in a PMIPv6 mobility domain. The negotiated </a:t>
            </a:r>
            <a:r>
              <a:rPr lang="en-US" sz="1400" dirty="0" err="1"/>
              <a:t>QoS</a:t>
            </a:r>
            <a:r>
              <a:rPr lang="en-US" sz="1400" dirty="0"/>
              <a:t> parameters can be used for </a:t>
            </a:r>
            <a:r>
              <a:rPr lang="en-US" sz="1400" dirty="0" err="1"/>
              <a:t>QoS</a:t>
            </a:r>
            <a:r>
              <a:rPr lang="en-US" sz="1400" dirty="0"/>
              <a:t> policing and marking of packets to enforce </a:t>
            </a:r>
            <a:r>
              <a:rPr lang="en-US" sz="1400" dirty="0" err="1"/>
              <a:t>QoS</a:t>
            </a:r>
            <a:r>
              <a:rPr lang="en-US" sz="1400" dirty="0"/>
              <a:t> differentiation on the path between the MAG and LMA. IEEE 802.11, Wi-Fi Multimedia - Admission Control (WMM-AC) describes methods for </a:t>
            </a:r>
            <a:r>
              <a:rPr lang="en-US" sz="1400" dirty="0" err="1"/>
              <a:t>QoS</a:t>
            </a:r>
            <a:r>
              <a:rPr lang="en-US" sz="1400" dirty="0"/>
              <a:t> negotiation between a Wi-Fi Station (MN in PMIPv6 terminology) and an Access Point. This document provides a mapping between the above two sets of </a:t>
            </a:r>
            <a:r>
              <a:rPr lang="en-US" sz="1400" dirty="0" err="1"/>
              <a:t>QoS</a:t>
            </a:r>
            <a:r>
              <a:rPr lang="en-US" sz="1400" dirty="0"/>
              <a:t> procedures and the associated </a:t>
            </a:r>
            <a:r>
              <a:rPr lang="en-US" sz="1400" dirty="0" err="1"/>
              <a:t>QoS</a:t>
            </a:r>
            <a:r>
              <a:rPr lang="en-US" sz="1400" dirty="0"/>
              <a:t> parameters. This document is intended to be used as a companion document to RFC 7222 to enable implementation of end to end </a:t>
            </a:r>
            <a:r>
              <a:rPr lang="en-US" sz="1400" dirty="0" err="1"/>
              <a:t>QoS</a:t>
            </a:r>
            <a:r>
              <a:rPr lang="en-US" sz="1400" dirty="0"/>
              <a:t>.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 smtClean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600" u="sng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1938513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2015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Liaison: Protocol Independent Multicast (PIM) Re-charter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5720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PIM: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http://datatracker.ietf.org/wg/pim/charter</a:t>
            </a:r>
            <a:r>
              <a:rPr lang="en-US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/</a:t>
            </a:r>
            <a:r>
              <a:rPr lang="en-US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Group being re-chartered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One contributor’s comment:</a:t>
            </a:r>
          </a:p>
          <a:p>
            <a:pPr lvl="2">
              <a:lnSpc>
                <a:spcPct val="80000"/>
              </a:lnSpc>
            </a:pPr>
            <a:r>
              <a:rPr lang="en-US" sz="16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600" dirty="0" smtClean="0"/>
              <a:t>IP </a:t>
            </a:r>
            <a:r>
              <a:rPr lang="en-US" sz="1600" dirty="0"/>
              <a:t>Multicast over 802.11 is inefficient and unreliable. I would like to see at least one of the multicast working groups in the IETF have a chartered item to work with the IEEE coordinating a solution to this mess. Or at least a coordinated effort to state our dis-satisfaction with the current mess and make a formal request to provide high bandwidth, efficient multicast over 802.11 without sending unicast copies to each group member. After all, it is a radio and it is being broadcast</a:t>
            </a:r>
            <a:r>
              <a:rPr lang="en-US" sz="1600" dirty="0" smtClean="0"/>
              <a:t>???”</a:t>
            </a:r>
            <a:endParaRPr lang="en-US" sz="1600" dirty="0"/>
          </a:p>
          <a:p>
            <a:pPr marL="0" indent="0">
              <a:buNone/>
            </a:pPr>
            <a:endParaRPr lang="en-US" sz="1800" dirty="0"/>
          </a:p>
          <a:p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 smtClean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600" u="sng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285415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2015</a:t>
            </a:r>
            <a:endParaRPr lang="en-US" sz="1800"/>
          </a:p>
        </p:txBody>
      </p:sp>
      <p:sp>
        <p:nvSpPr>
          <p:cNvPr id="215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4AFE48CA-64CD-4957-84CE-969E1D15CE85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References</a:t>
            </a:r>
          </a:p>
        </p:txBody>
      </p:sp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RFC 4017 - IEEE 802.11 Requirements on EAP Methods</a:t>
            </a:r>
          </a:p>
          <a:p>
            <a:r>
              <a:rPr lang="en-US" dirty="0" smtClean="0"/>
              <a:t>Jan 2012 report (PAWS, </a:t>
            </a:r>
            <a:r>
              <a:rPr lang="en-US" dirty="0" err="1" smtClean="0"/>
              <a:t>Homenet</a:t>
            </a:r>
            <a:r>
              <a:rPr lang="en-US" dirty="0" smtClean="0"/>
              <a:t> details), </a:t>
            </a:r>
            <a:r>
              <a:rPr lang="en-US" dirty="0" smtClean="0">
                <a:hlinkClick r:id="rId3"/>
              </a:rPr>
              <a:t>https://mentor.ieee.org/802.11/dcn/12/11-12-0122-01-0000-january-2012-liaison-to-ietf.ppt</a:t>
            </a:r>
            <a:r>
              <a:rPr lang="en-US" dirty="0" smtClean="0"/>
              <a:t> 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2015</a:t>
            </a:r>
            <a:endParaRPr lang="en-US" sz="180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81F113F3-1D5D-4BCE-8B40-EA9857490F2F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	This presentation contains the IEEE 802.11 – IETF liaison report for May 2015.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2015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IETF- IEEE 802 Liaison Activity 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5720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Joint meetings, agenda and presentations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800" dirty="0" smtClean="0">
                <a:hlinkClick r:id="rId4"/>
              </a:rPr>
              <a:t>http://www.iab.org/activities/joint-activities/iab-ieee-coordination/</a:t>
            </a:r>
            <a:endParaRPr lang="en-US" sz="1800" dirty="0"/>
          </a:p>
          <a:p>
            <a:pPr lvl="1">
              <a:lnSpc>
                <a:spcPct val="80000"/>
              </a:lnSpc>
              <a:defRPr/>
            </a:pPr>
            <a:r>
              <a:rPr lang="en-US" sz="1800" dirty="0" smtClean="0"/>
              <a:t>2015-01-21 teleconference held; Next teleconference 18 June 2015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800" dirty="0" smtClean="0"/>
              <a:t>No new 802.11 work items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800" dirty="0" smtClean="0"/>
              <a:t>For </a:t>
            </a:r>
            <a:r>
              <a:rPr lang="en-US" sz="1800" dirty="0"/>
              <a:t>information: </a:t>
            </a:r>
            <a:r>
              <a:rPr lang="en-US" sz="1800" dirty="0">
                <a:hlinkClick r:id="rId5"/>
              </a:rPr>
              <a:t>https://</a:t>
            </a:r>
            <a:r>
              <a:rPr lang="en-US" sz="1800" dirty="0" smtClean="0">
                <a:hlinkClick r:id="rId5"/>
              </a:rPr>
              <a:t>tools.ietf.org/html/draft-baccelli-manet-multihop-communication-04</a:t>
            </a:r>
            <a:r>
              <a:rPr lang="en-US" sz="1800" dirty="0"/>
              <a:t> </a:t>
            </a:r>
            <a:r>
              <a:rPr lang="en-US" sz="1800" dirty="0" smtClean="0"/>
              <a:t>“This </a:t>
            </a:r>
            <a:r>
              <a:rPr lang="en-US" sz="1800" dirty="0"/>
              <a:t>document describes characteristics of communication between interfaces in a multi-hop ad hoc wireless network, that protocol engineers and system analysts should be aware of when designing solutions for ad hoc networks at the IP </a:t>
            </a:r>
            <a:r>
              <a:rPr lang="en-US" sz="1800" dirty="0" smtClean="0"/>
              <a:t>layer”</a:t>
            </a:r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2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RFC </a:t>
            </a:r>
            <a:r>
              <a:rPr lang="en-US" sz="2000" dirty="0"/>
              <a:t>7241, “The IEEE 802/IETF Relationship”  has been published (</a:t>
            </a:r>
            <a:r>
              <a:rPr lang="en-US" sz="2000" dirty="0" smtClean="0"/>
              <a:t>RFC4441 </a:t>
            </a:r>
            <a:r>
              <a:rPr lang="en-US" sz="2000" dirty="0"/>
              <a:t>update)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>
                <a:hlinkClick r:id="rId6"/>
              </a:rPr>
              <a:t>https://datatracker.ietf.org/doc/rfc7241/</a:t>
            </a:r>
            <a:r>
              <a:rPr lang="en-US" sz="1600" dirty="0"/>
              <a:t> </a:t>
            </a:r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IEEE </a:t>
            </a:r>
            <a:r>
              <a:rPr lang="en-US" sz="2000" dirty="0"/>
              <a:t>802 Liaisons list is available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u="sng" dirty="0">
                <a:hlinkClick r:id="rId7"/>
              </a:rPr>
              <a:t>http://ieee-sa.centraldesktop.com/802liaisondb/FrontPage</a:t>
            </a:r>
            <a:endParaRPr lang="en-US" sz="1600" u="sng" dirty="0"/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802 </a:t>
            </a:r>
            <a:r>
              <a:rPr lang="en-US" sz="2000" dirty="0"/>
              <a:t>EC “IETF/IAB/IESG” 802 EC Standing Committee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Formed March 2014, Pat Thaler as chair</a:t>
            </a:r>
          </a:p>
          <a:p>
            <a:pPr>
              <a:lnSpc>
                <a:spcPct val="80000"/>
              </a:lnSpc>
              <a:defRPr/>
            </a:pPr>
            <a:endParaRPr lang="en-US" sz="2200" dirty="0" smtClean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73935"/>
              </p:ext>
            </p:extLst>
          </p:nvPr>
        </p:nvGraphicFramePr>
        <p:xfrm>
          <a:off x="7924800" y="1828800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3" name="Packager Shell Object" showAsIcon="1" r:id="rId8" imgW="914400" imgH="771480" progId="Package">
                  <p:embed/>
                </p:oleObj>
              </mc:Choice>
              <mc:Fallback>
                <p:oleObj name="Packager Shell Object" showAsIcon="1" r:id="rId8" imgW="914400" imgH="771480" progId="Packag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7924800" y="1828800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49265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2015</a:t>
            </a:r>
            <a:endParaRPr lang="en-US" sz="180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E66F8ADD-C4EE-4089-AC69-0373AC6D7C56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IETF Meetings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848600" cy="4114800"/>
          </a:xfrm>
          <a:noFill/>
        </p:spPr>
        <p:txBody>
          <a:bodyPr/>
          <a:lstStyle/>
          <a:p>
            <a:r>
              <a:rPr lang="en-US" dirty="0" smtClean="0"/>
              <a:t>Meetings:</a:t>
            </a:r>
          </a:p>
          <a:p>
            <a:pPr lvl="1"/>
            <a:r>
              <a:rPr lang="en-US" dirty="0" smtClean="0"/>
              <a:t>July 19-24, 2015 – Prague</a:t>
            </a:r>
          </a:p>
          <a:p>
            <a:pPr lvl="1"/>
            <a:r>
              <a:rPr lang="en-US" dirty="0" smtClean="0"/>
              <a:t>November 1-6, 2015 – </a:t>
            </a:r>
            <a:r>
              <a:rPr lang="en-US" dirty="0" err="1" smtClean="0"/>
              <a:t>Yokahama</a:t>
            </a:r>
            <a:endParaRPr lang="en-US" dirty="0" smtClean="0"/>
          </a:p>
          <a:p>
            <a:pPr lvl="1"/>
            <a:r>
              <a:rPr lang="en-US" dirty="0" smtClean="0"/>
              <a:t>April 3-8, 2016 – Buenos Aires</a:t>
            </a:r>
          </a:p>
          <a:p>
            <a:pPr lvl="1"/>
            <a:r>
              <a:rPr lang="en-US" dirty="0" smtClean="0"/>
              <a:t>July 17-22, 2016 - Berlin</a:t>
            </a:r>
          </a:p>
          <a:p>
            <a:r>
              <a:rPr lang="en-US" dirty="0" smtClean="0">
                <a:hlinkClick r:id="rId3"/>
              </a:rPr>
              <a:t>http://www.ietf.org</a:t>
            </a:r>
            <a:endParaRPr lang="en-US" dirty="0" smtClean="0"/>
          </a:p>
          <a:p>
            <a:pPr lvl="1"/>
            <a:r>
              <a:rPr lang="en-US" dirty="0" smtClean="0"/>
              <a:t>Newcomer training: </a:t>
            </a:r>
            <a:r>
              <a:rPr lang="en-US" u="sng" dirty="0">
                <a:hlinkClick r:id="rId4"/>
              </a:rPr>
              <a:t>https://www.ietf.org/edu/process-oriented-tutorials.html#newcomers</a:t>
            </a:r>
            <a:r>
              <a:rPr lang="en-US" dirty="0"/>
              <a:t> </a:t>
            </a:r>
          </a:p>
          <a:p>
            <a:pPr lvl="1"/>
            <a:r>
              <a:rPr lang="en-US" dirty="0" smtClean="0"/>
              <a:t>Tutorials (process and technical); </a:t>
            </a:r>
            <a:r>
              <a:rPr lang="en-US" dirty="0"/>
              <a:t>Wireless Tutorial (Donald Eastlake</a:t>
            </a:r>
            <a:r>
              <a:rPr lang="en-US" dirty="0" smtClean="0"/>
              <a:t>) </a:t>
            </a:r>
            <a:r>
              <a:rPr lang="en-US" dirty="0"/>
              <a:t>: </a:t>
            </a:r>
            <a:r>
              <a:rPr lang="en-US" dirty="0">
                <a:hlinkClick r:id="rId5"/>
              </a:rPr>
              <a:t>https://</a:t>
            </a:r>
            <a:r>
              <a:rPr lang="en-US" dirty="0" smtClean="0">
                <a:hlinkClick r:id="rId5"/>
              </a:rPr>
              <a:t>www.ietf.org/edu/tutorials.html</a:t>
            </a:r>
            <a:r>
              <a:rPr lang="en-US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2015</a:t>
            </a:r>
            <a:endParaRPr lang="en-US" sz="1800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AC01A7BC-939B-41A1-87B9-B1BECE9E1DDD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Protocol to Access White Space database (paws) WG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4495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Received request for IEEE 802.11 review of paws protocol draft document</a:t>
            </a:r>
            <a:r>
              <a:rPr lang="en-US" sz="1800" b="0" dirty="0" smtClean="0"/>
              <a:t>: </a:t>
            </a:r>
            <a:r>
              <a:rPr lang="en-US" sz="1800" b="0" dirty="0" smtClean="0">
                <a:hlinkClick r:id="rId3"/>
              </a:rPr>
              <a:t>https://datatracker.ietf.org/doc/draft-ietf-paws-protocol/</a:t>
            </a:r>
            <a:r>
              <a:rPr lang="en-US" sz="1800" b="0" dirty="0" smtClean="0"/>
              <a:t>  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Held IEEE 802.11 Call for Comments</a:t>
            </a:r>
            <a:endParaRPr lang="en-US" sz="1600" b="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600" b="0" dirty="0" smtClean="0"/>
              <a:t>No comments received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2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Paws Charter and problem statement documents: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Charter, see </a:t>
            </a:r>
            <a:r>
              <a:rPr lang="en-US" sz="1600" dirty="0" smtClean="0">
                <a:hlinkClick r:id="rId4"/>
              </a:rPr>
              <a:t>https://datatracker.ietf.org/wg/paws/charter/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Problem Statement, see </a:t>
            </a:r>
            <a:r>
              <a:rPr lang="en-US" sz="1600" dirty="0" smtClean="0">
                <a:hlinkClick r:id="rId5"/>
              </a:rPr>
              <a:t>https://datatracker.ietf.org/doc/draft-patil-paws-problem-stmt/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Use Cases and requirements, published as RFC 6953: </a:t>
            </a:r>
            <a:r>
              <a:rPr lang="en-US" sz="1600" dirty="0" smtClean="0">
                <a:hlinkClick r:id="rId6"/>
              </a:rPr>
              <a:t>https://datatracker.ietf.org/doc/rfc6953/</a:t>
            </a:r>
            <a:r>
              <a:rPr lang="en-US" sz="1600" dirty="0" smtClean="0"/>
              <a:t> </a:t>
            </a:r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Update [May 2015]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PAWS </a:t>
            </a:r>
            <a:r>
              <a:rPr lang="en-US" sz="1600" dirty="0"/>
              <a:t>protocol document </a:t>
            </a:r>
            <a:r>
              <a:rPr lang="en-US" sz="1600" dirty="0">
                <a:hlinkClick r:id="rId7"/>
              </a:rPr>
              <a:t>http://datatracker.ietf.org/doc/draft-ietf-paws-protocol</a:t>
            </a:r>
            <a:r>
              <a:rPr lang="en-US" sz="1600" dirty="0" smtClean="0">
                <a:hlinkClick r:id="rId7"/>
              </a:rPr>
              <a:t>/</a:t>
            </a:r>
            <a:r>
              <a:rPr lang="en-US" sz="1600" dirty="0" smtClean="0"/>
              <a:t> sent for publication; in AUTH48 review</a:t>
            </a:r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1600" dirty="0" smtClean="0"/>
          </a:p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2015</a:t>
            </a:r>
            <a:endParaRPr lang="en-US" sz="1800"/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BE2D3960-A144-4B75-B89D-4EFD7A4AD3C3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RADEXT WG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67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 smtClean="0"/>
              <a:t>See </a:t>
            </a:r>
            <a:r>
              <a:rPr lang="en-US" sz="1800" dirty="0" smtClean="0">
                <a:hlinkClick r:id="rId3"/>
              </a:rPr>
              <a:t>http://datatracker.ietf.org/wg/radext/</a:t>
            </a:r>
            <a:r>
              <a:rPr lang="en-US" sz="1800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RADIUS Extensions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The RADIUS Extensions Working Group will focus on extensions to the</a:t>
            </a:r>
            <a:br>
              <a:rPr lang="en-US" sz="1600" dirty="0" smtClean="0"/>
            </a:br>
            <a:r>
              <a:rPr lang="en-US" sz="1600" dirty="0" smtClean="0"/>
              <a:t>RADIUS protocol required to define extensions to the standard attribute space as well as to address cryptographic algorithm agility and use over new transports.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In addition, RADEXT will work on RADIUS Design Guidelines and define new attributes for particular applications of authentication, authorization and</a:t>
            </a:r>
            <a:br>
              <a:rPr lang="en-US" sz="1600" dirty="0" smtClean="0"/>
            </a:br>
            <a:r>
              <a:rPr lang="en-US" sz="1600" dirty="0" smtClean="0"/>
              <a:t>accounting such as NAS management and local area network (LAN) usage. </a:t>
            </a:r>
            <a:endParaRPr lang="en-US" sz="1800" dirty="0" smtClean="0"/>
          </a:p>
          <a:p>
            <a:pPr>
              <a:lnSpc>
                <a:spcPct val="80000"/>
              </a:lnSpc>
            </a:pPr>
            <a:r>
              <a:rPr lang="en-US" sz="1800" dirty="0" smtClean="0"/>
              <a:t>Updates [May 2015]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NAI document published as RFC7542, </a:t>
            </a:r>
            <a:r>
              <a:rPr lang="en-US" sz="1600" dirty="0">
                <a:hlinkClick r:id="rId4"/>
              </a:rPr>
              <a:t>http://datatracker.ietf.org/doc/rfc7542</a:t>
            </a:r>
            <a:r>
              <a:rPr lang="en-US" sz="1600" dirty="0" smtClean="0">
                <a:hlinkClick r:id="rId4"/>
              </a:rPr>
              <a:t>/</a:t>
            </a:r>
            <a:r>
              <a:rPr lang="en-US" sz="1600" dirty="0" smtClean="0"/>
              <a:t> 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New version, submitted to IESG for publication: </a:t>
            </a:r>
            <a:r>
              <a:rPr lang="en-US" sz="1600" dirty="0"/>
              <a:t>NAI-based Dynamic Peer Discovery for RADIUS/TLS and RADIUS/DTLS, see </a:t>
            </a:r>
            <a:r>
              <a:rPr lang="en-US" sz="1600" dirty="0">
                <a:hlinkClick r:id="rId5"/>
              </a:rPr>
              <a:t>http://datatracker.ietf.org/doc/draft-ietf-radext-dynamic-discovery</a:t>
            </a:r>
            <a:r>
              <a:rPr lang="en-US" sz="1600" dirty="0" smtClean="0">
                <a:hlinkClick r:id="rId5"/>
              </a:rPr>
              <a:t>/</a:t>
            </a:r>
            <a:r>
              <a:rPr lang="en-US" sz="1600" dirty="0" smtClean="0"/>
              <a:t> </a:t>
            </a:r>
            <a:endParaRPr lang="en-US" sz="1600" dirty="0"/>
          </a:p>
          <a:p>
            <a:pPr lvl="1">
              <a:lnSpc>
                <a:spcPct val="80000"/>
              </a:lnSpc>
            </a:pPr>
            <a:r>
              <a:rPr lang="en-US" sz="1600" dirty="0" smtClean="0"/>
              <a:t>RADIUS </a:t>
            </a:r>
            <a:r>
              <a:rPr lang="en-US" sz="1600" dirty="0"/>
              <a:t>fragmentation </a:t>
            </a:r>
            <a:r>
              <a:rPr lang="en-US" sz="1600" dirty="0" smtClean="0"/>
              <a:t>draft, </a:t>
            </a:r>
            <a:r>
              <a:rPr lang="en-US" sz="1600" dirty="0"/>
              <a:t>published as RFC7499, see </a:t>
            </a:r>
            <a:r>
              <a:rPr lang="en-US" sz="1600" dirty="0">
                <a:hlinkClick r:id="rId6"/>
              </a:rPr>
              <a:t>http://datatracker.ietf.org/doc/rfc7499</a:t>
            </a:r>
            <a:r>
              <a:rPr lang="en-US" sz="1600" dirty="0" smtClean="0">
                <a:hlinkClick r:id="rId6"/>
              </a:rPr>
              <a:t>/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New version of RADIUS extensions for IP Port Configuration </a:t>
            </a:r>
            <a:r>
              <a:rPr lang="en-US" sz="1600" dirty="0"/>
              <a:t>and Reporting, see </a:t>
            </a:r>
            <a:r>
              <a:rPr lang="en-US" sz="1600" dirty="0">
                <a:hlinkClick r:id="rId7"/>
              </a:rPr>
              <a:t>http://datatracker.ietf.org/doc/draft-ietf-radext-ip-port-radius-ext</a:t>
            </a:r>
            <a:r>
              <a:rPr lang="en-US" sz="1600" dirty="0" smtClean="0">
                <a:hlinkClick r:id="rId7"/>
              </a:rPr>
              <a:t>/</a:t>
            </a:r>
            <a:r>
              <a:rPr lang="en-US" sz="1600" dirty="0" smtClean="0"/>
              <a:t> in WGLC</a:t>
            </a:r>
            <a:endParaRPr lang="en-US" sz="1000" dirty="0" smtClean="0"/>
          </a:p>
          <a:p>
            <a:pPr lvl="1">
              <a:lnSpc>
                <a:spcPct val="80000"/>
              </a:lnSpc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</a:pP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2015</a:t>
            </a:r>
            <a:endParaRPr lang="en-US" sz="180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07800250-5732-46B4-B14C-1F0DC15AA41A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143000"/>
          </a:xfrm>
          <a:noFill/>
        </p:spPr>
        <p:txBody>
          <a:bodyPr/>
          <a:lstStyle/>
          <a:p>
            <a:r>
              <a:rPr lang="en-US" smtClean="0"/>
              <a:t>Emergency Context Resolution with Internet Technologies (ECRIT) 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18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800" dirty="0" smtClean="0">
                <a:hlinkClick r:id="rId3"/>
              </a:rPr>
              <a:t>http://www.ietf.org/dyn/wg/charter/ecrit-charter.html</a:t>
            </a:r>
            <a:r>
              <a:rPr lang="en-GB" sz="1800" dirty="0" smtClean="0"/>
              <a:t> </a:t>
            </a:r>
            <a:endParaRPr lang="en-GB" sz="1800" dirty="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</a:pPr>
            <a:r>
              <a:rPr lang="en-US" sz="1800" dirty="0" smtClean="0"/>
              <a:t>Emergency Services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Framework for Emergency Calling using Internet Multimedia, see </a:t>
            </a:r>
            <a:r>
              <a:rPr lang="en-US" sz="1600" dirty="0" smtClean="0">
                <a:hlinkClick r:id="rId4"/>
              </a:rPr>
              <a:t>http://datatracker.ietf.org/doc/rfc6443/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Describing boundaries for Civic Addresses, see </a:t>
            </a:r>
            <a:r>
              <a:rPr lang="en-US" sz="1600" dirty="0" smtClean="0">
                <a:hlinkClick r:id="rId5"/>
              </a:rPr>
              <a:t>http://tools.ietf.org/id/draft-thomson-ecrit-civic-boundary-02.txt</a:t>
            </a:r>
            <a:r>
              <a:rPr lang="en-US" sz="1600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Updates [May 2015]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Updated: Routing Request extension </a:t>
            </a:r>
            <a:r>
              <a:rPr lang="en-US" sz="1400" dirty="0"/>
              <a:t>for </a:t>
            </a:r>
            <a:r>
              <a:rPr lang="en-US" sz="1400" dirty="0" smtClean="0"/>
              <a:t>the HELD protocol, </a:t>
            </a:r>
            <a:r>
              <a:rPr lang="en-US" sz="1400" dirty="0">
                <a:hlinkClick r:id="rId6"/>
              </a:rPr>
              <a:t>http://datatracker.ietf.org/doc/draft-ietf-ecrit-held-routing</a:t>
            </a:r>
            <a:r>
              <a:rPr lang="en-US" sz="1400" dirty="0" smtClean="0">
                <a:hlinkClick r:id="rId6"/>
              </a:rPr>
              <a:t>/</a:t>
            </a:r>
            <a:r>
              <a:rPr lang="en-US" sz="1400" dirty="0" smtClean="0"/>
              <a:t>   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S</a:t>
            </a:r>
            <a:r>
              <a:rPr lang="en-US" sz="1400" dirty="0" smtClean="0"/>
              <a:t>ubmitted to IESG for publication: Additional Data Related to </a:t>
            </a:r>
            <a:r>
              <a:rPr lang="en-US" sz="1400" dirty="0"/>
              <a:t>an Emergency Call, see </a:t>
            </a:r>
            <a:r>
              <a:rPr lang="en-US" sz="1400" dirty="0">
                <a:hlinkClick r:id="rId7"/>
              </a:rPr>
              <a:t>http://datatracker.ietf.org/doc/draft-ietf-ecrit-additional-data</a:t>
            </a:r>
            <a:r>
              <a:rPr lang="en-US" sz="1400" dirty="0" smtClean="0">
                <a:hlinkClick r:id="rId7"/>
              </a:rPr>
              <a:t>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I</a:t>
            </a:r>
            <a:r>
              <a:rPr lang="en-US" sz="1400" dirty="0" smtClean="0"/>
              <a:t>ndividual submission on </a:t>
            </a:r>
            <a:r>
              <a:rPr lang="en-US" sz="1400" dirty="0"/>
              <a:t>Indoor Location Mechanisms for Emergency Services</a:t>
            </a:r>
            <a:r>
              <a:rPr lang="en-US" sz="1400" dirty="0" smtClean="0"/>
              <a:t> </a:t>
            </a:r>
            <a:r>
              <a:rPr lang="en-US" sz="1400" dirty="0"/>
              <a:t>, see </a:t>
            </a:r>
            <a:r>
              <a:rPr lang="en-US" sz="1400" dirty="0">
                <a:hlinkClick r:id="rId8"/>
              </a:rPr>
              <a:t>http://datatracker.ietf.org/doc/draft-marshall-ecrit-indoor-location</a:t>
            </a:r>
            <a:r>
              <a:rPr lang="en-US" sz="1400" dirty="0" smtClean="0">
                <a:hlinkClick r:id="rId8"/>
              </a:rPr>
              <a:t>/</a:t>
            </a:r>
            <a:r>
              <a:rPr lang="en-US" sz="1400" dirty="0" smtClean="0"/>
              <a:t> </a:t>
            </a:r>
            <a:endParaRPr lang="en-US" sz="1600" dirty="0" smtClean="0"/>
          </a:p>
          <a:p>
            <a:pPr lvl="1">
              <a:lnSpc>
                <a:spcPct val="80000"/>
              </a:lnSpc>
            </a:pP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2015</a:t>
            </a:r>
            <a:endParaRPr lang="en-US" sz="1800"/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38A9DF8B-7739-464D-BCA9-BDE1E90A768D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Home Networking (homenet) WG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600" dirty="0" smtClean="0"/>
              <a:t>See </a:t>
            </a:r>
            <a:r>
              <a:rPr lang="en-US" sz="1600" dirty="0" smtClean="0">
                <a:hlinkClick r:id="rId3"/>
              </a:rPr>
              <a:t>https://datatracker.ietf.org/wg/homenet/</a:t>
            </a:r>
            <a:r>
              <a:rPr lang="en-US" sz="1600" dirty="0" smtClean="0"/>
              <a:t>  </a:t>
            </a:r>
          </a:p>
          <a:p>
            <a:pPr>
              <a:lnSpc>
                <a:spcPct val="80000"/>
              </a:lnSpc>
            </a:pPr>
            <a:r>
              <a:rPr lang="en-US" sz="1600" dirty="0" smtClean="0"/>
              <a:t>This working group focuses on the evolving networking technology </a:t>
            </a:r>
            <a:br>
              <a:rPr lang="en-US" sz="1600" dirty="0" smtClean="0"/>
            </a:br>
            <a:r>
              <a:rPr lang="en-US" sz="1600" dirty="0" smtClean="0"/>
              <a:t>within and among relatively small "residential home" networks 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The task of the group is to produce an architecture document that outlines how to construct home networks involving multiple routers and subnets. 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This document is expected to apply the IPv6 addressing architecture, prefix delegation, global and ULA addresses, source address selection rules and other existing components of the IPv6 </a:t>
            </a:r>
            <a:br>
              <a:rPr lang="en-US" sz="1400" dirty="0" smtClean="0"/>
            </a:br>
            <a:r>
              <a:rPr lang="en-US" sz="1400" dirty="0" smtClean="0"/>
              <a:t>architecture, as appropriate. 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Home Networking Architecture for IPv6, Published as IPv6 Home Networking Architecture Principle: </a:t>
            </a:r>
            <a:r>
              <a:rPr lang="en-US" sz="1400" dirty="0" smtClean="0">
                <a:hlinkClick r:id="rId4"/>
              </a:rPr>
              <a:t>http://datatracker.ietf.org/doc/rfc7368/</a:t>
            </a:r>
            <a:r>
              <a:rPr lang="en-US" sz="1400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en-US" sz="1600" dirty="0" smtClean="0"/>
              <a:t>Updates [May 2015] Documents of interest: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New: </a:t>
            </a:r>
            <a:r>
              <a:rPr lang="en-US" sz="1400" dirty="0"/>
              <a:t>Outsourcing Home Network Authoritative Naming Service , </a:t>
            </a:r>
            <a:r>
              <a:rPr lang="en-US" sz="1400" dirty="0">
                <a:hlinkClick r:id="rId5"/>
              </a:rPr>
              <a:t>http://datatracker.ietf.org/doc/draft-ietf-homenet-front-end-naming-delegation</a:t>
            </a:r>
            <a:r>
              <a:rPr lang="en-US" sz="1400" dirty="0" smtClean="0">
                <a:hlinkClick r:id="rId5"/>
              </a:rPr>
              <a:t>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Updated: Prefix </a:t>
            </a:r>
            <a:r>
              <a:rPr lang="en-US" sz="1400" dirty="0"/>
              <a:t>and Address Assignment in a Home </a:t>
            </a:r>
            <a:r>
              <a:rPr lang="en-US" sz="1400" dirty="0" smtClean="0"/>
              <a:t>Network: </a:t>
            </a:r>
            <a:r>
              <a:rPr lang="en-US" sz="1400" dirty="0">
                <a:hlinkClick r:id="rId6"/>
              </a:rPr>
              <a:t>http://datatracker.ietf.org/doc/draft-ietf-homenet-prefix-assignment</a:t>
            </a:r>
            <a:r>
              <a:rPr lang="en-US" sz="1400" dirty="0" smtClean="0">
                <a:hlinkClick r:id="rId6"/>
              </a:rPr>
              <a:t>/</a:t>
            </a:r>
            <a:r>
              <a:rPr lang="en-US" sz="1400" dirty="0" smtClean="0"/>
              <a:t>    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Updated: Distributed Node Consensus Protocol, </a:t>
            </a:r>
            <a:r>
              <a:rPr lang="en-US" sz="1400" dirty="0"/>
              <a:t>see </a:t>
            </a:r>
            <a:r>
              <a:rPr lang="en-US" sz="1400" dirty="0">
                <a:hlinkClick r:id="rId7"/>
              </a:rPr>
              <a:t>http://datatracker.ietf.org/doc/draft-ietf-homenet-dncp</a:t>
            </a:r>
            <a:r>
              <a:rPr lang="en-US" sz="1400" dirty="0" smtClean="0">
                <a:hlinkClick r:id="rId7"/>
              </a:rPr>
              <a:t>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Home Networking Control Protocol: </a:t>
            </a:r>
            <a:r>
              <a:rPr lang="en-US" sz="1400" dirty="0" smtClean="0">
                <a:hlinkClick r:id="rId8"/>
              </a:rPr>
              <a:t>http://datatracker.ietf.org/doc/draft-ietf-homenet-hncp/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</a:pPr>
            <a:endParaRPr lang="en-US" sz="1400" dirty="0" smtClean="0"/>
          </a:p>
          <a:p>
            <a:pPr lvl="1">
              <a:lnSpc>
                <a:spcPct val="80000"/>
              </a:lnSpc>
            </a:pPr>
            <a:endParaRPr lang="en-US" sz="1400" dirty="0" smtClean="0"/>
          </a:p>
          <a:p>
            <a:pPr lvl="1">
              <a:lnSpc>
                <a:spcPct val="80000"/>
              </a:lnSpc>
            </a:pPr>
            <a:endParaRPr lang="en-US" sz="1400" dirty="0" smtClean="0"/>
          </a:p>
          <a:p>
            <a:pPr>
              <a:lnSpc>
                <a:spcPct val="80000"/>
              </a:lnSpc>
            </a:pPr>
            <a:endParaRPr lang="en-US" sz="1000" dirty="0" smtClean="0"/>
          </a:p>
          <a:p>
            <a:pPr lvl="1">
              <a:lnSpc>
                <a:spcPct val="80000"/>
              </a:lnSpc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</a:pP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2015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Operations Area Working Group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001000" cy="48768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 smtClean="0">
                <a:hlinkClick r:id="rId3"/>
              </a:rPr>
              <a:t>http</a:t>
            </a:r>
            <a:r>
              <a:rPr lang="en-US" sz="2000" dirty="0">
                <a:hlinkClick r:id="rId3"/>
              </a:rPr>
              <a:t>://datatracker.ietf.org/wg/opsawg</a:t>
            </a:r>
            <a:r>
              <a:rPr lang="en-US" sz="2000" dirty="0" smtClean="0">
                <a:hlinkClick r:id="rId3"/>
              </a:rPr>
              <a:t>/</a:t>
            </a:r>
            <a:endParaRPr lang="en-US" sz="200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Area WG processes submissions related to Operations Area WGs that have closed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Control and Provisioning of Wireless Access Points (CAPWAP) Working Group closed in 2009</a:t>
            </a:r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Responded to requests from OPSAWG chairs for IEEE 802.11 review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“Alternate Tunnel Encapsulation for Data Frames in CAPWAP”  </a:t>
            </a:r>
            <a:r>
              <a:rPr lang="en-US" sz="1400" dirty="0" smtClean="0">
                <a:hlinkClick r:id="rId4"/>
              </a:rPr>
              <a:t>http://www.ietf.org/id/draft-zhang-opsawg-capwap-cds-02.txt</a:t>
            </a:r>
            <a:r>
              <a:rPr lang="en-US" sz="1400" dirty="0" smtClean="0"/>
              <a:t> , see Slide 5 </a:t>
            </a:r>
            <a:r>
              <a:rPr lang="en-US" sz="1400" dirty="0"/>
              <a:t>in https://mentor.ieee.org/802.11/dcn/14/11-14-0368-01-0000-march-2014-liaison-to-ietf-report.pptx 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“</a:t>
            </a:r>
            <a:r>
              <a:rPr lang="en-US" sz="1400" dirty="0"/>
              <a:t>IEEE 802.11 MAC Profile for CAPWAP” </a:t>
            </a:r>
            <a:r>
              <a:rPr lang="en-US" sz="1400" dirty="0">
                <a:hlinkClick r:id="rId5"/>
              </a:rPr>
              <a:t>https://datatracker.ietf.org/doc/draft-ietf-opsawg-capwap-hybridmac</a:t>
            </a:r>
            <a:r>
              <a:rPr lang="en-US" sz="1400" dirty="0" smtClean="0">
                <a:hlinkClick r:id="rId5"/>
              </a:rPr>
              <a:t>/</a:t>
            </a:r>
            <a:r>
              <a:rPr lang="en-US" sz="1400" dirty="0" smtClean="0"/>
              <a:t> , </a:t>
            </a:r>
            <a:r>
              <a:rPr lang="en-US" sz="1400" dirty="0"/>
              <a:t>see </a:t>
            </a:r>
            <a:r>
              <a:rPr lang="en-US" sz="1400" dirty="0">
                <a:hlinkClick r:id="rId6"/>
              </a:rPr>
              <a:t>https://</a:t>
            </a:r>
            <a:r>
              <a:rPr lang="en-US" sz="1400" dirty="0" smtClean="0">
                <a:hlinkClick r:id="rId6"/>
              </a:rPr>
              <a:t>mentor.ieee.org/802.11/dcn/14/11-14-0684-01-0000-capwap-hybridmac-liaison-response.docx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“</a:t>
            </a:r>
            <a:r>
              <a:rPr lang="en-GB" sz="1400" dirty="0"/>
              <a:t>CAPWAP extension for 802.11n and Power/channel </a:t>
            </a:r>
            <a:r>
              <a:rPr lang="en-GB" sz="1400" dirty="0" err="1" smtClean="0"/>
              <a:t>Autoconfiguration</a:t>
            </a:r>
            <a:r>
              <a:rPr lang="en-GB" sz="1400" dirty="0" smtClean="0"/>
              <a:t>” </a:t>
            </a:r>
            <a:r>
              <a:rPr lang="en-US" sz="1400" u="sng" dirty="0">
                <a:hlinkClick r:id="rId7"/>
              </a:rPr>
              <a:t>http://datatracker.ietf.org/doc/draft-ietf-opsawg-capwap-extension/</a:t>
            </a:r>
            <a:r>
              <a:rPr lang="en-US" sz="1400" dirty="0"/>
              <a:t> </a:t>
            </a:r>
            <a:r>
              <a:rPr lang="en-US" sz="1400" dirty="0" smtClean="0"/>
              <a:t>, </a:t>
            </a:r>
            <a:r>
              <a:rPr lang="en-US" sz="1400" dirty="0"/>
              <a:t>see </a:t>
            </a:r>
            <a:r>
              <a:rPr lang="en-US" sz="1400" dirty="0">
                <a:hlinkClick r:id="rId8"/>
              </a:rPr>
              <a:t>https://</a:t>
            </a:r>
            <a:r>
              <a:rPr lang="en-US" sz="1400" dirty="0" smtClean="0">
                <a:hlinkClick r:id="rId8"/>
              </a:rPr>
              <a:t>mentor.ieee.org/802.11/dcn/14/11-14-0913-01-0000-liaison-response-opsawg-capwap-extension.docx</a:t>
            </a:r>
            <a:r>
              <a:rPr lang="en-US" sz="1400" dirty="0" smtClean="0"/>
              <a:t> </a:t>
            </a:r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Updates [May 2015] Operations Area Working Group work group items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CAPWAP Hybrid </a:t>
            </a:r>
            <a:r>
              <a:rPr lang="en-US" sz="1400" dirty="0"/>
              <a:t>MAC published as RFC7494, </a:t>
            </a:r>
            <a:r>
              <a:rPr lang="en-US" sz="1400" dirty="0">
                <a:hlinkClick r:id="rId9"/>
              </a:rPr>
              <a:t>http://datatracker.ietf.org/doc/rfc7494</a:t>
            </a:r>
            <a:r>
              <a:rPr lang="en-US" sz="1400" dirty="0" smtClean="0">
                <a:hlinkClick r:id="rId9"/>
              </a:rPr>
              <a:t>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Updated: </a:t>
            </a:r>
            <a:r>
              <a:rPr lang="en-US" sz="1400" dirty="0" smtClean="0">
                <a:hlinkClick r:id="rId10"/>
              </a:rPr>
              <a:t>http</a:t>
            </a:r>
            <a:r>
              <a:rPr lang="en-US" sz="1400" dirty="0">
                <a:hlinkClick r:id="rId10"/>
              </a:rPr>
              <a:t>://datatracker.ietf.org/doc/draft-ietf-opsawg-capwap-alt-tunnel</a:t>
            </a:r>
            <a:r>
              <a:rPr lang="en-US" sz="1400" dirty="0" smtClean="0">
                <a:hlinkClick r:id="rId10"/>
              </a:rPr>
              <a:t>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Individual submission</a:t>
            </a:r>
            <a:r>
              <a:rPr lang="en-US" sz="1400" dirty="0"/>
              <a:t>: CAPWAP Control and Data Channel Separation for Multi-provider </a:t>
            </a:r>
            <a:r>
              <a:rPr lang="en-US" sz="1400" dirty="0" smtClean="0"/>
              <a:t>Scenario</a:t>
            </a:r>
            <a:r>
              <a:rPr lang="en-US" sz="1400" dirty="0"/>
              <a:t>, see </a:t>
            </a:r>
            <a:r>
              <a:rPr lang="en-US" sz="1400" dirty="0">
                <a:hlinkClick r:id="rId11"/>
              </a:rPr>
              <a:t>http://datatracker.ietf.org/doc/draft-you-opsawg-capwap-separation-for-mp</a:t>
            </a:r>
            <a:r>
              <a:rPr lang="en-US" sz="1400" dirty="0" smtClean="0">
                <a:hlinkClick r:id="rId11"/>
              </a:rPr>
              <a:t>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(r5): </a:t>
            </a:r>
            <a:r>
              <a:rPr lang="en-US" sz="1400" u="sng" dirty="0" smtClean="0">
                <a:hlinkClick r:id="rId7"/>
              </a:rPr>
              <a:t>http://datatracker.ietf.org/doc/draft-ietf-opsawg-capwap-extension/</a:t>
            </a:r>
            <a:r>
              <a:rPr lang="en-US" sz="1400" u="sng" dirty="0" smtClean="0"/>
              <a:t>  </a:t>
            </a:r>
            <a:r>
              <a:rPr lang="en-US" sz="1400" dirty="0" smtClean="0"/>
              <a:t>No longer active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Of interest: RFC6632, An Overview of the IETF Network Management Protocols, </a:t>
            </a:r>
            <a:r>
              <a:rPr lang="en-US" sz="1400" dirty="0"/>
              <a:t>see </a:t>
            </a:r>
            <a:r>
              <a:rPr lang="en-US" sz="1400" dirty="0">
                <a:hlinkClick r:id="rId12"/>
              </a:rPr>
              <a:t>https://</a:t>
            </a:r>
            <a:r>
              <a:rPr lang="en-US" sz="1400" dirty="0" smtClean="0">
                <a:hlinkClick r:id="rId12"/>
              </a:rPr>
              <a:t>tools.ietf.org/html/rfc6632</a:t>
            </a:r>
            <a:r>
              <a:rPr lang="en-US" sz="1400" dirty="0" smtClean="0"/>
              <a:t> </a:t>
            </a:r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2757656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76341</TotalTime>
  <Words>1702</Words>
  <Application>Microsoft Office PowerPoint</Application>
  <PresentationFormat>On-screen Show (4:3)</PresentationFormat>
  <Paragraphs>338</Paragraphs>
  <Slides>16</Slides>
  <Notes>16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802-11-Submission</vt:lpstr>
      <vt:lpstr>Document</vt:lpstr>
      <vt:lpstr>Packager Shell Object</vt:lpstr>
      <vt:lpstr>IEEE 802.11-IETF Liaison Report</vt:lpstr>
      <vt:lpstr>Abstract</vt:lpstr>
      <vt:lpstr>IETF- IEEE 802 Liaison Activity  </vt:lpstr>
      <vt:lpstr>IETF Meetings</vt:lpstr>
      <vt:lpstr>Protocol to Access White Space database (paws) WG</vt:lpstr>
      <vt:lpstr>RADEXT WG</vt:lpstr>
      <vt:lpstr>Emergency Context Resolution with Internet Technologies (ECRIT) </vt:lpstr>
      <vt:lpstr>Home Networking (homenet) WG</vt:lpstr>
      <vt:lpstr>Operations Area Working Group</vt:lpstr>
      <vt:lpstr>Active Queue Management (AQM)</vt:lpstr>
      <vt:lpstr>Transport Layer Security (TLS)</vt:lpstr>
      <vt:lpstr>Extensions for Scalable DNS Service Discovery (dnssd)</vt:lpstr>
      <vt:lpstr>Of Interest to Smart Grid</vt:lpstr>
      <vt:lpstr>Of Interest: Network-Based Mobility Extensions (NETEXT)</vt:lpstr>
      <vt:lpstr>Potential Liaison: Protocol Independent Multicast (PIM) Re-charter</vt:lpstr>
      <vt:lpstr>References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Liaison Report</dc:title>
  <dc:creator>Dorothy Stanley</dc:creator>
  <cp:lastModifiedBy>Dorothy Stanley</cp:lastModifiedBy>
  <cp:revision>479</cp:revision>
  <cp:lastPrinted>1998-02-10T13:28:06Z</cp:lastPrinted>
  <dcterms:created xsi:type="dcterms:W3CDTF">2005-01-04T21:26:55Z</dcterms:created>
  <dcterms:modified xsi:type="dcterms:W3CDTF">2015-05-13T15:49:31Z</dcterms:modified>
</cp:coreProperties>
</file>