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3"/>
  </p:notesMasterIdLst>
  <p:handoutMasterIdLst>
    <p:handoutMasterId r:id="rId114"/>
  </p:handoutMasterIdLst>
  <p:sldIdLst>
    <p:sldId id="269" r:id="rId2"/>
    <p:sldId id="270" r:id="rId3"/>
    <p:sldId id="490" r:id="rId4"/>
    <p:sldId id="491" r:id="rId5"/>
    <p:sldId id="492" r:id="rId6"/>
    <p:sldId id="493" r:id="rId7"/>
    <p:sldId id="273" r:id="rId8"/>
    <p:sldId id="274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11" r:id="rId34"/>
    <p:sldId id="412" r:id="rId35"/>
    <p:sldId id="413" r:id="rId36"/>
    <p:sldId id="414" r:id="rId37"/>
    <p:sldId id="415" r:id="rId38"/>
    <p:sldId id="416" r:id="rId39"/>
    <p:sldId id="417" r:id="rId40"/>
    <p:sldId id="418" r:id="rId41"/>
    <p:sldId id="419" r:id="rId42"/>
    <p:sldId id="420" r:id="rId43"/>
    <p:sldId id="421" r:id="rId44"/>
    <p:sldId id="422" r:id="rId45"/>
    <p:sldId id="423" r:id="rId46"/>
    <p:sldId id="424" r:id="rId47"/>
    <p:sldId id="425" r:id="rId48"/>
    <p:sldId id="426" r:id="rId49"/>
    <p:sldId id="427" r:id="rId50"/>
    <p:sldId id="428" r:id="rId51"/>
    <p:sldId id="429" r:id="rId52"/>
    <p:sldId id="430" r:id="rId53"/>
    <p:sldId id="431" r:id="rId54"/>
    <p:sldId id="432" r:id="rId55"/>
    <p:sldId id="433" r:id="rId56"/>
    <p:sldId id="434" r:id="rId57"/>
    <p:sldId id="435" r:id="rId58"/>
    <p:sldId id="436" r:id="rId59"/>
    <p:sldId id="437" r:id="rId60"/>
    <p:sldId id="438" r:id="rId61"/>
    <p:sldId id="439" r:id="rId62"/>
    <p:sldId id="440" r:id="rId63"/>
    <p:sldId id="441" r:id="rId64"/>
    <p:sldId id="442" r:id="rId65"/>
    <p:sldId id="443" r:id="rId66"/>
    <p:sldId id="444" r:id="rId67"/>
    <p:sldId id="445" r:id="rId68"/>
    <p:sldId id="446" r:id="rId69"/>
    <p:sldId id="447" r:id="rId70"/>
    <p:sldId id="448" r:id="rId71"/>
    <p:sldId id="449" r:id="rId72"/>
    <p:sldId id="450" r:id="rId73"/>
    <p:sldId id="451" r:id="rId74"/>
    <p:sldId id="452" r:id="rId75"/>
    <p:sldId id="453" r:id="rId76"/>
    <p:sldId id="454" r:id="rId77"/>
    <p:sldId id="455" r:id="rId78"/>
    <p:sldId id="456" r:id="rId79"/>
    <p:sldId id="457" r:id="rId80"/>
    <p:sldId id="458" r:id="rId81"/>
    <p:sldId id="459" r:id="rId82"/>
    <p:sldId id="460" r:id="rId83"/>
    <p:sldId id="461" r:id="rId84"/>
    <p:sldId id="462" r:id="rId85"/>
    <p:sldId id="463" r:id="rId86"/>
    <p:sldId id="464" r:id="rId87"/>
    <p:sldId id="465" r:id="rId88"/>
    <p:sldId id="466" r:id="rId89"/>
    <p:sldId id="467" r:id="rId90"/>
    <p:sldId id="468" r:id="rId91"/>
    <p:sldId id="469" r:id="rId92"/>
    <p:sldId id="470" r:id="rId93"/>
    <p:sldId id="471" r:id="rId94"/>
    <p:sldId id="472" r:id="rId95"/>
    <p:sldId id="473" r:id="rId96"/>
    <p:sldId id="474" r:id="rId97"/>
    <p:sldId id="475" r:id="rId98"/>
    <p:sldId id="476" r:id="rId99"/>
    <p:sldId id="477" r:id="rId100"/>
    <p:sldId id="478" r:id="rId101"/>
    <p:sldId id="479" r:id="rId102"/>
    <p:sldId id="480" r:id="rId103"/>
    <p:sldId id="481" r:id="rId104"/>
    <p:sldId id="482" r:id="rId105"/>
    <p:sldId id="483" r:id="rId106"/>
    <p:sldId id="484" r:id="rId107"/>
    <p:sldId id="485" r:id="rId108"/>
    <p:sldId id="486" r:id="rId109"/>
    <p:sldId id="487" r:id="rId110"/>
    <p:sldId id="488" r:id="rId111"/>
    <p:sldId id="489" r:id="rId112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0" autoAdjust="0"/>
    <p:restoredTop sz="98849" autoAdjust="0"/>
  </p:normalViewPr>
  <p:slideViewPr>
    <p:cSldViewPr>
      <p:cViewPr>
        <p:scale>
          <a:sx n="85" d="100"/>
          <a:sy n="85" d="100"/>
        </p:scale>
        <p:origin x="-36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100" y="15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pstephe\Documents\sandbox\802.11\tools\summary%20of%20meeting-members\attendance%20by%20breakou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pstephe\Documents\sandbox\802.11\tools\summary%20of%20meeting-members\attendees%20plus%20country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pivotSource>
    <c:name>[attendance by breakout.xlsx]pie chart total attendances!PivotTable1</c:name>
    <c:fmtId val="-1"/>
  </c:pivotSource>
  <c:chart>
    <c:title>
      <c:layout/>
      <c:overlay val="0"/>
    </c:title>
    <c:autoTitleDeleted val="0"/>
    <c:pivotFmts>
      <c:pivotFmt>
        <c:idx val="0"/>
      </c:pivotFmt>
      <c:pivotFmt>
        <c:idx val="1"/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  <c:dLbl>
          <c:idx val="0"/>
          <c:layout>
            <c:manualLayout>
              <c:x val="-1.3417292285624199E-2"/>
              <c:y val="3.1462416934048984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</c:pivotFmt>
      <c:pivotFmt>
        <c:idx val="10"/>
      </c:pivotFmt>
      <c:pivotFmt>
        <c:idx val="11"/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'pie chart total attendances'!$B$1</c:f>
              <c:strCache>
                <c:ptCount val="1"/>
                <c:pt idx="0">
                  <c:v>Total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'pie chart total attendances'!$A$2:$A$11</c:f>
              <c:strCache>
                <c:ptCount val="10"/>
                <c:pt idx="0">
                  <c:v>TGah</c:v>
                </c:pt>
                <c:pt idx="1">
                  <c:v>TGai</c:v>
                </c:pt>
                <c:pt idx="2">
                  <c:v>TGak</c:v>
                </c:pt>
                <c:pt idx="3">
                  <c:v>TGaq</c:v>
                </c:pt>
                <c:pt idx="4">
                  <c:v>TGmc</c:v>
                </c:pt>
                <c:pt idx="5">
                  <c:v>TGax</c:v>
                </c:pt>
                <c:pt idx="6">
                  <c:v>Mid-Week Plenary</c:v>
                </c:pt>
                <c:pt idx="7">
                  <c:v>NGP SG</c:v>
                </c:pt>
                <c:pt idx="8">
                  <c:v>Opening Plenary</c:v>
                </c:pt>
                <c:pt idx="9">
                  <c:v>TGay</c:v>
                </c:pt>
              </c:strCache>
            </c:strRef>
          </c:cat>
          <c:val>
            <c:numRef>
              <c:f>'pie chart total attendances'!$B$2:$B$11</c:f>
              <c:numCache>
                <c:formatCode>General</c:formatCode>
                <c:ptCount val="10"/>
                <c:pt idx="0">
                  <c:v>194</c:v>
                </c:pt>
                <c:pt idx="1">
                  <c:v>101</c:v>
                </c:pt>
                <c:pt idx="2">
                  <c:v>93</c:v>
                </c:pt>
                <c:pt idx="3">
                  <c:v>231</c:v>
                </c:pt>
                <c:pt idx="4">
                  <c:v>258</c:v>
                </c:pt>
                <c:pt idx="5">
                  <c:v>1775</c:v>
                </c:pt>
                <c:pt idx="6">
                  <c:v>265</c:v>
                </c:pt>
                <c:pt idx="7">
                  <c:v>161</c:v>
                </c:pt>
                <c:pt idx="8">
                  <c:v>241</c:v>
                </c:pt>
                <c:pt idx="9">
                  <c:v>453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[attendees plus country.xlsx]Pie by country!PivotTable1</c:name>
    <c:fmtId val="-1"/>
  </c:pivotSource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1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1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1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1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1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1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1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1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1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1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2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'Pie by country'!$B$1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8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1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2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'Pie by country'!$A$2:$A$23</c:f>
              <c:strCache>
                <c:ptCount val="21"/>
                <c:pt idx="0">
                  <c:v>US</c:v>
                </c:pt>
                <c:pt idx="1">
                  <c:v>(blank)</c:v>
                </c:pt>
                <c:pt idx="2">
                  <c:v>KR</c:v>
                </c:pt>
                <c:pt idx="3">
                  <c:v>JP</c:v>
                </c:pt>
                <c:pt idx="4">
                  <c:v>CN</c:v>
                </c:pt>
                <c:pt idx="5">
                  <c:v>CA</c:v>
                </c:pt>
                <c:pt idx="6">
                  <c:v>SE</c:v>
                </c:pt>
                <c:pt idx="7">
                  <c:v>GB</c:v>
                </c:pt>
                <c:pt idx="8">
                  <c:v>IL</c:v>
                </c:pt>
                <c:pt idx="9">
                  <c:v>DE</c:v>
                </c:pt>
                <c:pt idx="10">
                  <c:v>FR</c:v>
                </c:pt>
                <c:pt idx="11">
                  <c:v>TW</c:v>
                </c:pt>
                <c:pt idx="12">
                  <c:v>RU</c:v>
                </c:pt>
                <c:pt idx="13">
                  <c:v>FI</c:v>
                </c:pt>
                <c:pt idx="14">
                  <c:v>SG</c:v>
                </c:pt>
                <c:pt idx="15">
                  <c:v>IT</c:v>
                </c:pt>
                <c:pt idx="16">
                  <c:v>GR</c:v>
                </c:pt>
                <c:pt idx="17">
                  <c:v>HK</c:v>
                </c:pt>
                <c:pt idx="18">
                  <c:v>AU</c:v>
                </c:pt>
                <c:pt idx="19">
                  <c:v>USA </c:v>
                </c:pt>
                <c:pt idx="20">
                  <c:v>NZ</c:v>
                </c:pt>
              </c:strCache>
            </c:strRef>
          </c:cat>
          <c:val>
            <c:numRef>
              <c:f>'Pie by country'!$B$2:$B$23</c:f>
              <c:numCache>
                <c:formatCode>General</c:formatCode>
                <c:ptCount val="21"/>
                <c:pt idx="0">
                  <c:v>126</c:v>
                </c:pt>
                <c:pt idx="1">
                  <c:v>51</c:v>
                </c:pt>
                <c:pt idx="2">
                  <c:v>30</c:v>
                </c:pt>
                <c:pt idx="3">
                  <c:v>25</c:v>
                </c:pt>
                <c:pt idx="4">
                  <c:v>18</c:v>
                </c:pt>
                <c:pt idx="5">
                  <c:v>9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802.11-15/0514r0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38CC2637-1985-412C-994C-3901D4FC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24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802.11-15/0514r0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C4CDFAE-F895-48F6-BF6B-C54B41AC9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681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802.11-15/0514r0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2015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193729FD-A0E3-43F9-BAB1-A5241DF7C04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075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/>
          <a:p>
            <a:r>
              <a:rPr lang="en-US" smtClean="0"/>
              <a:t>May 2015</a:t>
            </a:r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2A966BB1-2648-428D-89B2-DEE69CF444F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4340380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802.11-15/0515r0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2015</a:t>
            </a:r>
          </a:p>
        </p:txBody>
      </p:sp>
      <p:sp>
        <p:nvSpPr>
          <p:cNvPr id="3072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3072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205BC728-8460-4716-91D0-7D214BB3AC75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307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802.11-15/0515r0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2015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3E5D11F-20FA-4889-9D94-08C3D54988E1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802.11-15/0515r0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2015</a:t>
            </a:r>
          </a:p>
        </p:txBody>
      </p:sp>
      <p:sp>
        <p:nvSpPr>
          <p:cNvPr id="368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368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7DFC70CD-AA27-4F17-8E96-92B2EA82AF38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368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68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802.11-15/0515r0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2015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389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A734D471-6454-471D-A711-6EED3DF1D25E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802.11-15/0515r0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802.11-15/0515r0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802.11-15/0515r0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7698" y="9001125"/>
            <a:ext cx="486415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802.11-15/0515r0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802.11-15/0515r0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802.11-15/0515r0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109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5598844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802.11-15/0515r0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110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802.11-15/0515r0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2015</a:t>
            </a: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28398B4-DAE8-4FA7-83C8-26E5BDC6591B}" type="slidenum">
              <a:rPr lang="en-US" smtClean="0"/>
              <a:pPr/>
              <a:t>111</a:t>
            </a:fld>
            <a:endParaRPr lang="en-US" smtClean="0"/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/>
          <a:p>
            <a:r>
              <a:rPr lang="en-US" smtClean="0"/>
              <a:t>May 2015</a:t>
            </a: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15355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/>
          <a:p>
            <a:r>
              <a:rPr lang="en-US" smtClean="0"/>
              <a:t>May 2015</a:t>
            </a: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9397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617E4734-E93D-4119-AD53-64F2B1E3BFF1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1898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1675"/>
            <a:ext cx="4630738" cy="3475038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 smtClean="0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1630492" y="9000621"/>
            <a:ext cx="4582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2831924" y="9000621"/>
            <a:ext cx="86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45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802.11-15/0514r0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28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802.11-09/0840r0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/>
          <a:p>
            <a:r>
              <a:rPr lang="en-US" smtClean="0"/>
              <a:t>July 2009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72981" y="9001125"/>
            <a:ext cx="27404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6939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802.11-08/1455r0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682879" cy="215444"/>
          </a:xfrm>
          <a:noFill/>
        </p:spPr>
        <p:txBody>
          <a:bodyPr/>
          <a:lstStyle/>
          <a:p>
            <a:r>
              <a:rPr lang="en-US" smtClean="0"/>
              <a:t>Jan 2009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72981" y="9001125"/>
            <a:ext cx="27404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7891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1750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070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802.11-15/0514r0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2015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682FE07-470C-4031-9E56-D8466BE2566B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0083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7739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6532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802.11-15/0686r0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2015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802.11-15/0686r0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2015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802.11-15/0686r0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2015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8AC30D68-B388-CC41-9257-1344FD822173}" type="slidenum">
              <a:rPr lang="en-US"/>
              <a:pPr/>
              <a:t>25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378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214C0BA8-5355-5B4E-9412-71DD676DB540}" type="slidenum">
              <a:rPr lang="en-US"/>
              <a:pPr/>
              <a:t>26</a:t>
            </a:fld>
            <a:endParaRPr 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250" rIns="95250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417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802.11-15/0514r0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2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913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802.11-15/0514r0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89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005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802.11-15/0514r0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893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802.11-15/0514r0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48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802.11-15/0514r0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368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802.11-15/0514r0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793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B6A31C27-B09A-4880-B9CE-D62100860083}" type="slidenum">
              <a:rPr lang="en-GB" altLang="en-US"/>
              <a:pPr>
                <a:spcBef>
                  <a:spcPct val="0"/>
                </a:spcBef>
              </a:pPr>
              <a:t>34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60D2CC4C-3E45-403F-B1FF-28CA88101F17}" type="slidenum">
              <a:rPr lang="en-GB" altLang="en-US"/>
              <a:pPr>
                <a:spcBef>
                  <a:spcPct val="0"/>
                </a:spcBef>
              </a:pPr>
              <a:t>35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CE31C515-4596-4B3E-8972-F5FD6C34C3AA}" type="slidenum">
              <a:rPr lang="en-GB" altLang="en-US"/>
              <a:pPr>
                <a:spcBef>
                  <a:spcPct val="0"/>
                </a:spcBef>
              </a:pPr>
              <a:t>36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</p:spPr>
        <p:txBody>
          <a:bodyPr lIns="95230" tIns="46028" rIns="95230" bIns="46028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DA46D214-75BD-4AB5-B513-4DDEA98DA4CD}" type="slidenum">
              <a:rPr lang="en-GB" smtClean="0"/>
              <a:pPr/>
              <a:t>38</a:t>
            </a:fld>
            <a:endParaRPr lang="en-GB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802.11-15/0514r0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7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784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802.11-15/0514r0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585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802.11-15/0514r0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076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802.11-15/0514r0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903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802.11-15/0514r0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45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802.11-15/0695r0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/>
          <a:p>
            <a:r>
              <a:rPr lang="en-US" smtClean="0"/>
              <a:t>May 2015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5595" y="9001125"/>
            <a:ext cx="2557880" cy="184666"/>
          </a:xfrm>
          <a:noFill/>
        </p:spPr>
        <p:txBody>
          <a:bodyPr/>
          <a:lstStyle/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802.11-15/0695r0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2015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C4F4DAE-E60C-4253-B0B9-199258B0A6AD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802.11-15/0695r0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55595" y="9001125"/>
            <a:ext cx="255788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Dorothy Stanley,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61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88" y="96838"/>
            <a:ext cx="2185987" cy="214312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802.11-15/0695r0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5" y="95707"/>
            <a:ext cx="753411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May 2015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013" y="9001125"/>
            <a:ext cx="2557462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775" y="9001125"/>
            <a:ext cx="414338" cy="18415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F3F42982-5C51-4B0C-81ED-C6DD168AA414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36870" name="Rectangle 2"/>
          <p:cNvSpPr txBox="1">
            <a:spLocks noGrp="1" noChangeArrowheads="1"/>
          </p:cNvSpPr>
          <p:nvPr/>
        </p:nvSpPr>
        <p:spPr bwMode="auto">
          <a:xfrm>
            <a:off x="4017964" y="95251"/>
            <a:ext cx="2195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36871" name="Rectangle 3"/>
          <p:cNvSpPr txBox="1">
            <a:spLocks noGrp="1" noChangeArrowheads="1"/>
          </p:cNvSpPr>
          <p:nvPr/>
        </p:nvSpPr>
        <p:spPr bwMode="auto">
          <a:xfrm>
            <a:off x="646113" y="95251"/>
            <a:ext cx="754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36872" name="Rectangle 6"/>
          <p:cNvSpPr txBox="1">
            <a:spLocks noGrp="1" noChangeArrowheads="1"/>
          </p:cNvSpPr>
          <p:nvPr/>
        </p:nvSpPr>
        <p:spPr bwMode="auto">
          <a:xfrm>
            <a:off x="2961687" y="9001125"/>
            <a:ext cx="32517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36873" name="Rectangle 7"/>
          <p:cNvSpPr txBox="1">
            <a:spLocks noGrp="1" noChangeArrowheads="1"/>
          </p:cNvSpPr>
          <p:nvPr/>
        </p:nvSpPr>
        <p:spPr bwMode="auto">
          <a:xfrm>
            <a:off x="3261302" y="9001125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C7B453B-48E0-4477-A157-3A28621F65B5}" type="slidenum">
              <a:rPr lang="en-US" altLang="en-US"/>
              <a:pPr algn="r"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36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36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6"/>
            <a:ext cx="5486400" cy="418306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802.11-15/0695r0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55595" y="9001125"/>
            <a:ext cx="255788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Dorothy Stanley,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359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802.11-12/0455r0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85219" y="9001125"/>
            <a:ext cx="2528256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401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50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802.11-15/0514r0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411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802.11-15/0514r0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5684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802.11-15/0514r0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191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802.11-15/0514r0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066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9B4F10BE-8640-3647-A390-79D9D5117F41}" type="slidenum">
              <a:rPr lang="en-US" altLang="ja-JP">
                <a:cs typeface="ＭＳ Ｐゴシック" charset="-128"/>
              </a:rPr>
              <a:pPr>
                <a:defRPr/>
              </a:pPr>
              <a:t>55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86278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56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 dirty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02143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Page </a:t>
            </a:r>
            <a:fld id="{4F3CD8BA-0884-4840-B956-EE9BA92DD1F2}" type="slidenum">
              <a:rPr lang="en-US" altLang="ja-JP">
                <a:latin typeface="Times New Roman" pitchFamily="-65" charset="0"/>
                <a:cs typeface="ＭＳ Ｐゴシック" pitchFamily="-65" charset="-128"/>
              </a:rPr>
              <a:pPr/>
              <a:t>57</a:t>
            </a:fld>
            <a:endParaRPr lang="en-US" altLang="ja-JP">
              <a:latin typeface="Times New Roman" pitchFamily="-65" charset="0"/>
              <a:cs typeface="ＭＳ Ｐゴシック" pitchFamily="-65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260319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Page </a:t>
            </a:r>
            <a:fld id="{E04F12BE-F34E-1248-940B-8EC27E93B954}" type="slidenum">
              <a:rPr lang="en-US" altLang="ja-JP" smtClean="0"/>
              <a:pPr>
                <a:defRPr/>
              </a:pPr>
              <a:t>58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114864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Page </a:t>
            </a:r>
            <a:fld id="{E04F12BE-F34E-1248-940B-8EC27E93B954}" type="slidenum">
              <a:rPr lang="en-US" altLang="ja-JP" smtClean="0"/>
              <a:pPr>
                <a:defRPr/>
              </a:pPr>
              <a:t>59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3947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802.11-15/0225r1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781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Page </a:t>
            </a:r>
            <a:fld id="{E04F12BE-F34E-1248-940B-8EC27E93B954}" type="slidenum">
              <a:rPr lang="en-US" altLang="ja-JP" smtClean="0"/>
              <a:pPr>
                <a:defRPr/>
              </a:pPr>
              <a:t>60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166736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61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471649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9156" name="ヘッダー プレースホルダ 3"/>
          <p:cNvSpPr>
            <a:spLocks noGrp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doc.: IEEE 802.19-09/xxxxr0</a:t>
            </a:r>
          </a:p>
        </p:txBody>
      </p:sp>
      <p:sp>
        <p:nvSpPr>
          <p:cNvPr id="49157" name="日付プレースホルダ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April 2009</a:t>
            </a:r>
          </a:p>
        </p:txBody>
      </p:sp>
      <p:sp>
        <p:nvSpPr>
          <p:cNvPr id="49158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Rich Kennedy, Research In Motion</a:t>
            </a:r>
          </a:p>
        </p:txBody>
      </p:sp>
      <p:sp>
        <p:nvSpPr>
          <p:cNvPr id="49159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Page </a:t>
            </a:r>
            <a:fld id="{DCE342CC-A869-8243-8F84-6087C7487882}" type="slidenum"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pPr>
                <a:defRPr/>
              </a:pPr>
              <a:t>62</a:t>
            </a:fld>
            <a:endParaRPr lang="en-US" altLang="ja-JP" smtClean="0">
              <a:latin typeface="Times New Roman" pitchFamily="-65" charset="0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659405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Page </a:t>
            </a:r>
            <a:fld id="{E04F12BE-F34E-1248-940B-8EC27E93B954}" type="slidenum">
              <a:rPr lang="en-US" altLang="ja-JP" smtClean="0"/>
              <a:pPr>
                <a:defRPr/>
              </a:pPr>
              <a:t>63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975038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ヘッダー プレースホルダ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3"/>
          </p:nvPr>
        </p:nvSpPr>
        <p:spPr>
          <a:xfrm>
            <a:off x="3201992" y="9001125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Page </a:t>
            </a:r>
            <a:fld id="{E04F12BE-F34E-1248-940B-8EC27E93B954}" type="slidenum">
              <a:rPr lang="en-US" altLang="ja-JP" smtClean="0"/>
              <a:pPr>
                <a:defRPr/>
              </a:pPr>
              <a:t>64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098206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802.11-15/0691r1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/>
          <a:p>
            <a:r>
              <a:rPr lang="en-US" smtClean="0"/>
              <a:t>May 2015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320439" y="9001125"/>
            <a:ext cx="2893036" cy="184666"/>
          </a:xfrm>
          <a:noFill/>
        </p:spPr>
        <p:txBody>
          <a:bodyPr/>
          <a:lstStyle/>
          <a:p>
            <a:pPr lvl="4"/>
            <a:r>
              <a:rPr lang="en-US" smtClean="0"/>
              <a:t>Donald Eastlake, Huawei Technologies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802.11-15/0691r1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/>
          <a:p>
            <a:r>
              <a:rPr lang="en-US" smtClean="0"/>
              <a:t>May 2015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320439" y="9001125"/>
            <a:ext cx="2893036" cy="184666"/>
          </a:xfrm>
          <a:noFill/>
        </p:spPr>
        <p:txBody>
          <a:bodyPr/>
          <a:lstStyle/>
          <a:p>
            <a:pPr lvl="4"/>
            <a:r>
              <a:rPr lang="en-US" smtClean="0"/>
              <a:t>Donald Eastlake, Huawei Technologies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802.11-15/0691r1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802.11-15/0691r1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802.11-15/0691r1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802.11-15/0514r0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5318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802.11-15/0691r1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802.11-15/0660r1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2015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71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802.11-15/0660r1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2015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72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802.11-15/0660r1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2015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73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802.11-15/0514r0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7936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802.11-15/0514r0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5739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78</a:t>
            </a:fld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79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802.11-15/0514r0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448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smtClean="0"/>
              <a:t>doc.: IEEE 802.11-15/0496r1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400" smtClean="0"/>
              <a:t>May 2015</a:t>
            </a:r>
          </a:p>
        </p:txBody>
      </p:sp>
      <p:sp>
        <p:nvSpPr>
          <p:cNvPr id="215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51950" y="9001125"/>
            <a:ext cx="276152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4"/>
            <a:r>
              <a:rPr lang="en-US" altLang="en-US" smtClean="0"/>
              <a:t>Edward Au (Marvell Semiconductor)</a:t>
            </a:r>
          </a:p>
        </p:txBody>
      </p:sp>
      <p:sp>
        <p:nvSpPr>
          <p:cNvPr id="215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mtClean="0"/>
              <a:t>Page </a:t>
            </a:r>
            <a:fld id="{FF25CD6C-E6D2-4F09-BEAE-39FB88DFC2F4}" type="slidenum">
              <a:rPr lang="en-US" altLang="en-US" smtClean="0"/>
              <a:pPr/>
              <a:t>80</a:t>
            </a:fld>
            <a:endParaRPr lang="en-US" altLang="en-US" smtClean="0"/>
          </a:p>
        </p:txBody>
      </p:sp>
      <p:sp>
        <p:nvSpPr>
          <p:cNvPr id="215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Osama Aboul-Magd (Samsung)</a:t>
            </a:r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mtClean="0"/>
              <a:t>Page </a:t>
            </a:r>
            <a:fld id="{98A87A4B-E902-4D1E-8FB4-8E7FABC0D0CA}" type="slidenum">
              <a:rPr lang="en-US" altLang="en-US" smtClean="0"/>
              <a:pPr/>
              <a:t>81</a:t>
            </a:fld>
            <a:endParaRPr lang="en-US" altLang="en-US" smtClean="0"/>
          </a:p>
        </p:txBody>
      </p:sp>
      <p:sp>
        <p:nvSpPr>
          <p:cNvPr id="22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802.11-15/0496r5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(Marvell Semiconductor)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0A68736-0085-4FE8-B9EA-EE548FF6000F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5395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mtClean="0"/>
              <a:t>Page </a:t>
            </a:r>
            <a:fld id="{FEC864C1-AED8-4312-BCAF-9E1997EB4024}" type="slidenum">
              <a:rPr lang="en-US" altLang="en-US" smtClean="0"/>
              <a:pPr/>
              <a:t>83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endParaRPr lang="en-CA" altLang="en-US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Osama Aboul-Magd (Samsung)</a:t>
            </a:r>
          </a:p>
        </p:txBody>
      </p:sp>
      <p:sp>
        <p:nvSpPr>
          <p:cNvPr id="2458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mtClean="0"/>
              <a:t>Page </a:t>
            </a:r>
            <a:fld id="{E9F7C4A4-D8EC-4F88-A482-D860D2D8F709}" type="slidenum">
              <a:rPr lang="en-US" altLang="en-US" smtClean="0"/>
              <a:pPr/>
              <a:t>84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560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mtClean="0"/>
              <a:t>Page </a:t>
            </a:r>
            <a:fld id="{FC9BAAD4-8BAE-4C40-8CC1-B778DB6B1051}" type="slidenum">
              <a:rPr lang="en-US" altLang="en-US" smtClean="0"/>
              <a:pPr/>
              <a:t>85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663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mtClean="0"/>
              <a:t>Page </a:t>
            </a:r>
            <a:fld id="{2B05AE52-2A92-467F-BDFD-A63043987531}" type="slidenum">
              <a:rPr lang="en-US" altLang="en-US" smtClean="0"/>
              <a:pPr/>
              <a:t>86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236825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259824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863" y="96238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320439" y="9001125"/>
            <a:ext cx="2893036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25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/>
          <a:p>
            <a:r>
              <a:rPr lang="en-US" smtClean="0"/>
              <a:t>May 2015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554447F-A678-4ED9-8E54-D24F45F2B03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107108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863" y="96238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320439" y="9001125"/>
            <a:ext cx="2893036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43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802.11-15/0514r0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8312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92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810968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93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027014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802.11-15/0514r0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1127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802.11-15/0514r0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1444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802.11-15/0515r0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2015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59DFE69E-7B67-423D-89E4-C946A1808069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802.11-15/0515r0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2015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C2B2D208-67FA-4E74-9755-1AF3509BEB51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noFill/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802.11-15/0515r0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802.11-15/0515r0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2015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FF75A2-6F5B-4D4B-A1CF-EDEEA4E4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EE1C41-13CA-4068-AF87-F2963A44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1EE72-AEBD-4C27-8447-805D14E1A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C10F9D-9D4C-4E46-A08D-B0355AB7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71AA584-A631-41C6-AA28-A674FF16B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0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9CDBFA-76A2-4597-AA38-8543ED03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81101DF-3CCF-4DBE-9F6F-C2C8287A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DB990D-5677-42C3-8409-B86316F6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E0127D-EA26-47D7-BEDD-43594B1C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C8A6EB5-1BF3-4B79-A25A-A80C2579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A3E2874-852B-40F2-A72B-30C3B22A2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B4D0AE-50A3-4374-B97B-94DD77DA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5BC343-D255-4229-A3C1-C2A82530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38392" y="6475413"/>
            <a:ext cx="5434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5DBBF94-17B0-4983-A36A-09B6DE6908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802.11-15/0514r0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420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LRA@tiac.net" TargetMode="External"/><Relationship Id="rId13" Type="http://schemas.openxmlformats.org/officeDocument/2006/relationships/hyperlink" Target="mailto:ddrgal@gmail.com" TargetMode="External"/><Relationship Id="rId18" Type="http://schemas.openxmlformats.org/officeDocument/2006/relationships/hyperlink" Target="mailto:pecclesi@cisco.com" TargetMode="External"/><Relationship Id="rId3" Type="http://schemas.openxmlformats.org/officeDocument/2006/relationships/hyperlink" Target="mailto:adrian.p.stephens@intel.com" TargetMode="External"/><Relationship Id="rId7" Type="http://schemas.openxmlformats.org/officeDocument/2006/relationships/hyperlink" Target="mailto:aasterja@qti.qualcomm.com" TargetMode="External"/><Relationship Id="rId12" Type="http://schemas.openxmlformats.org/officeDocument/2006/relationships/hyperlink" Target="mailto:nfinn@cisco.com" TargetMode="External"/><Relationship Id="rId17" Type="http://schemas.openxmlformats.org/officeDocument/2006/relationships/hyperlink" Target="mailto:henry@LOGOUT.COM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mailto:carlos.cordeiro@inte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ongho.seok@gmail.com" TargetMode="External"/><Relationship Id="rId11" Type="http://schemas.openxmlformats.org/officeDocument/2006/relationships/hyperlink" Target="mailto:d3e3e3@gmail.com" TargetMode="External"/><Relationship Id="rId5" Type="http://schemas.openxmlformats.org/officeDocument/2006/relationships/hyperlink" Target="mailto:emily.h.qi@intel.com" TargetMode="External"/><Relationship Id="rId15" Type="http://schemas.openxmlformats.org/officeDocument/2006/relationships/hyperlink" Target="mailto:alex.ashley@hotmail.co.uk" TargetMode="External"/><Relationship Id="rId10" Type="http://schemas.openxmlformats.org/officeDocument/2006/relationships/hyperlink" Target="mailto:jiamin.chen@mail01.huawei.com" TargetMode="External"/><Relationship Id="rId4" Type="http://schemas.openxmlformats.org/officeDocument/2006/relationships/hyperlink" Target="mailto:edwardau@marvell.com" TargetMode="External"/><Relationship Id="rId9" Type="http://schemas.openxmlformats.org/officeDocument/2006/relationships/hyperlink" Target="mailto:Ping.FANG@huawei.com" TargetMode="External"/><Relationship Id="rId14" Type="http://schemas.openxmlformats.org/officeDocument/2006/relationships/hyperlink" Target="mailto:robert.stacey@intel.com" TargetMode="Externa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draft-ietf-paws-protocol/" TargetMode="External"/><Relationship Id="rId7" Type="http://schemas.openxmlformats.org/officeDocument/2006/relationships/hyperlink" Target="http://datatracker.ietf.org/doc/draft-ietf-paws-protocol/" TargetMode="Externa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rfc6953/" TargetMode="External"/><Relationship Id="rId5" Type="http://schemas.openxmlformats.org/officeDocument/2006/relationships/hyperlink" Target="https://datatracker.ietf.org/doc/draft-patil-paws-problem-stmt/" TargetMode="External"/><Relationship Id="rId4" Type="http://schemas.openxmlformats.org/officeDocument/2006/relationships/hyperlink" Target="https://datatracker.ietf.org/wg/paws/charter/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radext/" TargetMode="External"/><Relationship Id="rId7" Type="http://schemas.openxmlformats.org/officeDocument/2006/relationships/hyperlink" Target="http://datatracker.ietf.org/doc/draft-ietf-radext-ip-port-radius-ext/" TargetMode="Externa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rfc7499/" TargetMode="External"/><Relationship Id="rId5" Type="http://schemas.openxmlformats.org/officeDocument/2006/relationships/hyperlink" Target="http://datatracker.ietf.org/doc/draft-ietf-radext-dynamic-discovery/" TargetMode="External"/><Relationship Id="rId4" Type="http://schemas.openxmlformats.org/officeDocument/2006/relationships/hyperlink" Target="http://datatracker.ietf.org/doc/rfc7542/" TargetMode="Externa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hyperlink" Target="http://datatracker.ietf.org/doc/draft-marshall-ecrit-indoor-location/" TargetMode="External"/><Relationship Id="rId3" Type="http://schemas.openxmlformats.org/officeDocument/2006/relationships/hyperlink" Target="http://www.ietf.org/dyn/wg/charter/ecrit-charter.html" TargetMode="External"/><Relationship Id="rId7" Type="http://schemas.openxmlformats.org/officeDocument/2006/relationships/hyperlink" Target="http://datatracker.ietf.org/doc/draft-ietf-ecrit-additional-data/" TargetMode="Externa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ecrit-held-routing/" TargetMode="External"/><Relationship Id="rId5" Type="http://schemas.openxmlformats.org/officeDocument/2006/relationships/hyperlink" Target="http://tools.ietf.org/id/draft-thomson-ecrit-civic-boundary-02.txt" TargetMode="External"/><Relationship Id="rId4" Type="http://schemas.openxmlformats.org/officeDocument/2006/relationships/hyperlink" Target="http://datatracker.ietf.org/doc/rfc6443/" TargetMode="Externa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hyperlink" Target="http://datatracker.ietf.org/doc/draft-ietf-homenet-hncp/" TargetMode="External"/><Relationship Id="rId3" Type="http://schemas.openxmlformats.org/officeDocument/2006/relationships/hyperlink" Target="https://datatracker.ietf.org/wg/homenet/" TargetMode="External"/><Relationship Id="rId7" Type="http://schemas.openxmlformats.org/officeDocument/2006/relationships/hyperlink" Target="http://datatracker.ietf.org/doc/draft-ietf-homenet-dncp/" TargetMode="Externa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homenet-prefix-assignment/" TargetMode="External"/><Relationship Id="rId5" Type="http://schemas.openxmlformats.org/officeDocument/2006/relationships/hyperlink" Target="http://datatracker.ietf.org/doc/draft-ietf-homenet-front-end-naming-delegation/" TargetMode="External"/><Relationship Id="rId4" Type="http://schemas.openxmlformats.org/officeDocument/2006/relationships/hyperlink" Target="http://datatracker.ietf.org/doc/rfc7368/" TargetMode="Externa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1/dcn/14/11-14-0913-01-0000-liaison-response-opsawg-capwap-extension.docx" TargetMode="External"/><Relationship Id="rId3" Type="http://schemas.openxmlformats.org/officeDocument/2006/relationships/hyperlink" Target="http://datatracker.ietf.org/wg/opsawg/" TargetMode="External"/><Relationship Id="rId7" Type="http://schemas.openxmlformats.org/officeDocument/2006/relationships/hyperlink" Target="http://datatracker.ietf.org/doc/draft-ietf-opsawg-capwap-extension/" TargetMode="External"/><Relationship Id="rId12" Type="http://schemas.openxmlformats.org/officeDocument/2006/relationships/hyperlink" Target="https://tools.ietf.org/html/rfc6632" TargetMode="Externa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4/11-14-0684-01-0000-capwap-hybridmac-liaison-response.docx" TargetMode="External"/><Relationship Id="rId11" Type="http://schemas.openxmlformats.org/officeDocument/2006/relationships/hyperlink" Target="http://datatracker.ietf.org/doc/draft-you-opsawg-capwap-separation-for-mp/" TargetMode="External"/><Relationship Id="rId5" Type="http://schemas.openxmlformats.org/officeDocument/2006/relationships/hyperlink" Target="https://datatracker.ietf.org/doc/draft-ietf-opsawg-capwap-hybridmac/" TargetMode="External"/><Relationship Id="rId10" Type="http://schemas.openxmlformats.org/officeDocument/2006/relationships/hyperlink" Target="http://datatracker.ietf.org/doc/draft-ietf-opsawg-capwap-alt-tunnel/" TargetMode="External"/><Relationship Id="rId4" Type="http://schemas.openxmlformats.org/officeDocument/2006/relationships/hyperlink" Target="http://www.ietf.org/id/draft-zhang-opsawg-capwap-cds-02.txt" TargetMode="External"/><Relationship Id="rId9" Type="http://schemas.openxmlformats.org/officeDocument/2006/relationships/hyperlink" Target="http://datatracker.ietf.org/doc/rfc7494/" TargetMode="Externa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hyperlink" Target="http://datatracker.ietf.org/doc/draft-ietf-aqm-fq-implementation/" TargetMode="External"/><Relationship Id="rId3" Type="http://schemas.openxmlformats.org/officeDocument/2006/relationships/hyperlink" Target="http://datatracker.ietf.org/wg/aqm/charter/" TargetMode="External"/><Relationship Id="rId7" Type="http://schemas.openxmlformats.org/officeDocument/2006/relationships/hyperlink" Target="http://datatracker.ietf.org/doc/draft-ietf-aqm-ecn-benefits/" TargetMode="Externa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aqm-eval-guidelines/" TargetMode="External"/><Relationship Id="rId5" Type="http://schemas.openxmlformats.org/officeDocument/2006/relationships/hyperlink" Target="http://datatracker.ietf.org/doc/draft-ietf-aqm-recommendation/" TargetMode="External"/><Relationship Id="rId4" Type="http://schemas.openxmlformats.org/officeDocument/2006/relationships/hyperlink" Target="https://datatracker.ietf.org/doc/rfc2309/" TargetMode="External"/><Relationship Id="rId9" Type="http://schemas.openxmlformats.org/officeDocument/2006/relationships/hyperlink" Target="http://datatracker.ietf.org/doc/draft-ietf-aqm-codel/" TargetMode="Externa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hyperlink" Target="http://datatracker.ietf.org/doc/draft-ietf-tls-tls13/" TargetMode="External"/><Relationship Id="rId3" Type="http://schemas.openxmlformats.org/officeDocument/2006/relationships/hyperlink" Target="http://datatracker.ietf.org/wg/tls/charter/" TargetMode="External"/><Relationship Id="rId7" Type="http://schemas.openxmlformats.org/officeDocument/2006/relationships/hyperlink" Target="http://datatracker.ietf.org/doc/draft-ietf-tls-sslv3-diediedie/" TargetMode="Externa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tls-negotiated-ff-dhe/" TargetMode="External"/><Relationship Id="rId5" Type="http://schemas.openxmlformats.org/officeDocument/2006/relationships/hyperlink" Target="http://datatracker.ietf.org/doc/draft-ietf-tls-falsestart/" TargetMode="External"/><Relationship Id="rId4" Type="http://schemas.openxmlformats.org/officeDocument/2006/relationships/hyperlink" Target="http://datatracker.ietf.org/doc/rfc7507/" TargetMode="Externa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dnssd/charter/" TargetMode="Externa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dnssd-mdns-dns-interop/" TargetMode="External"/><Relationship Id="rId5" Type="http://schemas.openxmlformats.org/officeDocument/2006/relationships/hyperlink" Target="http://datatracker.ietf.org/doc/draft-rafiee-dnssd-mdns-threatmodel/" TargetMode="External"/><Relationship Id="rId4" Type="http://schemas.openxmlformats.org/officeDocument/2006/relationships/hyperlink" Target="http://datatracker.ietf.org/doc/draft-ietf-dnssd-requirements/" TargetMode="Externa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6lowpan/charter/" TargetMode="Externa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atatracker.ietf.org/wg/core/" TargetMode="External"/><Relationship Id="rId4" Type="http://schemas.openxmlformats.org/officeDocument/2006/relationships/hyperlink" Target="http://datatracker.ietf.org/wg/roll/" TargetMode="Externa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netext/charter/" TargetMode="Externa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tracker.ietf.org/doc/draft-ietf-netext-pmip-qos-wifi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standards.ieee.org/myproject/Public/mytools/draft/styleman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pim/charter/" TargetMode="Externa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2/11-12-0122-01-0000-january-2012-liaison-to-ietf.ppt" TargetMode="Externa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3.doc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Word_97_-_2003_Document4.doc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11/presentation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5.doc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6.doc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0547-00-0wng-ngmn-5g-white-paper-overview.pptx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cn/15/11-15-0647-01-0wng-may-2015-wng-meeting-minutes-vancouver.doc" TargetMode="External"/><Relationship Id="rId4" Type="http://schemas.openxmlformats.org/officeDocument/2006/relationships/hyperlink" Target="https://mentor.ieee.org/802.11/dcn/15/11-15-0545-00-0wng-integrated-long-range-mode.pptx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7.doc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8.doc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0494-09-000m-tgmc-agenda-may-2015.pptx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5/11-15-0532-03-000m-revmc-sponsor-ballot-comments.xls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9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mano@koden-ti.com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iroshi@manosan.org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SponsorBallots.html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0281-14-00ai-tbai-lb209-comments-on-draft-d4-0.xlsx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10.doc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11.doc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12.doc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0132-05-00ax-spec-framework.docx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cn/14/11-14-1009-02-00ax-proposed-802-11ax-functional-requirements.doc" TargetMode="External"/><Relationship Id="rId4" Type="http://schemas.openxmlformats.org/officeDocument/2006/relationships/hyperlink" Target="https://mentor.ieee.org/802.11/dcn/14/11-14-0571-09-00ax-evaluation-methodology.docx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0500-08-00ax-tgax-may-2015-meeting-agenda.ppt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13.doc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0499-05-0ngp-ngp-sg-may-2015-meeting-agenda.pptx" TargetMode="Externa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Word_97_-_2003_Document2.doc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Document14.doc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5/24-15-0004-01-sgtg-sub1ghz-white-paper-scope.pptx" TargetMode="External"/><Relationship Id="rId7" Type="http://schemas.openxmlformats.org/officeDocument/2006/relationships/hyperlink" Target="https://mentor.ieee.org/802.24/dcn/15/24-15-0017-00-0000-may-2015-closing-report.pptx" TargetMode="Externa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24/dcn/15/24-15-0016-01-sgtg-sgip-pap2-matrix-reduced-for-sub-1ghz.xlsx" TargetMode="External"/><Relationship Id="rId5" Type="http://schemas.openxmlformats.org/officeDocument/2006/relationships/hyperlink" Target="https://mentor.ieee.org/802.24/dcn/14/24-14-0035-06-sgtg-consolidated-white-paper-presentation.pptx" TargetMode="External"/><Relationship Id="rId4" Type="http://schemas.openxmlformats.org/officeDocument/2006/relationships/hyperlink" Target="https://mentor.ieee.org/802.24/dcn/15/24-15-0008-00-sgtg-sub-1-ghz-white-paper-outline.docx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8.xml"/><Relationship Id="rId7" Type="http://schemas.openxmlformats.org/officeDocument/2006/relationships/hyperlink" Target="http://ieee-sa.centraldesktop.com/802liaisondb/FrontPage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hyperlink" Target="https://datatracker.ietf.org/doc/rfc7241/" TargetMode="External"/><Relationship Id="rId5" Type="http://schemas.openxmlformats.org/officeDocument/2006/relationships/hyperlink" Target="https://tools.ietf.org/html/draft-baccelli-manet-multihop-communication-04" TargetMode="External"/><Relationship Id="rId4" Type="http://schemas.openxmlformats.org/officeDocument/2006/relationships/hyperlink" Target="http://www.iab.org/activities/joint-activities/iab-ieee-coordination/" TargetMode="External"/><Relationship Id="rId9" Type="http://schemas.openxmlformats.org/officeDocument/2006/relationships/image" Target="../media/image20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" TargetMode="Externa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etf.org/edu/tutorials.html" TargetMode="External"/><Relationship Id="rId4" Type="http://schemas.openxmlformats.org/officeDocument/2006/relationships/hyperlink" Target="https://www.ietf.org/edu/process-oriented-tutorials.html#newcom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Adrian Stephens, Intel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May 2015 Closing Reports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2015-05-14</a:t>
            </a:r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689334"/>
              </p:ext>
            </p:extLst>
          </p:nvPr>
        </p:nvGraphicFramePr>
        <p:xfrm>
          <a:off x="523875" y="2274888"/>
          <a:ext cx="7750175" cy="259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" name="Document" r:id="rId4" imgW="8286716" imgH="2777437" progId="Word.Document.8">
                  <p:embed/>
                </p:oleObj>
              </mc:Choice>
              <mc:Fallback>
                <p:oleObj name="Document" r:id="rId4" imgW="8286716" imgH="2777437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274888"/>
                        <a:ext cx="7750175" cy="259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F256CC3-709F-4B73-B483-640656AD6A9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mtClean="0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  <a:noFill/>
        </p:spPr>
        <p:txBody>
          <a:bodyPr/>
          <a:lstStyle/>
          <a:p>
            <a:r>
              <a:rPr lang="en-US" sz="1600" dirty="0" err="1" smtClean="0"/>
              <a:t>TGmc</a:t>
            </a:r>
            <a:r>
              <a:rPr lang="en-US" sz="1600" dirty="0" smtClean="0"/>
              <a:t> – Adrian Stephens </a:t>
            </a:r>
            <a:r>
              <a:rPr lang="en-US" sz="1600" b="0" dirty="0" smtClean="0"/>
              <a:t>– </a:t>
            </a:r>
            <a:r>
              <a:rPr lang="en-US" sz="1600" b="0" dirty="0" smtClean="0">
                <a:hlinkClick r:id="rId3"/>
              </a:rPr>
              <a:t>adrian.p.stephens@intel.com</a:t>
            </a:r>
            <a:r>
              <a:rPr lang="en-US" sz="1600" dirty="0" smtClean="0"/>
              <a:t>, Edward Au – </a:t>
            </a:r>
            <a:r>
              <a:rPr lang="en-US" sz="1600" b="0" dirty="0" smtClean="0">
                <a:hlinkClick r:id="rId4"/>
              </a:rPr>
              <a:t>edwardau@marvell.com</a:t>
            </a:r>
            <a:r>
              <a:rPr lang="en-US" sz="1600" dirty="0" smtClean="0"/>
              <a:t>, Emily Qi – </a:t>
            </a:r>
            <a:r>
              <a:rPr lang="en-US" sz="1600" b="0" dirty="0" smtClean="0">
                <a:hlinkClick r:id="rId5"/>
              </a:rPr>
              <a:t>emily.h.qi@intel.com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TGah</a:t>
            </a:r>
            <a:r>
              <a:rPr lang="en-US" sz="1600" dirty="0" smtClean="0"/>
              <a:t> – Yongho Seok </a:t>
            </a:r>
            <a:r>
              <a:rPr lang="en-US" sz="1600" b="0" dirty="0" smtClean="0">
                <a:hlinkClick r:id="rId6"/>
              </a:rPr>
              <a:t>yongho.seok@gmail.com</a:t>
            </a:r>
            <a:r>
              <a:rPr lang="en-US" sz="1600" b="0" dirty="0" smtClean="0"/>
              <a:t>,  </a:t>
            </a:r>
            <a:r>
              <a:rPr lang="en-US" sz="1600" dirty="0" smtClean="0"/>
              <a:t>Alfred </a:t>
            </a:r>
            <a:r>
              <a:rPr lang="en-US" sz="1600" dirty="0" err="1" smtClean="0"/>
              <a:t>Asterjadhi</a:t>
            </a:r>
            <a:r>
              <a:rPr lang="en-US" sz="1600" dirty="0" smtClean="0"/>
              <a:t> – </a:t>
            </a:r>
            <a:r>
              <a:rPr lang="en-US" sz="1600" b="0" dirty="0" smtClean="0">
                <a:hlinkClick r:id="rId7"/>
              </a:rPr>
              <a:t>aasterja@qti.qualcomm.com</a:t>
            </a:r>
            <a:r>
              <a:rPr lang="en-US" sz="1600" b="0" dirty="0" smtClean="0"/>
              <a:t>   </a:t>
            </a:r>
          </a:p>
          <a:p>
            <a:r>
              <a:rPr lang="en-US" sz="1600" dirty="0" err="1" smtClean="0"/>
              <a:t>TGai</a:t>
            </a:r>
            <a:r>
              <a:rPr lang="en-US" sz="1600" dirty="0" smtClean="0"/>
              <a:t> – Lee Armstrong – </a:t>
            </a:r>
            <a:r>
              <a:rPr lang="en-US" sz="1600" b="0" dirty="0" smtClean="0">
                <a:hlinkClick r:id="rId8"/>
              </a:rPr>
              <a:t>LRA@tiac.net</a:t>
            </a:r>
            <a:r>
              <a:rPr lang="en-US" sz="1600" b="0" dirty="0" smtClean="0"/>
              <a:t>, </a:t>
            </a:r>
            <a:r>
              <a:rPr lang="en-US" sz="1600" dirty="0" smtClean="0"/>
              <a:t>Ping FANG </a:t>
            </a:r>
            <a:r>
              <a:rPr lang="en-US" sz="1600" b="0" dirty="0" smtClean="0">
                <a:hlinkClick r:id="rId9"/>
              </a:rPr>
              <a:t>Ping.FANG@huawei.com</a:t>
            </a:r>
            <a:endParaRPr lang="en-US" sz="1600" b="0" dirty="0" smtClean="0"/>
          </a:p>
          <a:p>
            <a:r>
              <a:rPr lang="en-US" sz="1600" dirty="0" err="1" smtClean="0"/>
              <a:t>TGaj</a:t>
            </a:r>
            <a:r>
              <a:rPr lang="en-US" sz="1600" dirty="0" smtClean="0"/>
              <a:t> – </a:t>
            </a:r>
            <a:r>
              <a:rPr lang="en-US" sz="1600" dirty="0" err="1" smtClean="0"/>
              <a:t>Jiamin</a:t>
            </a:r>
            <a:r>
              <a:rPr lang="en-US" sz="1600" dirty="0" smtClean="0"/>
              <a:t> CHEN – </a:t>
            </a:r>
            <a:r>
              <a:rPr lang="en-US" sz="1600" b="0" dirty="0" smtClean="0">
                <a:hlinkClick r:id="rId10"/>
              </a:rPr>
              <a:t>jiamin.chen@mail01.huawei.com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TGak</a:t>
            </a:r>
            <a:r>
              <a:rPr lang="en-US" sz="1600" dirty="0" smtClean="0"/>
              <a:t> – Donald Eastlake – </a:t>
            </a:r>
            <a:r>
              <a:rPr lang="en-US" sz="1600" b="0" dirty="0" smtClean="0">
                <a:hlinkClick r:id="rId11"/>
              </a:rPr>
              <a:t>d3e3e3@gmail.com</a:t>
            </a:r>
            <a:r>
              <a:rPr lang="en-US" sz="1600" b="0" dirty="0" smtClean="0"/>
              <a:t>, </a:t>
            </a:r>
            <a:r>
              <a:rPr lang="en-US" sz="1600" dirty="0" smtClean="0"/>
              <a:t>Norm Finn </a:t>
            </a:r>
            <a:r>
              <a:rPr lang="en-US" sz="1600" dirty="0"/>
              <a:t>– </a:t>
            </a:r>
            <a:r>
              <a:rPr lang="en-US" sz="1600" b="0" dirty="0" smtClean="0">
                <a:hlinkClick r:id="rId12"/>
              </a:rPr>
              <a:t>nfinn@cisco.com</a:t>
            </a:r>
            <a:r>
              <a:rPr lang="en-US" sz="1600" b="0" dirty="0" smtClean="0"/>
              <a:t> </a:t>
            </a:r>
          </a:p>
          <a:p>
            <a:r>
              <a:rPr lang="en-US" sz="1600" dirty="0" err="1" smtClean="0"/>
              <a:t>TGaq</a:t>
            </a:r>
            <a:r>
              <a:rPr lang="en-US" sz="1600" dirty="0" smtClean="0"/>
              <a:t> – Dan Gal – </a:t>
            </a:r>
            <a:r>
              <a:rPr lang="en-US" sz="1600" b="0" dirty="0" smtClean="0">
                <a:hlinkClick r:id="rId13"/>
              </a:rPr>
              <a:t>ddrgal@gmail.com</a:t>
            </a:r>
            <a:r>
              <a:rPr lang="en-US" sz="1600" b="0" dirty="0" smtClean="0"/>
              <a:t>  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 smtClean="0"/>
              <a:t>TGax</a:t>
            </a:r>
            <a:r>
              <a:rPr lang="en-US" sz="1600" b="1" dirty="0" smtClean="0"/>
              <a:t> </a:t>
            </a:r>
            <a:r>
              <a:rPr lang="en-US" sz="1600" b="1" dirty="0"/>
              <a:t>– </a:t>
            </a:r>
            <a:r>
              <a:rPr lang="en-US" sz="1600" b="1" dirty="0" smtClean="0"/>
              <a:t>Robert Stacey </a:t>
            </a:r>
            <a:r>
              <a:rPr lang="en-US" sz="1600" dirty="0" smtClean="0"/>
              <a:t>– </a:t>
            </a:r>
            <a:r>
              <a:rPr lang="en-US" sz="1600" dirty="0">
                <a:hlinkClick r:id="rId14"/>
              </a:rPr>
              <a:t>robert.stacey@intel.com</a:t>
            </a:r>
            <a:r>
              <a:rPr lang="en-US" sz="1600" dirty="0"/>
              <a:t> </a:t>
            </a:r>
            <a:r>
              <a:rPr lang="en-US" sz="1600" b="0" dirty="0" smtClean="0"/>
              <a:t>  </a:t>
            </a:r>
            <a:endParaRPr lang="en-US" sz="1600" b="0" dirty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Editors Emeritus:</a:t>
            </a:r>
          </a:p>
          <a:p>
            <a:pPr lvl="1"/>
            <a:r>
              <a:rPr lang="en-US" sz="1600" dirty="0" err="1"/>
              <a:t>TGaa</a:t>
            </a:r>
            <a:r>
              <a:rPr lang="en-US" sz="1600" dirty="0"/>
              <a:t> – Alex Ashley – </a:t>
            </a:r>
            <a:r>
              <a:rPr lang="en-US" sz="1600" dirty="0" smtClean="0">
                <a:hlinkClick r:id="rId15"/>
              </a:rPr>
              <a:t>alex.ashley@hotmail.co.uk</a:t>
            </a:r>
            <a:endParaRPr lang="en-US" sz="1600" dirty="0" smtClean="0"/>
          </a:p>
          <a:p>
            <a:pPr lvl="1"/>
            <a:r>
              <a:rPr lang="en-US" sz="1600" dirty="0" err="1" smtClean="0"/>
              <a:t>TGac</a:t>
            </a:r>
            <a:r>
              <a:rPr lang="en-US" sz="1600" dirty="0" smtClean="0"/>
              <a:t> – Robert Stacey – </a:t>
            </a:r>
            <a:r>
              <a:rPr lang="en-US" sz="1600" dirty="0" smtClean="0">
                <a:hlinkClick r:id="rId14"/>
              </a:rPr>
              <a:t>robert.stacey@intel.com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/>
              <a:t>TGad</a:t>
            </a:r>
            <a:r>
              <a:rPr lang="en-US" sz="1600" dirty="0"/>
              <a:t> – Carlos Cordeiro – </a:t>
            </a:r>
            <a:r>
              <a:rPr lang="en-US" sz="1600" dirty="0">
                <a:hlinkClick r:id="rId16"/>
              </a:rPr>
              <a:t>carlos.cordeiro@intel.com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TGae</a:t>
            </a:r>
            <a:r>
              <a:rPr lang="en-US" sz="1600" dirty="0" smtClean="0"/>
              <a:t> – Henry </a:t>
            </a:r>
            <a:r>
              <a:rPr lang="en-US" sz="1600" dirty="0" err="1" smtClean="0"/>
              <a:t>Ptasinski</a:t>
            </a:r>
            <a:r>
              <a:rPr lang="en-US" sz="1600" dirty="0" smtClean="0"/>
              <a:t> – </a:t>
            </a:r>
            <a:r>
              <a:rPr lang="en-US" sz="1600" dirty="0" smtClean="0">
                <a:hlinkClick r:id="rId17"/>
              </a:rPr>
              <a:t>henry@LOGOUT.COM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TGaf</a:t>
            </a:r>
            <a:r>
              <a:rPr lang="en-US" sz="1600" dirty="0" smtClean="0"/>
              <a:t> – Peter Ecclesine – </a:t>
            </a:r>
            <a:r>
              <a:rPr lang="en-US" sz="1600" dirty="0" smtClean="0">
                <a:hlinkClick r:id="rId18"/>
              </a:rPr>
              <a:t>pecclesi@cisco.com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</a:t>
            </a:r>
          </a:p>
        </p:txBody>
      </p:sp>
      <p:sp>
        <p:nvSpPr>
          <p:cNvPr id="19463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2015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11-15-0541 by Peter Ecclesine (Cisco Systems)</a:t>
            </a:r>
          </a:p>
        </p:txBody>
      </p:sp>
    </p:spTree>
    <p:extLst>
      <p:ext uri="{BB962C8B-B14F-4D97-AF65-F5344CB8AC3E}">
        <p14:creationId xmlns:p14="http://schemas.microsoft.com/office/powerpoint/2010/main" val="384654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AC01A7BC-939B-41A1-87B9-B1BECE9E1DDD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to Access White Space database (paws) WG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4958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Received request for IEEE 802.11 review of paws protocol draft document</a:t>
            </a:r>
            <a:r>
              <a:rPr lang="en-US" sz="1800" b="0" dirty="0" smtClean="0"/>
              <a:t>: </a:t>
            </a:r>
            <a:r>
              <a:rPr lang="en-US" sz="1800" b="0" dirty="0" smtClean="0">
                <a:hlinkClick r:id="rId3"/>
              </a:rPr>
              <a:t>https://datatracker.ietf.org/doc/draft-ietf-paws-protocol/</a:t>
            </a:r>
            <a:r>
              <a:rPr lang="en-US" sz="1800" b="0" dirty="0" smtClean="0"/>
              <a:t> 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Held IEEE 802.11 Call for Comments</a:t>
            </a:r>
            <a:endParaRPr lang="en-US" sz="1600" b="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600" b="0" dirty="0" smtClean="0"/>
              <a:t>No comments received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Paws Charter and problem statement documents: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Charter, see </a:t>
            </a:r>
            <a:r>
              <a:rPr lang="en-US" sz="1600" dirty="0" smtClean="0">
                <a:hlinkClick r:id="rId4"/>
              </a:rPr>
              <a:t>https://datatracker.ietf.org/wg/paws/charter/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Problem Statement, see </a:t>
            </a:r>
            <a:r>
              <a:rPr lang="en-US" sz="1600" dirty="0" smtClean="0">
                <a:hlinkClick r:id="rId5"/>
              </a:rPr>
              <a:t>https://datatracker.ietf.org/doc/draft-patil-paws-problem-stmt/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Use Cases and requirements, published as RFC 6953: </a:t>
            </a:r>
            <a:r>
              <a:rPr lang="en-US" sz="1600" dirty="0" smtClean="0">
                <a:hlinkClick r:id="rId6"/>
              </a:rPr>
              <a:t>https://datatracker.ietf.org/doc/rfc6953/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 [May 2015]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PAWS </a:t>
            </a:r>
            <a:r>
              <a:rPr lang="en-US" sz="1600" dirty="0"/>
              <a:t>protocol document </a:t>
            </a:r>
            <a:r>
              <a:rPr lang="en-US" sz="1600" dirty="0">
                <a:hlinkClick r:id="rId7"/>
              </a:rPr>
              <a:t>http://datatracker.ietf.org/doc/draft-ietf-paws-protocol</a:t>
            </a:r>
            <a:r>
              <a:rPr lang="en-US" sz="1600" dirty="0" smtClean="0">
                <a:hlinkClick r:id="rId7"/>
              </a:rPr>
              <a:t>/</a:t>
            </a:r>
            <a:r>
              <a:rPr lang="en-US" sz="1600" dirty="0" smtClean="0"/>
              <a:t> sent for publication; in AUTH48 review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1600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5/16 of 11-15-0515 by Dorothy Stanley, Aruba Networks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BE2D3960-A144-4B75-B89D-4EFD7A4AD3C3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RADEXT WG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http://datatracker.ietf.org/wg/radext/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RADIUS Extensions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RADIUS Extensions Working Group will focus on extensions to the</a:t>
            </a:r>
            <a:br>
              <a:rPr lang="en-US" sz="1600" dirty="0" smtClean="0"/>
            </a:br>
            <a:r>
              <a:rPr lang="en-US" sz="1600" dirty="0" smtClean="0"/>
              <a:t>RADIUS protocol required to define extensions to the standard attribute space as well as to address cryptographic algorithm agility and use over new transports.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In addition, RADEXT will work on RADIUS Design Guidelines and define new attributes for particular applications of authentication, authorization and</a:t>
            </a:r>
            <a:br>
              <a:rPr lang="en-US" sz="1600" dirty="0" smtClean="0"/>
            </a:br>
            <a:r>
              <a:rPr lang="en-US" sz="1600" dirty="0" smtClean="0"/>
              <a:t>accounting such as NAS management and local area network (LAN) usage. 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[May 2015]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NAI document published as RFC7542, </a:t>
            </a:r>
            <a:r>
              <a:rPr lang="en-US" sz="1600" dirty="0">
                <a:hlinkClick r:id="rId4"/>
              </a:rPr>
              <a:t>http://datatracker.ietf.org/doc/rfc7542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New version, submitted to IESG for publication: </a:t>
            </a:r>
            <a:r>
              <a:rPr lang="en-US" sz="1600" dirty="0"/>
              <a:t>NAI-based Dynamic Peer Discovery for RADIUS/TLS and RADIUS/DTLS, see </a:t>
            </a:r>
            <a:r>
              <a:rPr lang="en-US" sz="1600" dirty="0">
                <a:hlinkClick r:id="rId5"/>
              </a:rPr>
              <a:t>http://datatracker.ietf.org/doc/draft-ietf-radext-dynamic-discovery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RADIUS </a:t>
            </a:r>
            <a:r>
              <a:rPr lang="en-US" sz="1600" dirty="0"/>
              <a:t>fragmentation </a:t>
            </a:r>
            <a:r>
              <a:rPr lang="en-US" sz="1600" dirty="0" smtClean="0"/>
              <a:t>draft, </a:t>
            </a:r>
            <a:r>
              <a:rPr lang="en-US" sz="1600" dirty="0"/>
              <a:t>published as RFC7499, see </a:t>
            </a:r>
            <a:r>
              <a:rPr lang="en-US" sz="1600" dirty="0">
                <a:hlinkClick r:id="rId6"/>
              </a:rPr>
              <a:t>http://datatracker.ietf.org/doc/rfc7499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New version of RADIUS extensions for IP Port Configuration </a:t>
            </a:r>
            <a:r>
              <a:rPr lang="en-US" sz="1600" dirty="0"/>
              <a:t>and Reporting, see </a:t>
            </a:r>
            <a:r>
              <a:rPr lang="en-US" sz="1600" dirty="0">
                <a:hlinkClick r:id="rId7"/>
              </a:rPr>
              <a:t>http://datatracker.ietf.org/doc/draft-ietf-radext-ip-port-radius-ext</a:t>
            </a:r>
            <a:r>
              <a:rPr lang="en-US" sz="1600" dirty="0" smtClean="0">
                <a:hlinkClick r:id="rId7"/>
              </a:rPr>
              <a:t>/</a:t>
            </a:r>
            <a:r>
              <a:rPr lang="en-US" sz="1600" dirty="0" smtClean="0"/>
              <a:t> in WGLC</a:t>
            </a:r>
            <a:endParaRPr lang="en-US" sz="1000" dirty="0" smtClean="0"/>
          </a:p>
          <a:p>
            <a:pPr lvl="1"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6/16 of 11-15-0515 by Dorothy Stanley, Aruba Networks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07800250-5732-46B4-B14C-1F0DC15AA41A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Emergency Context Resolution with Internet Technologies (ECRIT) 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800" dirty="0" smtClean="0">
                <a:hlinkClick r:id="rId3"/>
              </a:rPr>
              <a:t>http://www.ietf.org/dyn/wg/charter/ecrit-charter.html</a:t>
            </a:r>
            <a:r>
              <a:rPr lang="en-GB" sz="1800" dirty="0" smtClean="0"/>
              <a:t> </a:t>
            </a:r>
            <a:endParaRPr lang="en-GB" sz="1800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dirty="0" smtClean="0"/>
              <a:t>Emergency Services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Framework for Emergency Calling using Internet Multimedia, see </a:t>
            </a:r>
            <a:r>
              <a:rPr lang="en-US" sz="1600" dirty="0" smtClean="0">
                <a:hlinkClick r:id="rId4"/>
              </a:rPr>
              <a:t>http://datatracker.ietf.org/doc/rfc6443/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Describing boundaries for Civic Addresses, see </a:t>
            </a:r>
            <a:r>
              <a:rPr lang="en-US" sz="1600" dirty="0" smtClean="0">
                <a:hlinkClick r:id="rId5"/>
              </a:rPr>
              <a:t>http://tools.ietf.org/id/draft-thomson-ecrit-civic-boundary-02.txt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[May 2015]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Updated: Routing Request extension </a:t>
            </a:r>
            <a:r>
              <a:rPr lang="en-US" sz="1400" dirty="0"/>
              <a:t>for </a:t>
            </a:r>
            <a:r>
              <a:rPr lang="en-US" sz="1400" dirty="0" smtClean="0"/>
              <a:t>the HELD protocol, </a:t>
            </a:r>
            <a:r>
              <a:rPr lang="en-US" sz="1400" dirty="0">
                <a:hlinkClick r:id="rId6"/>
              </a:rPr>
              <a:t>http://datatracker.ietf.org/doc/draft-ietf-ecrit-held-routing</a:t>
            </a:r>
            <a:r>
              <a:rPr lang="en-US" sz="1400" dirty="0" smtClean="0">
                <a:hlinkClick r:id="rId6"/>
              </a:rPr>
              <a:t>/</a:t>
            </a:r>
            <a:r>
              <a:rPr lang="en-US" sz="1400" dirty="0" smtClean="0"/>
              <a:t>  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S</a:t>
            </a:r>
            <a:r>
              <a:rPr lang="en-US" sz="1400" dirty="0" smtClean="0"/>
              <a:t>ubmitted to IESG for publication: Additional Data Related to </a:t>
            </a:r>
            <a:r>
              <a:rPr lang="en-US" sz="1400" dirty="0"/>
              <a:t>an Emergency Call, see </a:t>
            </a:r>
            <a:r>
              <a:rPr lang="en-US" sz="1400" dirty="0">
                <a:hlinkClick r:id="rId7"/>
              </a:rPr>
              <a:t>http://datatracker.ietf.org/doc/draft-ietf-ecrit-additional-data</a:t>
            </a:r>
            <a:r>
              <a:rPr lang="en-US" sz="1400" dirty="0" smtClean="0">
                <a:hlinkClick r:id="rId7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I</a:t>
            </a:r>
            <a:r>
              <a:rPr lang="en-US" sz="1400" dirty="0" smtClean="0"/>
              <a:t>ndividual submission on </a:t>
            </a:r>
            <a:r>
              <a:rPr lang="en-US" sz="1400" dirty="0"/>
              <a:t>Indoor Location Mechanisms for Emergency Services</a:t>
            </a:r>
            <a:r>
              <a:rPr lang="en-US" sz="1400" dirty="0" smtClean="0"/>
              <a:t> </a:t>
            </a:r>
            <a:r>
              <a:rPr lang="en-US" sz="1400" dirty="0"/>
              <a:t>, see </a:t>
            </a:r>
            <a:r>
              <a:rPr lang="en-US" sz="1400" dirty="0">
                <a:hlinkClick r:id="rId8"/>
              </a:rPr>
              <a:t>http://datatracker.ietf.org/doc/draft-marshall-ecrit-indoor-location</a:t>
            </a:r>
            <a:r>
              <a:rPr lang="en-US" sz="1400" dirty="0" smtClean="0">
                <a:hlinkClick r:id="rId8"/>
              </a:rPr>
              <a:t>/</a:t>
            </a:r>
            <a:r>
              <a:rPr lang="en-US" sz="1400" dirty="0" smtClean="0"/>
              <a:t> 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endParaRPr lang="en-US" sz="16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7/16 of 11-15-0515 by Dorothy Stanley, Aruba Networks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38A9DF8B-7739-464D-BCA9-BDE1E90A768D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 Networking (homenet) WG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 smtClean="0"/>
              <a:t>See </a:t>
            </a:r>
            <a:r>
              <a:rPr lang="en-US" sz="1600" dirty="0" smtClean="0">
                <a:hlinkClick r:id="rId3"/>
              </a:rPr>
              <a:t>https://datatracker.ietf.org/wg/homenet/</a:t>
            </a:r>
            <a:r>
              <a:rPr lang="en-US" sz="1600" dirty="0" smtClean="0"/>
              <a:t>  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This working group focuses on the evolving networking technology </a:t>
            </a:r>
            <a:br>
              <a:rPr lang="en-US" sz="1600" dirty="0" smtClean="0"/>
            </a:br>
            <a:r>
              <a:rPr lang="en-US" sz="1600" dirty="0" smtClean="0"/>
              <a:t>within and among relatively small "residential home" networks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The task of the group is to produce an architecture document that outlines how to construct home networks involving multiple routers and subnets.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This document is expected to apply the IPv6 addressing architecture, prefix delegation, global and ULA addresses, source address selection rules and other existing components of the IPv6 </a:t>
            </a:r>
            <a:br>
              <a:rPr lang="en-US" sz="1400" dirty="0" smtClean="0"/>
            </a:br>
            <a:r>
              <a:rPr lang="en-US" sz="1400" dirty="0" smtClean="0"/>
              <a:t>architecture, as appropriate.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Home Networking Architecture for IPv6, Published as IPv6 Home Networking Architecture Principle: </a:t>
            </a:r>
            <a:r>
              <a:rPr lang="en-US" sz="1400" dirty="0" smtClean="0">
                <a:hlinkClick r:id="rId4"/>
              </a:rPr>
              <a:t>http://datatracker.ietf.org/doc/rfc7368/</a:t>
            </a:r>
            <a:r>
              <a:rPr lang="en-US" sz="14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Updates [May 2015] Documents of interest: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New: </a:t>
            </a:r>
            <a:r>
              <a:rPr lang="en-US" sz="1400" dirty="0"/>
              <a:t>Outsourcing Home Network Authoritative Naming Service , </a:t>
            </a:r>
            <a:r>
              <a:rPr lang="en-US" sz="1400" dirty="0">
                <a:hlinkClick r:id="rId5"/>
              </a:rPr>
              <a:t>http://datatracker.ietf.org/doc/draft-ietf-homenet-front-end-naming-delegation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Updated: Prefix </a:t>
            </a:r>
            <a:r>
              <a:rPr lang="en-US" sz="1400" dirty="0"/>
              <a:t>and Address Assignment in a Home </a:t>
            </a:r>
            <a:r>
              <a:rPr lang="en-US" sz="1400" dirty="0" smtClean="0"/>
              <a:t>Network: </a:t>
            </a:r>
            <a:r>
              <a:rPr lang="en-US" sz="1400" dirty="0">
                <a:hlinkClick r:id="rId6"/>
              </a:rPr>
              <a:t>http://datatracker.ietf.org/doc/draft-ietf-homenet-prefix-assignment</a:t>
            </a:r>
            <a:r>
              <a:rPr lang="en-US" sz="1400" dirty="0" smtClean="0">
                <a:hlinkClick r:id="rId6"/>
              </a:rPr>
              <a:t>/</a:t>
            </a:r>
            <a:r>
              <a:rPr lang="en-US" sz="1400" dirty="0" smtClean="0"/>
              <a:t>   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Updated: Distributed Node Consensus Protocol, </a:t>
            </a:r>
            <a:r>
              <a:rPr lang="en-US" sz="1400" dirty="0"/>
              <a:t>see </a:t>
            </a:r>
            <a:r>
              <a:rPr lang="en-US" sz="1400" dirty="0">
                <a:hlinkClick r:id="rId7"/>
              </a:rPr>
              <a:t>http://datatracker.ietf.org/doc/draft-ietf-homenet-dncp</a:t>
            </a:r>
            <a:r>
              <a:rPr lang="en-US" sz="1400" dirty="0" smtClean="0">
                <a:hlinkClick r:id="rId7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Home Networking Control Protocol: </a:t>
            </a:r>
            <a:r>
              <a:rPr lang="en-US" sz="1400" dirty="0" smtClean="0">
                <a:hlinkClick r:id="rId8"/>
              </a:rPr>
              <a:t>http://datatracker.ietf.org/doc/draft-ietf-homenet-hncp/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endParaRPr lang="en-US" sz="1000" dirty="0" smtClean="0"/>
          </a:p>
          <a:p>
            <a:pPr lvl="1"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8/16 of 11-15-0515 by Dorothy Stanley, Aruba Networks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1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Area Working Group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8768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://datatracker.ietf.org/wg/opsawg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Area WG processes submissions related to Operations Area WGs that have closed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Control and Provisioning of Wireless Access Points (CAPWAP) Working Group closed in 2009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Responded to requests from OPSAWG chairs for IEEE 802.11 review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“Alternate Tunnel Encapsulation for Data Frames in CAPWAP”  </a:t>
            </a:r>
            <a:r>
              <a:rPr lang="en-US" sz="1400" dirty="0" smtClean="0">
                <a:hlinkClick r:id="rId4"/>
              </a:rPr>
              <a:t>http://www.ietf.org/id/draft-zhang-opsawg-capwap-cds-02.txt</a:t>
            </a:r>
            <a:r>
              <a:rPr lang="en-US" sz="1400" dirty="0" smtClean="0"/>
              <a:t> , see Slide 5 </a:t>
            </a:r>
            <a:r>
              <a:rPr lang="en-US" sz="1400" dirty="0"/>
              <a:t>in https://mentor.ieee.org/802.11/dcn/14/11-14-0368-01-0000-march-2014-liaison-to-ietf-report.pptx 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US" sz="1400" dirty="0"/>
              <a:t>IEEE 802.11 MAC Profile for CAPWAP” </a:t>
            </a:r>
            <a:r>
              <a:rPr lang="en-US" sz="1400" dirty="0">
                <a:hlinkClick r:id="rId5"/>
              </a:rPr>
              <a:t>https://datatracker.ietf.org/doc/draft-ietf-opsawg-capwap-hybridmac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, </a:t>
            </a:r>
            <a:r>
              <a:rPr lang="en-US" sz="1400" dirty="0"/>
              <a:t>see </a:t>
            </a:r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mentor.ieee.org/802.11/dcn/14/11-14-0684-01-0000-capwap-hybridmac-liaison-response.docx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GB" sz="1400" dirty="0"/>
              <a:t>CAPWAP extension for 802.11n and Power/channel </a:t>
            </a:r>
            <a:r>
              <a:rPr lang="en-GB" sz="1400" dirty="0" err="1" smtClean="0"/>
              <a:t>Autoconfiguration</a:t>
            </a:r>
            <a:r>
              <a:rPr lang="en-GB" sz="1400" dirty="0" smtClean="0"/>
              <a:t>” </a:t>
            </a:r>
            <a:r>
              <a:rPr lang="en-US" sz="1400" u="sng" dirty="0">
                <a:hlinkClick r:id="rId7"/>
              </a:rPr>
              <a:t>http://datatracker.ietf.org/doc/draft-ietf-opsawg-capwap-extension/</a:t>
            </a:r>
            <a:r>
              <a:rPr lang="en-US" sz="1400" dirty="0"/>
              <a:t> </a:t>
            </a:r>
            <a:r>
              <a:rPr lang="en-US" sz="1400" dirty="0" smtClean="0"/>
              <a:t>, </a:t>
            </a:r>
            <a:r>
              <a:rPr lang="en-US" sz="1400" dirty="0"/>
              <a:t>see </a:t>
            </a:r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mentor.ieee.org/802.11/dcn/14/11-14-0913-01-0000-liaison-response-opsawg-capwap-extension.docx</a:t>
            </a:r>
            <a:r>
              <a:rPr lang="en-US" sz="14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[May 2015] Operations Area Working Group work group items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CAPWAP Hybrid </a:t>
            </a:r>
            <a:r>
              <a:rPr lang="en-US" sz="1400" dirty="0"/>
              <a:t>MAC published as RFC7494, </a:t>
            </a:r>
            <a:r>
              <a:rPr lang="en-US" sz="1400" dirty="0">
                <a:hlinkClick r:id="rId9"/>
              </a:rPr>
              <a:t>http://datatracker.ietf.org/doc/rfc7494</a:t>
            </a:r>
            <a:r>
              <a:rPr lang="en-US" sz="1400" dirty="0" smtClean="0">
                <a:hlinkClick r:id="rId9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</a:t>
            </a:r>
            <a:r>
              <a:rPr lang="en-US" sz="1400" dirty="0" smtClean="0">
                <a:hlinkClick r:id="rId10"/>
              </a:rPr>
              <a:t>http</a:t>
            </a:r>
            <a:r>
              <a:rPr lang="en-US" sz="1400" dirty="0">
                <a:hlinkClick r:id="rId10"/>
              </a:rPr>
              <a:t>://datatracker.ietf.org/doc/draft-ietf-opsawg-capwap-alt-tunnel</a:t>
            </a:r>
            <a:r>
              <a:rPr lang="en-US" sz="1400" dirty="0" smtClean="0">
                <a:hlinkClick r:id="rId10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Individual submission</a:t>
            </a:r>
            <a:r>
              <a:rPr lang="en-US" sz="1400" dirty="0"/>
              <a:t>: CAPWAP Control and Data Channel Separation for Multi-provider </a:t>
            </a:r>
            <a:r>
              <a:rPr lang="en-US" sz="1400" dirty="0" smtClean="0"/>
              <a:t>Scenario</a:t>
            </a:r>
            <a:r>
              <a:rPr lang="en-US" sz="1400" dirty="0"/>
              <a:t>, see </a:t>
            </a:r>
            <a:r>
              <a:rPr lang="en-US" sz="1400" dirty="0">
                <a:hlinkClick r:id="rId11"/>
              </a:rPr>
              <a:t>http://datatracker.ietf.org/doc/draft-you-opsawg-capwap-separation-for-mp</a:t>
            </a:r>
            <a:r>
              <a:rPr lang="en-US" sz="1400" dirty="0" smtClean="0">
                <a:hlinkClick r:id="rId11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(r5): </a:t>
            </a:r>
            <a:r>
              <a:rPr lang="en-US" sz="1400" u="sng" dirty="0" smtClean="0">
                <a:hlinkClick r:id="rId7"/>
              </a:rPr>
              <a:t>http://datatracker.ietf.org/doc/draft-ietf-opsawg-capwap-extension/</a:t>
            </a:r>
            <a:r>
              <a:rPr lang="en-US" sz="1400" u="sng" dirty="0" smtClean="0"/>
              <a:t>  </a:t>
            </a:r>
            <a:r>
              <a:rPr lang="en-US" sz="1400" dirty="0" smtClean="0"/>
              <a:t>No longer active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Of interest: RFC6632, An Overview of the IETF Network Management Protocols, </a:t>
            </a:r>
            <a:r>
              <a:rPr lang="en-US" sz="1400" dirty="0"/>
              <a:t>see </a:t>
            </a:r>
            <a:r>
              <a:rPr lang="en-US" sz="1400" dirty="0">
                <a:hlinkClick r:id="rId12"/>
              </a:rPr>
              <a:t>https://</a:t>
            </a:r>
            <a:r>
              <a:rPr lang="en-US" sz="1400" dirty="0" smtClean="0">
                <a:hlinkClick r:id="rId12"/>
              </a:rPr>
              <a:t>tools.ietf.org/html/rfc6632</a:t>
            </a:r>
            <a:r>
              <a:rPr lang="en-US" sz="14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9/16 of 11-15-0515 by Dorothy Stanley, Aruba Networks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Queue Management (AQM)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724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Active Queue Management and Packet Scheduling Working Group website: </a:t>
            </a:r>
            <a:r>
              <a:rPr lang="en-US" sz="2000" dirty="0">
                <a:hlinkClick r:id="rId3"/>
              </a:rPr>
              <a:t>http://datatracker.ietf.org/wg/aqm/charter/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IETF Recommendations Regarding Active Queue Management </a:t>
            </a:r>
            <a:r>
              <a:rPr lang="en-US" sz="1800" dirty="0"/>
              <a:t>to update </a:t>
            </a:r>
            <a:r>
              <a:rPr lang="en-US" sz="1800" dirty="0">
                <a:hlinkClick r:id="rId4"/>
              </a:rPr>
              <a:t>https://datatracker.ietf.org/doc/rfc2309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[May 2015]</a:t>
            </a:r>
            <a:endParaRPr lang="en-US" sz="1800" dirty="0"/>
          </a:p>
          <a:p>
            <a:pPr lvl="1">
              <a:lnSpc>
                <a:spcPct val="80000"/>
              </a:lnSpc>
              <a:defRPr/>
            </a:pPr>
            <a:r>
              <a:rPr lang="fr-FR" sz="1400" dirty="0" smtClean="0"/>
              <a:t>In RFC Editor Queue: IETF </a:t>
            </a:r>
            <a:r>
              <a:rPr lang="fr-FR" sz="1400" dirty="0" err="1"/>
              <a:t>Recommendations</a:t>
            </a:r>
            <a:r>
              <a:rPr lang="fr-FR" sz="1400" dirty="0"/>
              <a:t> </a:t>
            </a:r>
            <a:r>
              <a:rPr lang="fr-FR" sz="1400" dirty="0" err="1"/>
              <a:t>Regarding</a:t>
            </a:r>
            <a:r>
              <a:rPr lang="fr-FR" sz="1400" dirty="0"/>
              <a:t> Active Queue </a:t>
            </a:r>
            <a:r>
              <a:rPr lang="fr-FR" sz="1400" dirty="0" smtClean="0"/>
              <a:t>Management, </a:t>
            </a:r>
            <a:r>
              <a:rPr lang="fr-FR" sz="1400" dirty="0" err="1" smtClean="0"/>
              <a:t>see</a:t>
            </a:r>
            <a:r>
              <a:rPr lang="fr-FR" sz="1400" dirty="0" smtClean="0"/>
              <a:t> </a:t>
            </a:r>
            <a:r>
              <a:rPr lang="en-US" sz="1400" u="sng" dirty="0" smtClean="0">
                <a:hlinkClick r:id="rId5"/>
              </a:rPr>
              <a:t>http</a:t>
            </a:r>
            <a:r>
              <a:rPr lang="en-US" sz="1400" u="sng" dirty="0">
                <a:hlinkClick r:id="rId5"/>
              </a:rPr>
              <a:t>://datatracker.ietf.org/doc/draft-ietf-aqm-recommendation</a:t>
            </a:r>
            <a:r>
              <a:rPr lang="en-US" sz="1400" u="sng" dirty="0" smtClean="0">
                <a:hlinkClick r:id="rId5"/>
              </a:rPr>
              <a:t>/</a:t>
            </a:r>
            <a:r>
              <a:rPr lang="en-US" sz="1400" u="sng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AQM Characterization Guidelines, see </a:t>
            </a:r>
            <a:r>
              <a:rPr lang="en-US" sz="1400" dirty="0" smtClean="0">
                <a:hlinkClick r:id="rId6"/>
              </a:rPr>
              <a:t>http://datatracker.ietf.org/doc/draft-ietf-aqm-eval-guidelines/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The </a:t>
            </a:r>
            <a:r>
              <a:rPr lang="en-US" sz="1400" dirty="0"/>
              <a:t>Benefits and Pitfalls of using Explicit Congestion Notification (ECN), see </a:t>
            </a:r>
            <a:r>
              <a:rPr lang="en-US" sz="1400" dirty="0">
                <a:hlinkClick r:id="rId7"/>
              </a:rPr>
              <a:t>http://datatracker.ietf.org/doc/draft-ietf-aqm-ecn-benefits</a:t>
            </a:r>
            <a:r>
              <a:rPr lang="en-US" sz="1400" dirty="0" smtClean="0">
                <a:hlinkClick r:id="rId7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On Queuing</a:t>
            </a:r>
            <a:r>
              <a:rPr lang="en-US" sz="1400" dirty="0"/>
              <a:t>, Marking, and Dropping, see </a:t>
            </a:r>
            <a:r>
              <a:rPr lang="en-US" sz="1400" dirty="0">
                <a:hlinkClick r:id="rId8"/>
              </a:rPr>
              <a:t>http://datatracker.ietf.org/doc/draft-ietf-aqm-fq-implementation</a:t>
            </a:r>
            <a:r>
              <a:rPr lang="en-US" sz="1400" dirty="0" smtClean="0">
                <a:hlinkClick r:id="rId8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Controlled Delay Active Queue Management, see </a:t>
            </a:r>
            <a:r>
              <a:rPr lang="en-US" sz="1400" dirty="0" smtClean="0">
                <a:hlinkClick r:id="rId9"/>
              </a:rPr>
              <a:t>http://datatracker.ietf.org/doc/draft-ietf-aqm-codel/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10/16 of 11-15-0515 by Dorothy Stanley, Aruba Networks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 Security (TLS)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Transport Layer Security Working Group website: </a:t>
            </a:r>
            <a:r>
              <a:rPr lang="en-US" sz="2000" dirty="0">
                <a:hlinkClick r:id="rId3"/>
              </a:rPr>
              <a:t>http://datatracker.ietf.org/wg/tls/charter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Work underway on a new version of TLS (used in EAP methods): Transport Layer Security Protocol Version 1.3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[May 2015]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RFC 7507 published, </a:t>
            </a:r>
            <a:r>
              <a:rPr lang="en-US" sz="1800" dirty="0" smtClean="0">
                <a:hlinkClick r:id="rId4"/>
              </a:rPr>
              <a:t>http://datatracker.ietf.org/doc/rfc7507/</a:t>
            </a:r>
            <a:r>
              <a:rPr lang="en-US" sz="1800" dirty="0" smtClean="0"/>
              <a:t>  TLS Fallback Signaling Cipher Suite Value (SCSV) for Preventing Protocol Downgrade Attacks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New: TLS </a:t>
            </a:r>
            <a:r>
              <a:rPr lang="en-US" sz="1800" dirty="0"/>
              <a:t>False Start, </a:t>
            </a:r>
            <a:r>
              <a:rPr lang="en-US" sz="1800" dirty="0">
                <a:hlinkClick r:id="rId5"/>
              </a:rPr>
              <a:t>http://datatracker.ietf.org/doc/draft-ietf-tls-falsestart</a:t>
            </a:r>
            <a:r>
              <a:rPr lang="en-US" sz="1800" dirty="0" smtClean="0">
                <a:hlinkClick r:id="rId5"/>
              </a:rPr>
              <a:t>/</a:t>
            </a:r>
            <a:r>
              <a:rPr lang="en-US" sz="1800" dirty="0" smtClean="0"/>
              <a:t> </a:t>
            </a:r>
            <a:endParaRPr lang="en-US" sz="1800" dirty="0"/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Updated</a:t>
            </a:r>
            <a:r>
              <a:rPr lang="en-US" sz="1800" dirty="0"/>
              <a:t>: </a:t>
            </a:r>
            <a:r>
              <a:rPr lang="en-US" sz="1800" dirty="0" smtClean="0"/>
              <a:t>Negotiated </a:t>
            </a:r>
            <a:r>
              <a:rPr lang="en-US" sz="1800" dirty="0"/>
              <a:t>Finite Field </a:t>
            </a:r>
            <a:r>
              <a:rPr lang="en-US" sz="1800" dirty="0" err="1"/>
              <a:t>Diffie</a:t>
            </a:r>
            <a:r>
              <a:rPr lang="en-US" sz="1800" dirty="0"/>
              <a:t>-Hellman Ephemeral Parameters for </a:t>
            </a:r>
            <a:r>
              <a:rPr lang="en-US" sz="1800" dirty="0" smtClean="0"/>
              <a:t>TLS, </a:t>
            </a:r>
            <a:r>
              <a:rPr lang="en-US" sz="1800" dirty="0"/>
              <a:t>see </a:t>
            </a:r>
            <a:r>
              <a:rPr lang="en-US" sz="1800" dirty="0">
                <a:hlinkClick r:id="rId6"/>
              </a:rPr>
              <a:t>http://datatracker.ietf.org/doc/draft-ietf-tls-negotiated-ff-dhe</a:t>
            </a:r>
            <a:r>
              <a:rPr lang="en-US" sz="1800" dirty="0" smtClean="0">
                <a:hlinkClick r:id="rId6"/>
              </a:rPr>
              <a:t>/</a:t>
            </a:r>
            <a:r>
              <a:rPr lang="en-US" sz="18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Updated</a:t>
            </a:r>
            <a:r>
              <a:rPr lang="en-US" sz="1800" dirty="0"/>
              <a:t>: Deprecating Secure Sockets Layer Version 3.0, see </a:t>
            </a:r>
            <a:r>
              <a:rPr lang="en-US" sz="1800" dirty="0">
                <a:hlinkClick r:id="rId7"/>
              </a:rPr>
              <a:t>http://datatracker.ietf.org/doc/draft-ietf-tls-sslv3-diediedie</a:t>
            </a:r>
            <a:r>
              <a:rPr lang="en-US" sz="1800" dirty="0" smtClean="0">
                <a:hlinkClick r:id="rId7"/>
              </a:rPr>
              <a:t>/</a:t>
            </a:r>
            <a:r>
              <a:rPr lang="en-US" sz="1800" dirty="0" smtClean="0"/>
              <a:t> </a:t>
            </a:r>
            <a:endParaRPr lang="en-US" sz="1800" dirty="0"/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TLS version 1.3 </a:t>
            </a:r>
            <a:r>
              <a:rPr lang="en-US" sz="1800" u="sng" dirty="0" smtClean="0">
                <a:hlinkClick r:id="rId8"/>
              </a:rPr>
              <a:t>http</a:t>
            </a:r>
            <a:r>
              <a:rPr lang="en-US" sz="1800" u="sng" dirty="0">
                <a:hlinkClick r:id="rId8"/>
              </a:rPr>
              <a:t>://datatracker.ietf.org/doc/draft-ietf-tls-tls13</a:t>
            </a:r>
            <a:r>
              <a:rPr lang="en-US" sz="1800" u="sng" dirty="0" smtClean="0">
                <a:hlinkClick r:id="rId8"/>
              </a:rPr>
              <a:t>/</a:t>
            </a:r>
            <a:r>
              <a:rPr lang="en-US" sz="1800" u="sng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endParaRPr lang="en-US" sz="1800" u="sng" dirty="0" smtClean="0"/>
          </a:p>
          <a:p>
            <a:pPr lvl="1"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11/16 of 11-15-0515 by Dorothy Stanley, Aruba Networks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9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for Scalable DNS Service Discovery (</a:t>
            </a:r>
            <a:r>
              <a:rPr lang="en-US" dirty="0" err="1" smtClean="0"/>
              <a:t>dnssd</a:t>
            </a:r>
            <a:r>
              <a:rPr lang="en-US" dirty="0" smtClean="0"/>
              <a:t>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248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Working Group website: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datatracker.ietf.org/wg/dnssd/charter/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Charter: Develop scalable </a:t>
            </a:r>
            <a:r>
              <a:rPr lang="en-US" sz="1800" dirty="0"/>
              <a:t>DNS-SD/</a:t>
            </a:r>
            <a:r>
              <a:rPr lang="en-US" sz="1800" dirty="0" err="1"/>
              <a:t>mDNS</a:t>
            </a:r>
            <a:r>
              <a:rPr lang="en-US" sz="1800" dirty="0"/>
              <a:t> </a:t>
            </a:r>
            <a:r>
              <a:rPr lang="en-US" sz="1800" dirty="0" smtClean="0"/>
              <a:t>Extension </a:t>
            </a:r>
            <a:r>
              <a:rPr lang="en-US" sz="1800" dirty="0"/>
              <a:t>requirements </a:t>
            </a:r>
            <a:r>
              <a:rPr lang="en-US" sz="1800" dirty="0" smtClean="0"/>
              <a:t>and standard solutions to address problematic </a:t>
            </a:r>
            <a:r>
              <a:rPr lang="en-US" sz="1800" dirty="0"/>
              <a:t>use of </a:t>
            </a:r>
            <a:r>
              <a:rPr lang="en-US" sz="1800" dirty="0" err="1"/>
              <a:t>mDNS</a:t>
            </a:r>
            <a:r>
              <a:rPr lang="en-US" sz="1800" dirty="0"/>
              <a:t> and DNS-SD in networks today</a:t>
            </a:r>
          </a:p>
          <a:p>
            <a:pPr lvl="1"/>
            <a:r>
              <a:rPr lang="en-US" sz="1600" dirty="0" err="1" smtClean="0"/>
              <a:t>mDNS</a:t>
            </a:r>
            <a:r>
              <a:rPr lang="en-US" sz="1600" dirty="0" smtClean="0"/>
              <a:t> </a:t>
            </a:r>
            <a:r>
              <a:rPr lang="en-US" sz="1600" dirty="0"/>
              <a:t>discovery of services on other links is not possible</a:t>
            </a:r>
          </a:p>
          <a:p>
            <a:pPr lvl="1"/>
            <a:r>
              <a:rPr lang="en-US" sz="1600" dirty="0"/>
              <a:t>Multicast transmissions over wireless are very expensive</a:t>
            </a:r>
          </a:p>
          <a:p>
            <a:pPr lvl="1"/>
            <a:r>
              <a:rPr lang="en-US" sz="1600" dirty="0"/>
              <a:t>Addressed with different ad hoc technologies</a:t>
            </a:r>
          </a:p>
          <a:p>
            <a:r>
              <a:rPr lang="en-US" sz="1800" dirty="0" smtClean="0"/>
              <a:t>Of </a:t>
            </a:r>
            <a:r>
              <a:rPr lang="en-US" sz="1800" dirty="0"/>
              <a:t>interest </a:t>
            </a:r>
            <a:r>
              <a:rPr lang="en-US" sz="1800" dirty="0" smtClean="0"/>
              <a:t>to: </a:t>
            </a:r>
            <a:r>
              <a:rPr lang="en-US" sz="1800" dirty="0" err="1" smtClean="0"/>
              <a:t>Homenet</a:t>
            </a:r>
            <a:r>
              <a:rPr lang="en-US" sz="1800" dirty="0" smtClean="0"/>
              <a:t>, Zero configuration, Enterprise-grade </a:t>
            </a:r>
            <a:r>
              <a:rPr lang="en-US" sz="1800" dirty="0"/>
              <a:t>vendors of 802.11 </a:t>
            </a:r>
            <a:r>
              <a:rPr lang="en-US" sz="1800" dirty="0" smtClean="0"/>
              <a:t>infrastructure, Multi-link </a:t>
            </a:r>
            <a:r>
              <a:rPr lang="en-US" sz="1800" dirty="0"/>
              <a:t>mesh </a:t>
            </a:r>
            <a:r>
              <a:rPr lang="en-US" sz="1800" dirty="0" smtClean="0"/>
              <a:t>networking</a:t>
            </a:r>
            <a:endParaRPr lang="en-US" sz="1800" dirty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[May 2015]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 version of Requirements document submitted to IESG for publication: </a:t>
            </a:r>
            <a:r>
              <a:rPr lang="en-US" sz="1600" u="sng" dirty="0" smtClean="0">
                <a:hlinkClick r:id="rId4"/>
              </a:rPr>
              <a:t>http://datatracker.ietf.org/doc/draft-ietf-dnssd-requirements/</a:t>
            </a:r>
            <a:r>
              <a:rPr lang="en-US" sz="1600" u="sng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Multicast DNS (</a:t>
            </a:r>
            <a:r>
              <a:rPr lang="en-US" sz="1600" dirty="0" err="1" smtClean="0"/>
              <a:t>mDNS</a:t>
            </a:r>
            <a:r>
              <a:rPr lang="en-US" sz="1600" dirty="0" smtClean="0"/>
              <a:t>) Threat Model and Security Consideration, see </a:t>
            </a:r>
            <a:r>
              <a:rPr lang="en-US" sz="1600" dirty="0" smtClean="0">
                <a:hlinkClick r:id="rId5"/>
              </a:rPr>
              <a:t>http://datatracker.ietf.org/doc/draft-rafiee-dnssd-mdns-threatmodel/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On </a:t>
            </a:r>
            <a:r>
              <a:rPr lang="en-US" sz="1600" dirty="0"/>
              <a:t>Interoperation of Labels Between </a:t>
            </a:r>
            <a:r>
              <a:rPr lang="en-US" sz="1600" dirty="0" err="1"/>
              <a:t>mDNS</a:t>
            </a:r>
            <a:r>
              <a:rPr lang="en-US" sz="1600" dirty="0"/>
              <a:t> and DNS, </a:t>
            </a:r>
            <a:r>
              <a:rPr lang="en-US" sz="1600" dirty="0">
                <a:hlinkClick r:id="rId6"/>
              </a:rPr>
              <a:t>http://datatracker.ietf.org/doc/draft-ietf-dnssd-mdns-dns-interop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12/16 of 11-15-0515 by Dorothy Stanley, Aruba Networks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4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Interest to Smart Grid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GB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6LOWPAN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600" b="0" dirty="0">
                <a:hlinkClick r:id="rId3"/>
              </a:rPr>
              <a:t>http://datatracker.ietf.org/wg/6lowpan/charter/</a:t>
            </a:r>
            <a:endParaRPr lang="en-GB" sz="1600" b="0" dirty="0"/>
          </a:p>
          <a:p>
            <a:pPr lvl="1">
              <a:lnSpc>
                <a:spcPct val="80000"/>
              </a:lnSpc>
            </a:pPr>
            <a:r>
              <a:rPr lang="en-US" sz="1600" dirty="0"/>
              <a:t>Focus: IPv6 over Low Power PAN: Adaption of IPv6 protocol to operate on constrained nodes and link layers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ROLL</a:t>
            </a:r>
          </a:p>
          <a:p>
            <a:pPr lvl="1"/>
            <a:r>
              <a:rPr lang="en-GB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600" b="0" dirty="0">
                <a:hlinkClick r:id="rId4"/>
              </a:rPr>
              <a:t>http://datatracker.ietf.org/wg/roll/</a:t>
            </a:r>
            <a:r>
              <a:rPr lang="en-GB" sz="1600" dirty="0"/>
              <a:t> </a:t>
            </a:r>
          </a:p>
          <a:p>
            <a:pPr lvl="1"/>
            <a:r>
              <a:rPr lang="en-US" sz="1600" dirty="0"/>
              <a:t>Focus: Routing over Low Power and </a:t>
            </a:r>
            <a:r>
              <a:rPr lang="en-US" sz="1600" dirty="0" err="1"/>
              <a:t>Lossy</a:t>
            </a:r>
            <a:r>
              <a:rPr lang="en-US" sz="1600" dirty="0"/>
              <a:t> </a:t>
            </a:r>
            <a:r>
              <a:rPr lang="en-US" sz="1600" dirty="0" smtClean="0"/>
              <a:t>Networks</a:t>
            </a:r>
          </a:p>
          <a:p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CORE </a:t>
            </a:r>
            <a:endParaRPr lang="en-GB" sz="1800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GB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600" dirty="0"/>
              <a:t>Constrained </a:t>
            </a:r>
            <a:r>
              <a:rPr lang="en-US" sz="1600" dirty="0" err="1"/>
              <a:t>RESTful</a:t>
            </a:r>
            <a:r>
              <a:rPr lang="en-US" sz="1600" dirty="0"/>
              <a:t> Environments) </a:t>
            </a:r>
            <a:r>
              <a:rPr lang="en-GB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600" b="0" dirty="0">
                <a:hlinkClick r:id="rId5"/>
              </a:rPr>
              <a:t>http://datatracker.ietf.org/wg/core/</a:t>
            </a:r>
            <a:r>
              <a:rPr lang="en-GB" sz="1600" b="0" dirty="0"/>
              <a:t> </a:t>
            </a:r>
            <a:endParaRPr lang="en-GB" sz="1600" dirty="0"/>
          </a:p>
          <a:p>
            <a:pPr lvl="1"/>
            <a:r>
              <a:rPr lang="en-US" sz="1600" dirty="0"/>
              <a:t>Focus: framework for resource-oriented applications intended to run on constrained IP networks. </a:t>
            </a:r>
            <a:endParaRPr lang="en-US" sz="16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13/16 of 11-15-0515 by Dorothy Stanley, Aruba Networks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109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Interest: Network-Based Mobility Extensions (NETEXT)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NETEXT: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http://datatracker.ietf.org/wg/netext/charter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endParaRPr lang="en-US" sz="1800" dirty="0" smtClean="0"/>
          </a:p>
          <a:p>
            <a:r>
              <a:rPr lang="en-US" sz="1800" dirty="0" smtClean="0"/>
              <a:t>Submitted to IESG for publication: Mapping </a:t>
            </a:r>
            <a:r>
              <a:rPr lang="en-US" sz="1800" dirty="0"/>
              <a:t>PMIPv6 </a:t>
            </a:r>
            <a:r>
              <a:rPr lang="en-US" sz="1800" dirty="0" err="1"/>
              <a:t>QoS</a:t>
            </a:r>
            <a:r>
              <a:rPr lang="en-US" sz="1800" dirty="0"/>
              <a:t> Procedures with WLAN </a:t>
            </a:r>
            <a:r>
              <a:rPr lang="en-US" sz="1800" dirty="0" err="1"/>
              <a:t>QoS</a:t>
            </a:r>
            <a:r>
              <a:rPr lang="en-US" sz="1800" dirty="0"/>
              <a:t> Procedures, see </a:t>
            </a:r>
            <a:r>
              <a:rPr lang="en-US" sz="1800" dirty="0">
                <a:hlinkClick r:id="rId4"/>
              </a:rPr>
              <a:t>http://datatracker.ietf.org/doc/draft-ietf-netext-pmip-qos-wifi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endParaRPr lang="en-US" sz="1800" dirty="0"/>
          </a:p>
          <a:p>
            <a:pPr algn="just"/>
            <a:r>
              <a:rPr lang="en-US" sz="1400" dirty="0" smtClean="0"/>
              <a:t>Abstract: This </a:t>
            </a:r>
            <a:r>
              <a:rPr lang="en-US" sz="1400" dirty="0"/>
              <a:t>document provides guidelines for achieving end to end Quality- of-Service (</a:t>
            </a:r>
            <a:r>
              <a:rPr lang="en-US" sz="1400" dirty="0" err="1"/>
              <a:t>QoS</a:t>
            </a:r>
            <a:r>
              <a:rPr lang="en-US" sz="1400" dirty="0"/>
              <a:t>) in a Proxy Mobile IPv6 (PMIPv6) domain where the access network is based on IEEE 802.11. RFC 7222 describes </a:t>
            </a:r>
            <a:r>
              <a:rPr lang="en-US" sz="1400" dirty="0" err="1"/>
              <a:t>QoS</a:t>
            </a:r>
            <a:r>
              <a:rPr lang="en-US" sz="1400" dirty="0"/>
              <a:t> negotiation between a Mobility Access Gateway (MAG) and Local Mobility Anchor (LMA) in a PMIPv6 mobility domain. The negotiated </a:t>
            </a:r>
            <a:r>
              <a:rPr lang="en-US" sz="1400" dirty="0" err="1"/>
              <a:t>QoS</a:t>
            </a:r>
            <a:r>
              <a:rPr lang="en-US" sz="1400" dirty="0"/>
              <a:t> parameters can be used for </a:t>
            </a:r>
            <a:r>
              <a:rPr lang="en-US" sz="1400" dirty="0" err="1"/>
              <a:t>QoS</a:t>
            </a:r>
            <a:r>
              <a:rPr lang="en-US" sz="1400" dirty="0"/>
              <a:t> policing and marking of packets to enforce </a:t>
            </a:r>
            <a:r>
              <a:rPr lang="en-US" sz="1400" dirty="0" err="1"/>
              <a:t>QoS</a:t>
            </a:r>
            <a:r>
              <a:rPr lang="en-US" sz="1400" dirty="0"/>
              <a:t> differentiation on the path between the MAG and LMA. IEEE 802.11, Wi-Fi Multimedia - Admission Control (WMM-AC) describes methods for </a:t>
            </a:r>
            <a:r>
              <a:rPr lang="en-US" sz="1400" dirty="0" err="1"/>
              <a:t>QoS</a:t>
            </a:r>
            <a:r>
              <a:rPr lang="en-US" sz="1400" dirty="0"/>
              <a:t> negotiation between a Wi-Fi Station (MN in PMIPv6 terminology) and an Access Point. This document provides a mapping between the above two sets of </a:t>
            </a:r>
            <a:r>
              <a:rPr lang="en-US" sz="1400" dirty="0" err="1"/>
              <a:t>QoS</a:t>
            </a:r>
            <a:r>
              <a:rPr lang="en-US" sz="1400" dirty="0"/>
              <a:t> procedures and the associated </a:t>
            </a:r>
            <a:r>
              <a:rPr lang="en-US" sz="1400" dirty="0" err="1"/>
              <a:t>QoS</a:t>
            </a:r>
            <a:r>
              <a:rPr lang="en-US" sz="1400" dirty="0"/>
              <a:t> parameters. This document is intended to be used as a companion document to RFC 7222 to enable implementation of end to end </a:t>
            </a:r>
            <a:r>
              <a:rPr lang="en-US" sz="1400" dirty="0" err="1"/>
              <a:t>QoS</a:t>
            </a:r>
            <a:r>
              <a:rPr lang="en-US" sz="1400" dirty="0"/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14/16 of 11-15-0515 by Dorothy Stanley, Aruba Networks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802.11 Style Guide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GB" dirty="0" smtClean="0"/>
              <a:t>See 11-09-1034-</a:t>
            </a:r>
            <a:r>
              <a:rPr lang="en-GB" dirty="0" smtClean="0">
                <a:solidFill>
                  <a:srgbClr val="FF0000"/>
                </a:solidFill>
              </a:rPr>
              <a:t>11</a:t>
            </a:r>
            <a:r>
              <a:rPr lang="en-GB" dirty="0" smtClean="0"/>
              <a:t>-0000-wg11-style-guide.doc</a:t>
            </a:r>
          </a:p>
          <a:p>
            <a:pPr lvl="1"/>
            <a:r>
              <a:rPr lang="en-US" dirty="0" smtClean="0"/>
              <a:t>We updated 802.11 </a:t>
            </a:r>
            <a:r>
              <a:rPr lang="en-US" dirty="0" err="1" smtClean="0"/>
              <a:t>WG</a:t>
            </a:r>
            <a:r>
              <a:rPr lang="en-US" dirty="0" smtClean="0"/>
              <a:t> Style Guide based on 2012 IEEE Standards Style Manual and consistency changes in final publication of the 802.11 standard</a:t>
            </a:r>
            <a:endParaRPr lang="en-GB" dirty="0" smtClean="0"/>
          </a:p>
          <a:p>
            <a:r>
              <a:rPr lang="en-US" b="0" dirty="0" smtClean="0"/>
              <a:t>Editor’s responsibility includes checking the </a:t>
            </a:r>
            <a:r>
              <a:rPr lang="en-US" dirty="0" smtClean="0"/>
              <a:t>2014 IEEE Standards Style Manual </a:t>
            </a:r>
            <a:r>
              <a:rPr lang="en-US" b="0" dirty="0" smtClean="0"/>
              <a:t>when creating or updating drafts. </a:t>
            </a:r>
            <a:r>
              <a:rPr lang="en-GB" u="sng" dirty="0" smtClean="0">
                <a:hlinkClick r:id="rId3"/>
              </a:rPr>
              <a:t>https://development.standards.ieee.org/myproject/Public/mytools/draft/styleman.pdf</a:t>
            </a:r>
            <a:endParaRPr lang="en-US" b="0" dirty="0" smtClean="0"/>
          </a:p>
          <a:p>
            <a:r>
              <a:rPr lang="en-US" b="0" dirty="0" smtClean="0"/>
              <a:t>Submissions with draft text should conform to both the </a:t>
            </a:r>
            <a:r>
              <a:rPr lang="en-US" b="0" dirty="0" err="1" smtClean="0"/>
              <a:t>WG11</a:t>
            </a:r>
            <a:r>
              <a:rPr lang="en-US" b="0" dirty="0" smtClean="0"/>
              <a:t> Style Guide and IEEE Standards Style Manual</a:t>
            </a:r>
          </a:p>
          <a:p>
            <a:r>
              <a:rPr lang="en-US" b="0" dirty="0" smtClean="0"/>
              <a:t>Note that the Style Guide evolves with our practice</a:t>
            </a:r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7D261DD-C19A-4D33-B792-98F42174A4B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11-15-0541 by Peter Ecclesine (Cisco Systems)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110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Liaison: Protocol Independent Multicast (PIM) Re-charter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PIM: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http://datatracker.ietf.org/wg/pim/charter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being re-chartered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One contributor’s comment: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smtClean="0"/>
              <a:t>IP </a:t>
            </a:r>
            <a:r>
              <a:rPr lang="en-US" sz="1600" dirty="0"/>
              <a:t>Multicast over 802.11 is inefficient and unreliable. I would like to see at least one of the multicast working groups in the IETF have a chartered item to work with the IEEE coordinating a solution to this mess. Or at least a coordinated effort to state our dis-satisfaction with the current mess and make a formal request to provide high bandwidth, efficient multicast over 802.11 without sending unicast copies to each group member. After all, it is a radio and it is being broadcast</a:t>
            </a:r>
            <a:r>
              <a:rPr lang="en-US" sz="1600" dirty="0" smtClean="0"/>
              <a:t>???”</a:t>
            </a:r>
            <a:endParaRPr lang="en-US" sz="16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15/16 of 11-15-0515 by Dorothy Stanley, Aruba Networks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4AFE48CA-64CD-4957-84CE-969E1D15CE85}" type="slidenum">
              <a:rPr lang="en-US" smtClean="0"/>
              <a:pPr/>
              <a:t>111</a:t>
            </a:fld>
            <a:endParaRPr lang="en-US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References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RFC 4017 - IEEE 802.11 Requirements on EAP Methods</a:t>
            </a:r>
          </a:p>
          <a:p>
            <a:r>
              <a:rPr lang="en-US" dirty="0" smtClean="0"/>
              <a:t>Jan 2012 report (PAWS, </a:t>
            </a:r>
            <a:r>
              <a:rPr lang="en-US" dirty="0" err="1" smtClean="0"/>
              <a:t>Homenet</a:t>
            </a:r>
            <a:r>
              <a:rPr lang="en-US" dirty="0" smtClean="0"/>
              <a:t> details), </a:t>
            </a:r>
            <a:r>
              <a:rPr lang="en-US" dirty="0" smtClean="0">
                <a:hlinkClick r:id="rId3"/>
              </a:rPr>
              <a:t>https://mentor.ieee.org/802.11/dcn/12/11-12-0122-01-0000-january-2012-liaison-to-ietf.ppt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16/16 of 11-15-0515 by Dorothy Stanley, Aruba Networks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3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MDR Status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r>
              <a:rPr lang="en-US" dirty="0" smtClean="0"/>
              <a:t>802.11 Working Group Mandatory Draft Review</a:t>
            </a:r>
          </a:p>
          <a:p>
            <a:pPr lvl="1">
              <a:buFontTx/>
              <a:buNone/>
            </a:pPr>
            <a:r>
              <a:rPr lang="en-US" sz="1600" dirty="0" smtClean="0"/>
              <a:t>802.11-11/</a:t>
            </a:r>
            <a:r>
              <a:rPr lang="en-US" sz="1600" dirty="0" smtClean="0">
                <a:solidFill>
                  <a:srgbClr val="FF0000"/>
                </a:solidFill>
              </a:rPr>
              <a:t>615r6</a:t>
            </a:r>
            <a:r>
              <a:rPr lang="en-US" sz="1600" dirty="0" smtClean="0"/>
              <a:t> documents the process. MDR now in the 802.11 Operating Manual 802.11-14/0629r8. The process needs some change so the report is done after the editing is done. </a:t>
            </a:r>
          </a:p>
          <a:p>
            <a:r>
              <a:rPr lang="en-US" sz="1600" dirty="0" smtClean="0"/>
              <a:t>P802.11aa D5.0 went through Working Group Mandatory Editorial Coordination before July 2011</a:t>
            </a:r>
          </a:p>
          <a:p>
            <a:r>
              <a:rPr lang="en-US" sz="1600" dirty="0" smtClean="0"/>
              <a:t>P802.11ad D4.0 went through Working Group Mandatory Editorial Coordination before July 2011</a:t>
            </a:r>
          </a:p>
          <a:p>
            <a:r>
              <a:rPr lang="en-US" sz="1600" dirty="0" err="1" smtClean="0"/>
              <a:t>P802.11ae</a:t>
            </a:r>
            <a:r>
              <a:rPr lang="en-US" sz="1600" dirty="0" smtClean="0"/>
              <a:t> </a:t>
            </a:r>
            <a:r>
              <a:rPr lang="en-US" sz="1600" dirty="0" err="1" smtClean="0"/>
              <a:t>D4.0</a:t>
            </a:r>
            <a:r>
              <a:rPr lang="en-US" sz="1600" dirty="0" smtClean="0"/>
              <a:t> went through Working Group Mandatory Editorial Coordination before July 2011</a:t>
            </a:r>
          </a:p>
          <a:p>
            <a:r>
              <a:rPr lang="en-US" sz="1600" dirty="0" err="1" smtClean="0"/>
              <a:t>P802.11ac</a:t>
            </a:r>
            <a:r>
              <a:rPr lang="en-US" sz="1600" dirty="0" smtClean="0"/>
              <a:t> </a:t>
            </a:r>
            <a:r>
              <a:rPr lang="en-US" sz="1600" dirty="0" err="1" smtClean="0"/>
              <a:t>D4.0</a:t>
            </a:r>
            <a:r>
              <a:rPr lang="en-US" sz="1600" dirty="0" smtClean="0"/>
              <a:t> went through Working Group Mandatory Draft Review</a:t>
            </a:r>
            <a:r>
              <a:rPr lang="en-US" sz="1600" dirty="0"/>
              <a:t> </a:t>
            </a:r>
            <a:r>
              <a:rPr lang="en-US" sz="1600" dirty="0" smtClean="0"/>
              <a:t>before January 2013</a:t>
            </a:r>
          </a:p>
          <a:p>
            <a:r>
              <a:rPr lang="en-US" sz="1600" dirty="0" smtClean="0"/>
              <a:t>P802.11af D4.0 went through Working Group Mandatory Draft Review before May 18, 2013</a:t>
            </a:r>
          </a:p>
          <a:p>
            <a:r>
              <a:rPr lang="en-US" sz="1600" dirty="0" err="1" smtClean="0"/>
              <a:t>REVmc</a:t>
            </a:r>
            <a:r>
              <a:rPr lang="en-US" sz="1600" dirty="0" smtClean="0"/>
              <a:t> D3.0 went through MDR process </a:t>
            </a:r>
            <a:r>
              <a:rPr lang="en-US" sz="1600" dirty="0"/>
              <a:t>– </a:t>
            </a:r>
            <a:r>
              <a:rPr lang="en-US" sz="1600" dirty="0" smtClean="0"/>
              <a:t>802.11-14/781r11 dated Sept 19, 2014</a:t>
            </a:r>
          </a:p>
          <a:p>
            <a:r>
              <a:rPr lang="en-US" sz="1600" dirty="0" smtClean="0"/>
              <a:t>P802.11ah D4.0 went through MDR process – 802.11-15/247r3 dated Mar 12, 2015</a:t>
            </a:r>
          </a:p>
          <a:p>
            <a:r>
              <a:rPr lang="en-US" sz="1600" dirty="0" smtClean="0"/>
              <a:t>P802.11ai D4.0 went through MDR process – 802.11-15/248r3 dated Apr 9, 2015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C2F44440-AD43-43F2-939F-6A909DC803D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662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11-15-0541 by Peter Ecclesine (Cisco Systems)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267CEDAE-0893-43B3-92C5-6D110BF9235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smtClean="0"/>
              <a:t>Editor Amendment Ordering</a:t>
            </a:r>
          </a:p>
        </p:txBody>
      </p:sp>
      <p:graphicFrame>
        <p:nvGraphicFramePr>
          <p:cNvPr id="14461" name="Group 1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122778"/>
              </p:ext>
            </p:extLst>
          </p:nvPr>
        </p:nvGraphicFramePr>
        <p:xfrm>
          <a:off x="914400" y="2398816"/>
          <a:ext cx="7772400" cy="3154680"/>
        </p:xfrm>
        <a:graphic>
          <a:graphicData uri="http://schemas.openxmlformats.org/drawingml/2006/table">
            <a:tbl>
              <a:tblPr/>
              <a:tblGrid>
                <a:gridCol w="2894013"/>
                <a:gridCol w="2284412"/>
                <a:gridCol w="259397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REVCOM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802.11REVmc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TGmc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- 3640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- 581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TGaq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Nov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TGaj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Jun 2016***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TGax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4" name="Rectangle 65"/>
          <p:cNvSpPr>
            <a:spLocks noChangeArrowheads="1"/>
          </p:cNvSpPr>
          <p:nvPr/>
        </p:nvSpPr>
        <p:spPr bwMode="auto">
          <a:xfrm>
            <a:off x="533400" y="1219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Data as of </a:t>
            </a:r>
            <a:r>
              <a:rPr lang="en-US" sz="1400" b="1" dirty="0" smtClean="0">
                <a:solidFill>
                  <a:srgbClr val="FF0000"/>
                </a:solidFill>
              </a:rPr>
              <a:t>May 2015</a:t>
            </a:r>
            <a:endParaRPr lang="en-US" sz="1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grouper.ieee.org/groups/802/11/Reports/802.11_Timelines.htm</a:t>
            </a:r>
            <a:endParaRPr lang="en-US" sz="14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/>
              <a:t>In Nov 2014, Editors changed the running order and will revisit in November 2015, maintaining this order in the interim </a:t>
            </a:r>
            <a:endParaRPr lang="en-US" sz="1600" dirty="0"/>
          </a:p>
        </p:txBody>
      </p:sp>
      <p:sp>
        <p:nvSpPr>
          <p:cNvPr id="29755" name="Text Box 66"/>
          <p:cNvSpPr txBox="1">
            <a:spLocks noChangeArrowheads="1"/>
          </p:cNvSpPr>
          <p:nvPr/>
        </p:nvSpPr>
        <p:spPr bwMode="auto">
          <a:xfrm>
            <a:off x="457200" y="5569803"/>
            <a:ext cx="72390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Amendment numbering is editorial! No need to make ballot comments on these dynamic numbers!</a:t>
            </a:r>
          </a:p>
        </p:txBody>
      </p:sp>
      <p:sp>
        <p:nvSpPr>
          <p:cNvPr id="2975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11-15-0541 by Peter Ecclesine (Cisco Systems)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152400" y="5715000"/>
            <a:ext cx="5638800" cy="457200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Most current doc shaded green.</a:t>
            </a:r>
            <a:endParaRPr lang="en-US" b="1" dirty="0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570277"/>
              </p:ext>
            </p:extLst>
          </p:nvPr>
        </p:nvGraphicFramePr>
        <p:xfrm>
          <a:off x="457200" y="1371600"/>
          <a:ext cx="8077200" cy="3309938"/>
        </p:xfrm>
        <a:graphic>
          <a:graphicData uri="http://schemas.openxmlformats.org/drawingml/2006/table">
            <a:tbl>
              <a:tblPr/>
              <a:tblGrid>
                <a:gridCol w="325603"/>
                <a:gridCol w="402976"/>
                <a:gridCol w="338221"/>
                <a:gridCol w="347579"/>
                <a:gridCol w="338221"/>
                <a:gridCol w="381000"/>
                <a:gridCol w="457200"/>
                <a:gridCol w="381000"/>
                <a:gridCol w="304800"/>
                <a:gridCol w="762000"/>
                <a:gridCol w="533400"/>
                <a:gridCol w="533400"/>
                <a:gridCol w="1828800"/>
                <a:gridCol w="1143000"/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4.0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Emily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Qi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4.0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4.3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 12.0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10-May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11.0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Alfred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Asterjadhi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Dan Gal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4.0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Norm Finn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Jiamin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Chen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152400" y="5073805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Changes from  last report shown in </a:t>
            </a:r>
            <a:r>
              <a:rPr lang="en-US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91116"/>
            <a:ext cx="7772400" cy="457200"/>
          </a:xfrm>
        </p:spPr>
        <p:txBody>
          <a:bodyPr/>
          <a:lstStyle/>
          <a:p>
            <a:r>
              <a:rPr lang="en-US" sz="2800" dirty="0" smtClean="0"/>
              <a:t>Draft Development Snapshot</a:t>
            </a:r>
            <a:endParaRPr lang="en-GB" sz="2800" dirty="0" smtClean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5EAAF8-1103-4F9A-8384-029AC986883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31977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2015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11-15-0541 by Peter Ecclesine (Cisco Systems)</a:t>
            </a:r>
          </a:p>
        </p:txBody>
      </p:sp>
    </p:spTree>
    <p:extLst>
      <p:ext uri="{BB962C8B-B14F-4D97-AF65-F5344CB8AC3E}">
        <p14:creationId xmlns:p14="http://schemas.microsoft.com/office/powerpoint/2010/main" val="18390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MIB style, Visio and Frame practices</a:t>
            </a:r>
            <a:br>
              <a:rPr lang="en-US" smtClean="0"/>
            </a:b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GB" sz="2000" dirty="0" smtClean="0"/>
              <a:t>I’m going to suggest going forward we use a single style with appropriately set tabs,  and use leading</a:t>
            </a:r>
            <a:r>
              <a:rPr lang="en-US" sz="2000" dirty="0" smtClean="0"/>
              <a:t> </a:t>
            </a:r>
            <a:r>
              <a:rPr lang="en-GB" sz="2000" dirty="0" smtClean="0"/>
              <a:t>Tabs to distinguish the syntax and description parts. (Adrian Stephens Feb 9, 2010)</a:t>
            </a:r>
          </a:p>
          <a:p>
            <a:r>
              <a:rPr lang="en-GB" sz="2000" dirty="0" smtClean="0"/>
              <a:t>Figure in an anchored frame within a table, and use a table caption as a figure caption</a:t>
            </a:r>
          </a:p>
          <a:p>
            <a:r>
              <a:rPr lang="en-GB" sz="2000" dirty="0" smtClean="0"/>
              <a:t> Keep embedded figures using </a:t>
            </a:r>
            <a:r>
              <a:rPr lang="en-GB" sz="2000" dirty="0" err="1" smtClean="0"/>
              <a:t>visio</a:t>
            </a:r>
            <a:r>
              <a:rPr lang="en-GB" sz="2000" dirty="0" smtClean="0"/>
              <a:t> as long as possible</a:t>
            </a:r>
            <a:endParaRPr lang="en-US" sz="2000" dirty="0" smtClean="0"/>
          </a:p>
          <a:p>
            <a:pPr lvl="1"/>
            <a:r>
              <a:rPr lang="en-GB" sz="1800" dirty="0" smtClean="0"/>
              <a:t>Near the end of sponsor ballot,  turn these all into .</a:t>
            </a:r>
            <a:r>
              <a:rPr lang="en-GB" sz="1800" dirty="0" err="1" smtClean="0"/>
              <a:t>wmf</a:t>
            </a:r>
            <a:r>
              <a:rPr lang="en-GB" sz="1800" dirty="0" smtClean="0"/>
              <a:t> (windows meta file) format files (you can do this from </a:t>
            </a:r>
            <a:r>
              <a:rPr lang="en-GB" sz="1800" dirty="0" err="1" smtClean="0"/>
              <a:t>visio</a:t>
            </a:r>
            <a:r>
              <a:rPr lang="en-GB" sz="1800" dirty="0" smtClean="0"/>
              <a:t> using “save as”).   Keep separate files for the .</a:t>
            </a:r>
            <a:r>
              <a:rPr lang="en-GB" sz="1800" dirty="0" err="1" smtClean="0"/>
              <a:t>vsd</a:t>
            </a:r>
            <a:r>
              <a:rPr lang="en-GB" sz="1800" dirty="0" smtClean="0"/>
              <a:t> source and the .</a:t>
            </a:r>
            <a:r>
              <a:rPr lang="en-GB" sz="1800" dirty="0" err="1" smtClean="0"/>
              <a:t>wmf</a:t>
            </a:r>
            <a:r>
              <a:rPr lang="en-GB" sz="1800" dirty="0" smtClean="0"/>
              <a:t> file that is linked to from frame. There is likelihood we should use .</a:t>
            </a:r>
            <a:r>
              <a:rPr lang="en-GB" sz="1800" dirty="0" err="1" smtClean="0"/>
              <a:t>emf</a:t>
            </a:r>
            <a:endParaRPr lang="en-GB" sz="1800" dirty="0" smtClean="0"/>
          </a:p>
          <a:p>
            <a:r>
              <a:rPr lang="en-GB" sz="2000" dirty="0" smtClean="0"/>
              <a:t>Frame templates for </a:t>
            </a:r>
            <a:r>
              <a:rPr lang="en-GB" sz="2000" dirty="0" err="1" smtClean="0"/>
              <a:t>11aa</a:t>
            </a:r>
            <a:r>
              <a:rPr lang="en-GB" sz="2000" dirty="0" smtClean="0"/>
              <a:t>, </a:t>
            </a:r>
            <a:r>
              <a:rPr lang="en-GB" sz="2000" dirty="0" err="1" smtClean="0"/>
              <a:t>11ac</a:t>
            </a:r>
            <a:r>
              <a:rPr lang="en-GB" sz="2000" dirty="0" smtClean="0"/>
              <a:t>, </a:t>
            </a:r>
            <a:r>
              <a:rPr lang="en-GB" sz="2000" dirty="0" err="1" smtClean="0"/>
              <a:t>11af</a:t>
            </a:r>
            <a:r>
              <a:rPr lang="en-GB" sz="2000" dirty="0" smtClean="0"/>
              <a:t> </a:t>
            </a:r>
          </a:p>
          <a:p>
            <a:r>
              <a:rPr lang="en-GB" sz="2000" dirty="0" smtClean="0"/>
              <a:t>Text version of MIB is available (2012, ae2012, aa2012, ad2012, acD5.0, afD5.0. mcD3.0)</a:t>
            </a:r>
            <a:endParaRPr lang="en-US" sz="2000" dirty="0" smtClean="0"/>
          </a:p>
          <a:p>
            <a:endParaRPr lang="en-US" dirty="0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B6A5EF2C-B352-4DCD-8AF4-06278E96712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11-15-0541 by Peter Ecclesine (Cisco Systems)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2015-05-14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136898"/>
              </p:ext>
            </p:extLst>
          </p:nvPr>
        </p:nvGraphicFramePr>
        <p:xfrm>
          <a:off x="515938" y="2286000"/>
          <a:ext cx="7727950" cy="258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Document" r:id="rId4" imgW="8267030" imgH="2760161" progId="Word.Document.8">
                  <p:embed/>
                </p:oleObj>
              </mc:Choice>
              <mc:Fallback>
                <p:oleObj name="Document" r:id="rId4" imgW="8267030" imgH="27601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286000"/>
                        <a:ext cx="7727950" cy="2582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</a:t>
            </a:r>
            <a:r>
              <a:rPr lang="en-US" sz="1200" b="0" dirty="0"/>
              <a:t>11-15-0670 by </a:t>
            </a:r>
            <a:r>
              <a:rPr lang="en-US" sz="1200" b="0" dirty="0" smtClean="0"/>
              <a:t>Mark Hamilton (Ruckus Wireless)</a:t>
            </a:r>
            <a:endParaRPr lang="en-US" sz="1200" b="0" dirty="0"/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1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May 2015, Vancouver meeting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</a:t>
            </a:r>
            <a:r>
              <a:rPr lang="en-US" sz="1200" b="0" dirty="0"/>
              <a:t>11-15-0670 by Mark Hamilton (Ruckus </a:t>
            </a:r>
            <a:r>
              <a:rPr lang="en-US" sz="1200" b="0" dirty="0" smtClean="0"/>
              <a:t>Wireless)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802.11 as a component (11-15/0593r0)</a:t>
            </a:r>
          </a:p>
          <a:p>
            <a:pPr lvl="1">
              <a:spcBef>
                <a:spcPts val="0"/>
              </a:spcBef>
            </a:pPr>
            <a:r>
              <a:rPr lang="en-US" b="1" dirty="0" smtClean="0"/>
              <a:t>Consider a tutorial in July: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How should 802.11 fit into larger eco-systems, especially including 5G,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How should 11WG participate in developing the architecture and any necessary standards?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Will continue on conference call, and next session (and off-line)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MIB Design Pattern work item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Draft is getting close; Agreed to merge two draft patterns, add a new pattern for “status” attributes – expect to end up with three patterns, total (11-15/0355)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Next session: Complete the above pattern drafting, circulate for review/comment by TG Chairs/TG participants</a:t>
            </a:r>
          </a:p>
          <a:p>
            <a:pPr>
              <a:spcBef>
                <a:spcPts val="0"/>
              </a:spcBef>
            </a:pPr>
            <a:r>
              <a:rPr lang="en-US" dirty="0"/>
              <a:t>Annex R</a:t>
            </a:r>
          </a:p>
          <a:p>
            <a:pPr lvl="1">
              <a:spcBef>
                <a:spcPts val="0"/>
              </a:spcBef>
            </a:pPr>
            <a:r>
              <a:rPr lang="en-US" dirty="0"/>
              <a:t>Approved document to send to TGmc, to make Annex R normative, and add the “DSAF” </a:t>
            </a:r>
            <a:r>
              <a:rPr lang="en-US" dirty="0" smtClean="0"/>
              <a:t>concept (11-15/0555r1)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</a:t>
            </a:r>
            <a:r>
              <a:rPr lang="en-US" sz="1200" b="0" dirty="0"/>
              <a:t>11-15-0670 by Mark Hamilton (Ruckus </a:t>
            </a:r>
            <a:r>
              <a:rPr lang="en-US" sz="1200" b="0" dirty="0" smtClean="0"/>
              <a:t>Wireless)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0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4343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REVmc Figure 5-1 (11-15/0540)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Reviewed Figures 5-1, et </a:t>
            </a:r>
            <a:r>
              <a:rPr lang="en-US" dirty="0" err="1" smtClean="0"/>
              <a:t>seq</a:t>
            </a:r>
            <a:r>
              <a:rPr lang="en-US" dirty="0" smtClean="0"/>
              <a:t>, in REVmc D4.0, in response to Sponsor Ballot comment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Discussion uncovered some architectural “surprises” in the Standard (included since the very first Draft 1)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 few figures are straightforward, are being sent to TGmc for consideration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Other figures will take more discussion – to be continued …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IETF/802 </a:t>
            </a:r>
            <a:r>
              <a:rPr lang="en-US" dirty="0"/>
              <a:t>coordination update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No news</a:t>
            </a:r>
          </a:p>
          <a:p>
            <a:pPr>
              <a:spcBef>
                <a:spcPts val="0"/>
              </a:spcBef>
            </a:pPr>
            <a:r>
              <a:rPr lang="en-US" dirty="0"/>
              <a:t>Joint meeting with </a:t>
            </a:r>
            <a:r>
              <a:rPr lang="en-US" dirty="0" err="1" smtClean="0"/>
              <a:t>TGak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sz="2200" dirty="0"/>
              <a:t>Discussed </a:t>
            </a:r>
            <a:r>
              <a:rPr lang="en-US" sz="2200" dirty="0" smtClean="0"/>
              <a:t>how to model GLK </a:t>
            </a:r>
            <a:r>
              <a:rPr lang="en-US" sz="2200" dirty="0" err="1" smtClean="0"/>
              <a:t>ESSes</a:t>
            </a:r>
            <a:r>
              <a:rPr lang="en-US" sz="2200" dirty="0" smtClean="0"/>
              <a:t>.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Further discussed the Figure 5-1 “surprise” above, and also its implications on GLK AP architecture.</a:t>
            </a:r>
            <a:endParaRPr lang="en-US" sz="22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</a:t>
            </a:r>
            <a:r>
              <a:rPr lang="en-US" sz="1200" b="0" dirty="0"/>
              <a:t>11-15-0670 by Mark Hamilton (Ruckus </a:t>
            </a:r>
            <a:r>
              <a:rPr lang="en-US" sz="1200" b="0" dirty="0" smtClean="0"/>
              <a:t>Wireless)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1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Adrian Stephens, Intel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document is a digest of the closing reports of all 802.11 sub-groups for presentation at the May 2015 closing plenary meeting. Attendance information and liaison reports are also included.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June 3, 11am ET, 1 hour</a:t>
            </a:r>
            <a:endParaRPr lang="en-US" sz="16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</a:t>
            </a:r>
            <a:r>
              <a:rPr lang="en-US" sz="1200" b="0" dirty="0"/>
              <a:t>11-15-0670 by Mark Hamilton (Ruckus </a:t>
            </a:r>
            <a:r>
              <a:rPr lang="en-US" sz="1200" b="0" dirty="0" smtClean="0"/>
              <a:t>Wireless)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7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2015 Plans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9248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Two standalone meeting slots planned: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802.11 as a component in a larger eco-system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Design Pattern for MIB attribute use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802.11 Architecture topics: Figure 5-1 et </a:t>
            </a:r>
            <a:r>
              <a:rPr lang="en-US" sz="2600" dirty="0" err="1" smtClean="0"/>
              <a:t>seq</a:t>
            </a:r>
            <a:endParaRPr lang="en-US" sz="2600" dirty="0" smtClean="0"/>
          </a:p>
          <a:p>
            <a:pPr lvl="1">
              <a:lnSpc>
                <a:spcPct val="90000"/>
              </a:lnSpc>
            </a:pPr>
            <a:r>
              <a:rPr lang="en-US" sz="2600" dirty="0"/>
              <a:t>DS/AP/Portal architecture </a:t>
            </a:r>
            <a:r>
              <a:rPr lang="en-US" sz="2600" dirty="0" smtClean="0"/>
              <a:t>discussions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One </a:t>
            </a:r>
            <a:r>
              <a:rPr lang="en-US" sz="3000" dirty="0"/>
              <a:t>joint session with </a:t>
            </a:r>
            <a:r>
              <a:rPr lang="en-US" sz="3000" dirty="0" err="1"/>
              <a:t>TGak</a:t>
            </a:r>
            <a:r>
              <a:rPr lang="en-US" sz="3000" dirty="0"/>
              <a:t> </a:t>
            </a:r>
            <a:r>
              <a:rPr lang="en-US" sz="3000" dirty="0" smtClean="0"/>
              <a:t>/ 802.1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802.11ak, 802.1AC and 802.1Qbz architecture discussions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</a:t>
            </a:r>
            <a:r>
              <a:rPr lang="en-US" sz="1200" b="0" dirty="0"/>
              <a:t>11-15-0670 by Mark Hamilton (Ruckus </a:t>
            </a:r>
            <a:r>
              <a:rPr lang="en-US" sz="1200" b="0" dirty="0" smtClean="0"/>
              <a:t>Wireless)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Publicity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2015-05-15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231243"/>
              </p:ext>
            </p:extLst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Document" r:id="rId4" imgW="8146441" imgH="2307918" progId="Word.Document.8">
                  <p:embed/>
                </p:oleObj>
              </mc:Choice>
              <mc:Fallback>
                <p:oleObj name="Document" r:id="rId4" imgW="8146441" imgH="23079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11-15-0686 by Stephen McCann, BlackBerry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the Publicity SC for May 2015, Vancouver, British Colombia, Canada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11-15-0686 by Stephen McCann, BlackBerry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7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616723"/>
          </a:xfrm>
        </p:spPr>
        <p:txBody>
          <a:bodyPr/>
          <a:lstStyle/>
          <a:p>
            <a:r>
              <a:rPr lang="en-GB" sz="3600" dirty="0" smtClean="0"/>
              <a:t>Discussion topics</a:t>
            </a:r>
          </a:p>
          <a:p>
            <a:pPr lvl="1"/>
            <a:r>
              <a:rPr lang="en-GB" sz="2800" dirty="0" smtClean="0"/>
              <a:t>“What’s </a:t>
            </a:r>
            <a:r>
              <a:rPr lang="en-GB" sz="2800" dirty="0"/>
              <a:t>IEEE 802.11 doing” </a:t>
            </a:r>
            <a:r>
              <a:rPr lang="en-GB" sz="2800" dirty="0" smtClean="0"/>
              <a:t>Presentation</a:t>
            </a:r>
            <a:endParaRPr lang="en-GB" sz="2800" dirty="0"/>
          </a:p>
          <a:p>
            <a:pPr lvl="2"/>
            <a:r>
              <a:rPr lang="en-GB" sz="2600" dirty="0" smtClean="0"/>
              <a:t>Reviewed the document:</a:t>
            </a:r>
          </a:p>
          <a:p>
            <a:pPr lvl="3"/>
            <a:r>
              <a:rPr lang="en-GB" sz="2400" dirty="0">
                <a:hlinkClick r:id="rId3"/>
              </a:rPr>
              <a:t>http://</a:t>
            </a:r>
            <a:r>
              <a:rPr lang="en-GB" sz="2400" dirty="0" smtClean="0">
                <a:hlinkClick r:id="rId3"/>
              </a:rPr>
              <a:t>www.ieee802.org/11/presentation.html</a:t>
            </a:r>
            <a:r>
              <a:rPr lang="en-GB" sz="2400" dirty="0" smtClean="0"/>
              <a:t> </a:t>
            </a:r>
            <a:endParaRPr lang="en-GB" sz="2400" dirty="0"/>
          </a:p>
          <a:p>
            <a:pPr lvl="2"/>
            <a:r>
              <a:rPr lang="en-GB" sz="2600" dirty="0"/>
              <a:t>M</a:t>
            </a:r>
            <a:r>
              <a:rPr lang="en-GB" sz="2600" dirty="0" smtClean="0"/>
              <a:t>ade some small changes</a:t>
            </a:r>
          </a:p>
          <a:p>
            <a:pPr lvl="2"/>
            <a:r>
              <a:rPr lang="en-GB" sz="2600" dirty="0" smtClean="0"/>
              <a:t>Require update for the </a:t>
            </a:r>
            <a:r>
              <a:rPr lang="en-GB" sz="2600" dirty="0" err="1" smtClean="0"/>
              <a:t>TGay</a:t>
            </a:r>
            <a:r>
              <a:rPr lang="en-GB" sz="2600" dirty="0" smtClean="0"/>
              <a:t> slides</a:t>
            </a:r>
          </a:p>
          <a:p>
            <a:pPr lvl="2"/>
            <a:r>
              <a:rPr lang="en-GB" sz="2600" dirty="0" smtClean="0"/>
              <a:t>PUB SC chair will update timelines</a:t>
            </a:r>
          </a:p>
          <a:p>
            <a:r>
              <a:rPr lang="en-GB" sz="3600" dirty="0" smtClean="0"/>
              <a:t>Plans for July 2015</a:t>
            </a:r>
          </a:p>
          <a:p>
            <a:pPr lvl="1"/>
            <a:r>
              <a:rPr lang="en-GB" sz="2800" dirty="0" smtClean="0"/>
              <a:t>1 slot</a:t>
            </a:r>
          </a:p>
          <a:p>
            <a:pPr lvl="1"/>
            <a:r>
              <a:rPr lang="en-GB" sz="2800" dirty="0" smtClean="0"/>
              <a:t>Merge in more material and review</a:t>
            </a:r>
          </a:p>
          <a:p>
            <a:endParaRPr lang="en-GB" sz="2000" dirty="0"/>
          </a:p>
          <a:p>
            <a:endParaRPr lang="en-GB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11-15-0686 by Stephen McCann, BlackBerry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3D6CCAE5-06F5-C34A-A6FD-BC33E1D7FAF7}" type="slidenum">
              <a:rPr lang="en-US"/>
              <a:pPr/>
              <a:t>25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IEEE </a:t>
            </a:r>
            <a:r>
              <a:rPr lang="en-US" sz="2800" dirty="0" smtClean="0">
                <a:latin typeface="Times New Roman" charset="0"/>
              </a:rPr>
              <a:t>802.11/15 </a:t>
            </a:r>
            <a:r>
              <a:rPr lang="en-US" sz="2800" dirty="0">
                <a:latin typeface="Times New Roman" charset="0"/>
              </a:rPr>
              <a:t>Regulatory SC</a:t>
            </a:r>
            <a:br>
              <a:rPr lang="en-US" sz="2800" dirty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Vancouver Closing </a:t>
            </a:r>
            <a:r>
              <a:rPr lang="en-US" sz="2800" dirty="0">
                <a:latin typeface="Times New Roman" charset="0"/>
              </a:rPr>
              <a:t>Report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Times New Roman" charset="0"/>
              </a:rPr>
              <a:t>Date:</a:t>
            </a:r>
            <a:r>
              <a:rPr lang="en-US" sz="2000" b="0" dirty="0">
                <a:latin typeface="Times New Roman" charset="0"/>
              </a:rPr>
              <a:t> </a:t>
            </a:r>
            <a:r>
              <a:rPr lang="en-US" sz="2000" b="0" dirty="0" smtClean="0">
                <a:latin typeface="Times New Roman" charset="0"/>
              </a:rPr>
              <a:t>2015-05-15</a:t>
            </a:r>
            <a:endParaRPr lang="en-US" sz="2000" b="0" dirty="0">
              <a:latin typeface="Times New Roman" charset="0"/>
            </a:endParaRPr>
          </a:p>
        </p:txBody>
      </p:sp>
      <p:graphicFrame>
        <p:nvGraphicFramePr>
          <p:cNvPr id="276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223175"/>
              </p:ext>
            </p:extLst>
          </p:nvPr>
        </p:nvGraphicFramePr>
        <p:xfrm>
          <a:off x="500063" y="3136900"/>
          <a:ext cx="7926387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Document" r:id="rId4" imgW="8356320" imgH="2504880" progId="Word.Document.8">
                  <p:embed/>
                </p:oleObj>
              </mc:Choice>
              <mc:Fallback>
                <p:oleObj name="Document" r:id="rId4" imgW="8356320" imgH="25048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136900"/>
                        <a:ext cx="7926387" cy="237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1/9 of 11-15-0562 by Rich Kennedy, MediaTek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E07EA4A3-4808-3447-87F1-A3E70ACE90F4}" type="slidenum">
              <a:rPr lang="en-US"/>
              <a:pPr/>
              <a:t>26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Abstract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Times New Roman" charset="0"/>
              </a:rPr>
              <a:t>This presentation is the closing report for the </a:t>
            </a:r>
            <a:r>
              <a:rPr lang="en-US" dirty="0" smtClean="0">
                <a:latin typeface="Times New Roman" charset="0"/>
              </a:rPr>
              <a:t>May 2015 </a:t>
            </a:r>
            <a:r>
              <a:rPr lang="en-US" dirty="0">
                <a:latin typeface="Times New Roman" charset="0"/>
              </a:rPr>
              <a:t>IEEE </a:t>
            </a:r>
            <a:r>
              <a:rPr lang="en-US" dirty="0" smtClean="0">
                <a:latin typeface="Times New Roman" charset="0"/>
              </a:rPr>
              <a:t>802.11/15 </a:t>
            </a:r>
            <a:r>
              <a:rPr lang="en-US" dirty="0">
                <a:latin typeface="Times New Roman" charset="0"/>
              </a:rPr>
              <a:t>Regulatory Standing Committee meeting in </a:t>
            </a:r>
            <a:r>
              <a:rPr lang="en-US" dirty="0" smtClean="0">
                <a:latin typeface="Times New Roman" charset="0"/>
              </a:rPr>
              <a:t>Vancouver.</a:t>
            </a:r>
            <a:endParaRPr lang="en-US" dirty="0">
              <a:latin typeface="Times New Roman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2/9 of 11-15-0562 by Rich Kennedy, MediaTek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3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Agenda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DSRC Coexistence Tiger Team post mortem</a:t>
            </a:r>
          </a:p>
          <a:p>
            <a:pPr eaLnBrk="1" hangingPunct="1"/>
            <a:r>
              <a:rPr lang="en-US" altLang="en-US" sz="2000" dirty="0"/>
              <a:t>The regulatory summaries</a:t>
            </a:r>
          </a:p>
          <a:p>
            <a:pPr lvl="1"/>
            <a:r>
              <a:rPr lang="en-US" altLang="en-US" sz="1800" dirty="0"/>
              <a:t>Status of LAA-LTE / IEEE 802.11 coexistence studies</a:t>
            </a:r>
          </a:p>
          <a:p>
            <a:pPr lvl="1"/>
            <a:r>
              <a:rPr lang="en-US" altLang="en-US" sz="1800" dirty="0"/>
              <a:t>ETSI BRAN update</a:t>
            </a:r>
          </a:p>
          <a:p>
            <a:pPr lvl="1"/>
            <a:r>
              <a:rPr lang="en-US" altLang="en-US" sz="1800" dirty="0"/>
              <a:t>ETSI ERM TG11 update</a:t>
            </a:r>
          </a:p>
          <a:p>
            <a:pPr lvl="1"/>
            <a:r>
              <a:rPr lang="en-US" altLang="en-US" sz="1800" dirty="0"/>
              <a:t>Globalstar in 2.4 GHz band (final?) update</a:t>
            </a:r>
          </a:p>
          <a:p>
            <a:pPr lvl="1"/>
            <a:r>
              <a:rPr lang="en-US" altLang="en-US" sz="1800" dirty="0"/>
              <a:t>Chairman Wheeler Public Notice</a:t>
            </a:r>
          </a:p>
          <a:p>
            <a:pPr eaLnBrk="1" hangingPunct="1"/>
            <a:r>
              <a:rPr lang="en-US" altLang="en-US" dirty="0"/>
              <a:t>Actions required</a:t>
            </a:r>
          </a:p>
          <a:p>
            <a:pPr lvl="1" eaLnBrk="1" hangingPunct="1"/>
            <a:r>
              <a:rPr lang="en-US" altLang="en-US" sz="1800" dirty="0"/>
              <a:t>FCC 15-47 Spectrum Sharing in 3.5 GHz band</a:t>
            </a:r>
          </a:p>
          <a:p>
            <a:pPr lvl="1" eaLnBrk="1" hangingPunct="1"/>
            <a:r>
              <a:rPr lang="en-US" altLang="en-US" sz="1800" dirty="0"/>
              <a:t>FCC Public Notice on LTE-U/LAA-LTE and Wi-Fi</a:t>
            </a:r>
          </a:p>
          <a:p>
            <a:pPr lvl="1" eaLnBrk="1" hangingPunct="1"/>
            <a:r>
              <a:rPr lang="en-US" altLang="en-US" sz="1800" dirty="0"/>
              <a:t>The New EC Radio Equipment Directive – Planning for June 2016</a:t>
            </a:r>
          </a:p>
          <a:p>
            <a:pPr lvl="1" eaLnBrk="1" hangingPunct="1"/>
            <a:r>
              <a:rPr lang="en-US" altLang="en-US" sz="1800" dirty="0"/>
              <a:t>NGMN liaison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677C5467-0D41-8145-BB29-ACA5DBC6015E}" type="slidenum">
              <a:rPr lang="en-US"/>
              <a:pPr/>
              <a:t>27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3/9 of 11-15-0562 by Rich Kennedy, MediaTek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Accomplishments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pPr eaLnBrk="1" hangingPunct="1"/>
            <a:r>
              <a:rPr lang="en-US" altLang="en-US" sz="2200" dirty="0" smtClean="0"/>
              <a:t>Updates on ETSI BRAN and ERM TG11, Globalstar</a:t>
            </a:r>
          </a:p>
          <a:p>
            <a:pPr eaLnBrk="1" hangingPunct="1"/>
            <a:r>
              <a:rPr lang="en-US" altLang="en-US" sz="2200" dirty="0" smtClean="0"/>
              <a:t>NGMN liaison</a:t>
            </a:r>
          </a:p>
          <a:p>
            <a:pPr lvl="1" eaLnBrk="1" hangingPunct="1"/>
            <a:r>
              <a:rPr lang="en-US" sz="1800" dirty="0" smtClean="0">
                <a:latin typeface="Times New Roman" charset="0"/>
              </a:rPr>
              <a:t>Wrote a response to liaison requests from NGMN and invited them to send a representative to attend our panel discussion in July</a:t>
            </a:r>
            <a:endParaRPr lang="en-US" sz="1800" dirty="0">
              <a:latin typeface="Times New Roman" charset="0"/>
            </a:endParaRPr>
          </a:p>
          <a:p>
            <a:pPr eaLnBrk="1" hangingPunct="1"/>
            <a:r>
              <a:rPr lang="en-US" altLang="en-US" sz="2200" dirty="0" smtClean="0"/>
              <a:t>Approved Comments in FCC </a:t>
            </a:r>
            <a:r>
              <a:rPr lang="en-US" altLang="en-US" sz="2200" dirty="0"/>
              <a:t>15-47 Spectrum Sharing in 3.5 GHz </a:t>
            </a:r>
            <a:r>
              <a:rPr lang="en-US" altLang="en-US" sz="2200" dirty="0" smtClean="0"/>
              <a:t>band</a:t>
            </a:r>
          </a:p>
          <a:p>
            <a:pPr lvl="1" eaLnBrk="1" hangingPunct="1"/>
            <a:r>
              <a:rPr lang="en-US" altLang="en-US" sz="1800" dirty="0" smtClean="0"/>
              <a:t>IEEE 802.11 will not develop an amendment for operation in the 3.5 GHz band due to FSS protection and federal radar exclusion zones</a:t>
            </a:r>
            <a:endParaRPr lang="en-US" altLang="en-US" sz="1800" dirty="0"/>
          </a:p>
          <a:p>
            <a:pPr eaLnBrk="1" hangingPunct="1"/>
            <a:r>
              <a:rPr lang="en-US" altLang="en-US" sz="2200" dirty="0" smtClean="0"/>
              <a:t>Approved a response to the FCC </a:t>
            </a:r>
            <a:r>
              <a:rPr lang="en-US" altLang="en-US" sz="2200" dirty="0"/>
              <a:t>Public Notice on LTE-U/LAA-LTE and </a:t>
            </a:r>
            <a:r>
              <a:rPr lang="en-US" altLang="en-US" sz="2200" dirty="0" smtClean="0"/>
              <a:t>Wi-Fi</a:t>
            </a:r>
          </a:p>
          <a:p>
            <a:pPr lvl="1" eaLnBrk="1" hangingPunct="1"/>
            <a:r>
              <a:rPr lang="en-US" altLang="en-US" sz="1800" dirty="0" smtClean="0"/>
              <a:t>Supplied answers to the question on the status of coordination with 3GPP</a:t>
            </a:r>
          </a:p>
          <a:p>
            <a:pPr lvl="1" eaLnBrk="1" hangingPunct="1"/>
            <a:r>
              <a:rPr lang="en-US" altLang="en-US" sz="1800" dirty="0" smtClean="0"/>
              <a:t>All other questions relate to 3GPP information we do not have </a:t>
            </a:r>
          </a:p>
          <a:p>
            <a:pPr eaLnBrk="1" hangingPunct="1"/>
            <a:r>
              <a:rPr lang="en-US" altLang="en-US" sz="2200" dirty="0" smtClean="0"/>
              <a:t>Thank you to all who helped in drafting of these documents</a:t>
            </a:r>
          </a:p>
          <a:p>
            <a:pPr lvl="1" eaLnBrk="1" hangingPunct="1"/>
            <a:endParaRPr lang="en-US" altLang="en-US" sz="1800" dirty="0"/>
          </a:p>
          <a:p>
            <a:pPr eaLnBrk="1" hangingPunct="1"/>
            <a:endParaRPr lang="en-US" sz="1800" dirty="0" smtClean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282F1470-F9B3-5847-96D0-F2997491E7EE}" type="slidenum">
              <a:rPr lang="en-US"/>
              <a:pPr/>
              <a:t>28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4/9 of 11-15-0562 by Rich Kennedy, MediaTek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06AD267-EA73-F249-B603-690111D8779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5/9 of 11-15-0562 by Rich Kennedy, MediaTek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2514600" cy="1600200"/>
          </a:xfrm>
        </p:spPr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523038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142524"/>
              </p:ext>
            </p:extLst>
          </p:nvPr>
        </p:nvGraphicFramePr>
        <p:xfrm>
          <a:off x="3474156" y="762000"/>
          <a:ext cx="4603044" cy="5679081"/>
        </p:xfrm>
        <a:graphic>
          <a:graphicData uri="http://schemas.openxmlformats.org/drawingml/2006/table">
            <a:tbl>
              <a:tblPr/>
              <a:tblGrid>
                <a:gridCol w="1853174"/>
                <a:gridCol w="717357"/>
                <a:gridCol w="458312"/>
                <a:gridCol w="577871"/>
                <a:gridCol w="478238"/>
                <a:gridCol w="518092"/>
              </a:tblGrid>
              <a:tr h="298899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Group</a:t>
                      </a:r>
                    </a:p>
                  </a:txBody>
                  <a:tcPr marL="14945" marR="14945" marT="149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Mtgs</a:t>
                      </a:r>
                    </a:p>
                  </a:txBody>
                  <a:tcPr marL="14945" marR="14945" marT="149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Avg</a:t>
                      </a:r>
                    </a:p>
                  </a:txBody>
                  <a:tcPr marL="14945" marR="14945" marT="149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4945" marR="14945" marT="149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14945" marR="14945" marT="149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14945" marR="14945" marT="149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98899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</a:t>
                      </a:r>
                    </a:p>
                  </a:txBody>
                  <a:tcPr marL="14945" marR="14945" marT="1494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99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Editors Meeting</a:t>
                      </a:r>
                    </a:p>
                  </a:txBody>
                  <a:tcPr marL="14945" marR="14945" marT="1494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99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JTC1</a:t>
                      </a:r>
                    </a:p>
                  </a:txBody>
                  <a:tcPr marL="14945" marR="14945" marT="1494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99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TGah</a:t>
                      </a:r>
                    </a:p>
                  </a:txBody>
                  <a:tcPr marL="14945" marR="14945" marT="1494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99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TGai</a:t>
                      </a:r>
                    </a:p>
                  </a:txBody>
                  <a:tcPr marL="14945" marR="14945" marT="1494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99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TGak</a:t>
                      </a:r>
                    </a:p>
                  </a:txBody>
                  <a:tcPr marL="14945" marR="14945" marT="1494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99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TGaq</a:t>
                      </a:r>
                    </a:p>
                  </a:txBody>
                  <a:tcPr marL="14945" marR="14945" marT="1494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99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TGmc</a:t>
                      </a:r>
                    </a:p>
                  </a:txBody>
                  <a:tcPr marL="14945" marR="14945" marT="1494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99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WNG</a:t>
                      </a:r>
                    </a:p>
                  </a:txBody>
                  <a:tcPr marL="14945" marR="14945" marT="1494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99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TGax</a:t>
                      </a:r>
                    </a:p>
                  </a:txBody>
                  <a:tcPr marL="14945" marR="14945" marT="1494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1775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99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CAC</a:t>
                      </a:r>
                    </a:p>
                  </a:txBody>
                  <a:tcPr marL="14945" marR="14945" marT="1494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99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Mid-Week Plenary</a:t>
                      </a:r>
                    </a:p>
                  </a:txBody>
                  <a:tcPr marL="14945" marR="14945" marT="1494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99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Members</a:t>
                      </a:r>
                    </a:p>
                  </a:txBody>
                  <a:tcPr marL="14945" marR="14945" marT="1494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99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NGP SG</a:t>
                      </a:r>
                    </a:p>
                  </a:txBody>
                  <a:tcPr marL="14945" marR="14945" marT="1494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99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Opening Plenary</a:t>
                      </a:r>
                    </a:p>
                  </a:txBody>
                  <a:tcPr marL="14945" marR="14945" marT="1494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99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</a:t>
                      </a:r>
                    </a:p>
                  </a:txBody>
                  <a:tcPr marL="14945" marR="14945" marT="1494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99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14945" marR="14945" marT="1494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99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TGay</a:t>
                      </a:r>
                    </a:p>
                  </a:txBody>
                  <a:tcPr marL="14945" marR="14945" marT="1494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14945" marR="14945" marT="1494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94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Regulatory SC Motion #1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Motion: </a:t>
            </a:r>
          </a:p>
          <a:p>
            <a:pPr lvl="1"/>
            <a:r>
              <a:rPr lang="en-US" altLang="en-US" dirty="0" smtClean="0"/>
              <a:t>To approve document 11-15/673r1 as our liaison to the Next Generation Mobile Networks (NGMN), and forward to the IEEE 802 EC, for approval and transmittal to the NGMN.</a:t>
            </a:r>
          </a:p>
          <a:p>
            <a:pPr lvl="1"/>
            <a:r>
              <a:rPr lang="en-US" altLang="en-US" b="1" dirty="0" smtClean="0"/>
              <a:t>Moved by:</a:t>
            </a:r>
          </a:p>
          <a:p>
            <a:pPr lvl="1"/>
            <a:r>
              <a:rPr lang="en-US" altLang="en-US" b="1" dirty="0" smtClean="0"/>
              <a:t>Seconded by:</a:t>
            </a:r>
          </a:p>
          <a:p>
            <a:pPr lvl="1"/>
            <a:r>
              <a:rPr lang="en-US" altLang="en-US" b="1" dirty="0" smtClean="0"/>
              <a:t>Discussion?</a:t>
            </a:r>
          </a:p>
          <a:p>
            <a:pPr lvl="1"/>
            <a:r>
              <a:rPr lang="en-US" altLang="en-US" b="1" dirty="0" smtClean="0"/>
              <a:t>Vote:</a:t>
            </a:r>
          </a:p>
          <a:p>
            <a:pPr marL="457200" lvl="1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sz="1800" dirty="0" smtClean="0"/>
              <a:t>In the Regulatory SC</a:t>
            </a:r>
            <a:endParaRPr lang="en-US" altLang="en-US" sz="1800" dirty="0"/>
          </a:p>
          <a:p>
            <a:r>
              <a:rPr lang="en-US" altLang="en-US" sz="1800" dirty="0" smtClean="0"/>
              <a:t>Moved: Dan Gal, Seconded: Mike Montemurro</a:t>
            </a:r>
          </a:p>
          <a:p>
            <a:r>
              <a:rPr lang="en-US" altLang="en-US" sz="1800" dirty="0" smtClean="0"/>
              <a:t>Vote: 22/0/1 the motion passes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126FF585-B257-472E-AD26-8401FAF53F92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6/9 of 11-15-0562 by Rich Kennedy, MediaTek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0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Regulatory SC Motion #2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Motion: </a:t>
            </a:r>
          </a:p>
          <a:p>
            <a:pPr lvl="1"/>
            <a:r>
              <a:rPr lang="en-US" altLang="en-US" dirty="0" smtClean="0"/>
              <a:t>To approve document 11-15/683r2 as our comments in FCC 15-47, and forward to the IEEE 802 EC, for approval and transmittal to the FCC.</a:t>
            </a:r>
          </a:p>
          <a:p>
            <a:pPr lvl="1"/>
            <a:r>
              <a:rPr lang="en-US" altLang="en-US" b="1" dirty="0" smtClean="0"/>
              <a:t>Moved by:</a:t>
            </a:r>
          </a:p>
          <a:p>
            <a:pPr lvl="1"/>
            <a:r>
              <a:rPr lang="en-US" altLang="en-US" b="1" dirty="0" smtClean="0"/>
              <a:t>Seconded by:</a:t>
            </a:r>
          </a:p>
          <a:p>
            <a:pPr lvl="1"/>
            <a:r>
              <a:rPr lang="en-US" altLang="en-US" b="1" dirty="0" smtClean="0"/>
              <a:t>Discussion?</a:t>
            </a:r>
          </a:p>
          <a:p>
            <a:pPr lvl="1"/>
            <a:r>
              <a:rPr lang="en-US" altLang="en-US" b="1" dirty="0" smtClean="0"/>
              <a:t>Vote:</a:t>
            </a:r>
          </a:p>
          <a:p>
            <a:pPr lvl="1"/>
            <a:endParaRPr lang="en-US" altLang="en-US" dirty="0" smtClean="0"/>
          </a:p>
          <a:p>
            <a:pPr marL="0" indent="0">
              <a:buNone/>
            </a:pPr>
            <a:r>
              <a:rPr lang="en-US" altLang="en-US" sz="1800" dirty="0" smtClean="0"/>
              <a:t>In the Regulatory SC</a:t>
            </a:r>
          </a:p>
          <a:p>
            <a:r>
              <a:rPr lang="en-US" altLang="en-US" sz="1800" dirty="0" smtClean="0"/>
              <a:t>Moved by: Peter Ecclesine, Seconded by: Dan Gal</a:t>
            </a:r>
          </a:p>
          <a:p>
            <a:r>
              <a:rPr lang="en-US" altLang="en-US" sz="1800" dirty="0" smtClean="0"/>
              <a:t>Vote: 22/0/0 the motion passes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D6EE81A-4DF7-4B4F-AB48-0CB0472A7BED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7/9 of 11-15-0562 by Rich Kennedy, MediaTek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Regulatory SC Motion #3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Motion: </a:t>
            </a:r>
          </a:p>
          <a:p>
            <a:pPr lvl="1"/>
            <a:r>
              <a:rPr lang="en-US" altLang="en-US" dirty="0" smtClean="0"/>
              <a:t>To approve document 11-15/682r1 as our response to FCC DA 15-516 and forward to the IEEE 802 EC, for approval and transmittal to the FCC.</a:t>
            </a:r>
          </a:p>
          <a:p>
            <a:pPr lvl="1"/>
            <a:r>
              <a:rPr lang="en-US" altLang="en-US" b="1" dirty="0" smtClean="0"/>
              <a:t>Moved by: </a:t>
            </a:r>
          </a:p>
          <a:p>
            <a:pPr lvl="1"/>
            <a:r>
              <a:rPr lang="en-US" altLang="en-US" b="1" dirty="0" smtClean="0"/>
              <a:t>Seconded by: </a:t>
            </a:r>
          </a:p>
          <a:p>
            <a:pPr lvl="1"/>
            <a:r>
              <a:rPr lang="en-US" altLang="en-US" b="1" dirty="0" smtClean="0"/>
              <a:t>Discussion?</a:t>
            </a:r>
          </a:p>
          <a:p>
            <a:pPr lvl="1"/>
            <a:r>
              <a:rPr lang="en-US" altLang="en-US" b="1" dirty="0" smtClean="0"/>
              <a:t>Vote: </a:t>
            </a:r>
          </a:p>
          <a:p>
            <a:endParaRPr lang="en-US" altLang="en-US" sz="1800" dirty="0" smtClean="0"/>
          </a:p>
          <a:p>
            <a:pPr marL="0" indent="0">
              <a:buNone/>
            </a:pPr>
            <a:r>
              <a:rPr lang="en-US" altLang="en-US" sz="1800" dirty="0" smtClean="0"/>
              <a:t>In the Regulatory SC</a:t>
            </a:r>
          </a:p>
          <a:p>
            <a:r>
              <a:rPr lang="en-US" altLang="en-US" sz="1800" dirty="0" smtClean="0"/>
              <a:t>Moved by: Carolyn Heide, Seconded by: Mike Montemurro</a:t>
            </a:r>
          </a:p>
          <a:p>
            <a:r>
              <a:rPr lang="en-US" altLang="en-US" sz="1800" dirty="0" smtClean="0"/>
              <a:t>Vote: 22/0/0 the motion passes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AE71EA47-CCFD-4093-876F-62C4D29D81B6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8/9 of 11-15-0562 by Rich Kennedy, MediaTek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99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Teleconferences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Bi-weekly on Thursdays, 12:30 to 13:30 ET </a:t>
            </a:r>
          </a:p>
          <a:p>
            <a:pPr lvl="1"/>
            <a:r>
              <a:rPr lang="en-US" altLang="en-US" dirty="0" smtClean="0"/>
              <a:t>Starting on May 28</a:t>
            </a:r>
            <a:r>
              <a:rPr lang="en-US" altLang="en-US" baseline="30000" dirty="0" smtClean="0"/>
              <a:t>th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Through July 30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/>
              <a:t>Slide </a:t>
            </a:r>
            <a:fld id="{6DFFBC0B-F275-402C-82A4-FC56A255610B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9/9 of 11-15-0562 by Rich Kennedy, MediaTek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94563" y="6475413"/>
            <a:ext cx="1249362" cy="1841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E5DD9A7A-ED0C-43AC-A30B-9DAF42DACF76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 smtClean="0"/>
              <a:t>Date:</a:t>
            </a:r>
            <a:r>
              <a:rPr lang="en-GB" altLang="en-US" sz="2000" b="0" dirty="0" smtClean="0"/>
              <a:t> 2015-05-15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/>
        </p:nvGraphicFramePr>
        <p:xfrm>
          <a:off x="533400" y="2286000"/>
          <a:ext cx="7608888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Document" r:id="rId4" imgW="8121798" imgH="2309827" progId="Word.Document.8">
                  <p:embed/>
                </p:oleObj>
              </mc:Choice>
              <mc:Fallback>
                <p:oleObj name="Document" r:id="rId4" imgW="8121798" imgH="230982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7608888" cy="215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11-15-0669 by Jim Lansford (CSR)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5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94563" y="6475413"/>
            <a:ext cx="1249362" cy="1841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49436526-2E2D-4112-A1A2-07C822E07195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GB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dirty="0" smtClean="0"/>
              <a:t> Closing report for WNG SC for May 2015, Vancouver, Canada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11-15-0669 by Jim Lansford (CSR)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6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94563" y="6475413"/>
            <a:ext cx="1249362" cy="1841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EE1058B0-560A-46B2-A208-C81E4C0153A3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4959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 smtClean="0"/>
              <a:t>Presentations at May 2015 meeting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000" dirty="0"/>
              <a:t>1. “NGMN 5G White Paper Overview ” by </a:t>
            </a:r>
            <a:r>
              <a:rPr lang="en-US" altLang="en-US" sz="2000" dirty="0" err="1"/>
              <a:t>Jeorge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Hurtarte</a:t>
            </a:r>
            <a:r>
              <a:rPr lang="en-US" altLang="en-US" sz="2000" dirty="0"/>
              <a:t> (Teradyne)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en-US" dirty="0">
                <a:hlinkClick r:id="rId3"/>
              </a:rPr>
              <a:t>https://mentor.ieee.org/802.11/dcn/15/11-15-0547-00-0wng-ngmn-5g-white-paper-overview.pptx</a:t>
            </a:r>
            <a:r>
              <a:rPr lang="en-US" altLang="en-US" dirty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000" dirty="0"/>
              <a:t>2. “Integrated Long Range Mode” by Tim Godfrey (EPRI)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en-US" sz="1800" dirty="0" smtClean="0">
                <a:hlinkClick r:id="rId4"/>
              </a:rPr>
              <a:t>https</a:t>
            </a:r>
            <a:r>
              <a:rPr lang="en-US" altLang="en-US" sz="1800" dirty="0">
                <a:hlinkClick r:id="rId4"/>
              </a:rPr>
              <a:t>://mentor.ieee.org/802.11/dcn/15/11-15-0545-00-0wng-integrated-long-range-mode.pptx</a:t>
            </a:r>
            <a:r>
              <a:rPr lang="en-US" altLang="en-US" sz="1800" dirty="0"/>
              <a:t> </a:t>
            </a:r>
            <a:endParaRPr lang="en-US" altLang="en-US" sz="1800" dirty="0" smtClean="0"/>
          </a:p>
          <a:p>
            <a:pPr marL="457200" lvl="1" indent="0" eaLnBrk="1" hangingPunct="1">
              <a:buFontTx/>
              <a:buNone/>
              <a:defRPr/>
            </a:pPr>
            <a:r>
              <a:rPr lang="en-US" altLang="en-US" sz="1800" dirty="0" smtClean="0"/>
              <a:t>- Straw poll indicated further study is needed</a:t>
            </a:r>
            <a:endParaRPr lang="en-US" altLang="en-US" sz="1800" dirty="0"/>
          </a:p>
          <a:p>
            <a:pPr marL="457200" indent="-457200">
              <a:lnSpc>
                <a:spcPct val="90000"/>
              </a:lnSpc>
            </a:pPr>
            <a:r>
              <a:rPr lang="en-GB" altLang="en-US" dirty="0" smtClean="0"/>
              <a:t>Minutes</a:t>
            </a:r>
          </a:p>
          <a:p>
            <a:pPr lvl="1">
              <a:lnSpc>
                <a:spcPct val="90000"/>
              </a:lnSpc>
            </a:pPr>
            <a:r>
              <a:rPr lang="en-GB" altLang="en-US" dirty="0">
                <a:hlinkClick r:id="rId5"/>
              </a:rPr>
              <a:t>https://</a:t>
            </a:r>
            <a:r>
              <a:rPr lang="en-GB" altLang="en-US" dirty="0" smtClean="0">
                <a:hlinkClick r:id="rId5"/>
              </a:rPr>
              <a:t>mentor.ieee.org/802.11/dcn/15/11-15-0647-01-0wng-may-2015-wng-meeting-minutes-vancouver.doc</a:t>
            </a:r>
            <a:r>
              <a:rPr lang="en-GB" altLang="en-US" dirty="0" smtClean="0"/>
              <a:t>  </a:t>
            </a:r>
          </a:p>
          <a:p>
            <a:pPr marL="457200" indent="-457200">
              <a:lnSpc>
                <a:spcPct val="90000"/>
              </a:lnSpc>
            </a:pPr>
            <a:r>
              <a:rPr lang="en-GB" altLang="ko-KR" dirty="0" smtClean="0">
                <a:ea typeface="Gulim" pitchFamily="34" charset="-127"/>
              </a:rPr>
              <a:t>Plans for July 2015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Panel discussion on 5G/NGMN and the role of 802.11 + any other presentations (possible follow-up to Tim Godfrey’s presentation)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One 2 hour session…a second may be necessary</a:t>
            </a:r>
            <a:endParaRPr lang="en-GB" alt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11-15-0669 by Jim Lansford (CSR)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7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IEEE 802 JTC1 SC closing report</a:t>
            </a:r>
            <a:br>
              <a:rPr lang="en-GB" dirty="0" smtClean="0"/>
            </a:br>
            <a:r>
              <a:rPr lang="en-GB" dirty="0" smtClean="0"/>
              <a:t>(May 2015)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700808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2015-5-15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281183"/>
              </p:ext>
            </p:extLst>
          </p:nvPr>
        </p:nvGraphicFramePr>
        <p:xfrm>
          <a:off x="663575" y="2860675"/>
          <a:ext cx="8185150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Document" r:id="rId4" imgW="8152815" imgH="2296922" progId="Word.Document.8">
                  <p:embed/>
                </p:oleObj>
              </mc:Choice>
              <mc:Fallback>
                <p:oleObj name="Document" r:id="rId4" imgW="8152815" imgH="229692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2860675"/>
                        <a:ext cx="8185150" cy="2301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11-15-0696 by Andrew Myles, Cisco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827FA444-4315-4B21-90DB-70CB797C55B7}" type="slidenum">
              <a:rPr lang="en-GB" smtClean="0"/>
              <a:pPr/>
              <a:t>38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IEEE 802 JTC1 SC</a:t>
            </a:r>
            <a:br>
              <a:rPr lang="en-GB" sz="3200" dirty="0" smtClean="0"/>
            </a:br>
            <a:r>
              <a:rPr lang="en-GB" sz="3200" dirty="0" smtClean="0"/>
              <a:t>for May 2015 in Vancouver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11-15-0696 by Andrew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Myles</a:t>
            </a:r>
            <a:r>
              <a:rPr lang="en-US" sz="1200" b="0" dirty="0" smtClean="0"/>
              <a:t>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Cisco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9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85800"/>
            <a:ext cx="7992888" cy="1066800"/>
          </a:xfrm>
        </p:spPr>
        <p:txBody>
          <a:bodyPr/>
          <a:lstStyle/>
          <a:p>
            <a:r>
              <a:rPr lang="en-AU" dirty="0" smtClean="0"/>
              <a:t>The SC did not have a great deal of work this week and only one session was required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Reviewed PSDO related processes</a:t>
            </a:r>
          </a:p>
          <a:p>
            <a:pPr lvl="1"/>
            <a:r>
              <a:rPr lang="en-AU" dirty="0" smtClean="0"/>
              <a:t>Part of transition of responsibility  to WGs from SC</a:t>
            </a:r>
          </a:p>
          <a:p>
            <a:r>
              <a:rPr lang="en-AU" dirty="0" smtClean="0"/>
              <a:t>Reviewed status of PSDO pipeline</a:t>
            </a:r>
          </a:p>
          <a:p>
            <a:pPr lvl="1"/>
            <a:r>
              <a:rPr lang="en-AU" dirty="0" smtClean="0"/>
              <a:t>802.1Xbx, 802.1Q-Rev passed 60 day pre-ballot</a:t>
            </a:r>
          </a:p>
          <a:p>
            <a:r>
              <a:rPr lang="en-AU" dirty="0" smtClean="0"/>
              <a:t>Reviewed modification to IEEE Style Guide</a:t>
            </a:r>
          </a:p>
          <a:p>
            <a:pPr lvl="1"/>
            <a:r>
              <a:rPr lang="en-AU" dirty="0" smtClean="0"/>
              <a:t>Will ensure IEEE Style suitable for ISO</a:t>
            </a:r>
          </a:p>
          <a:p>
            <a:r>
              <a:rPr lang="en-AU" dirty="0" smtClean="0"/>
              <a:t>Prepared </a:t>
            </a:r>
            <a:r>
              <a:rPr lang="en-AU" dirty="0"/>
              <a:t>for next SC6 meeting </a:t>
            </a:r>
            <a:r>
              <a:rPr lang="en-AU" dirty="0" smtClean="0"/>
              <a:t>in </a:t>
            </a:r>
            <a:r>
              <a:rPr lang="en-AU" dirty="0"/>
              <a:t>Belgium in </a:t>
            </a:r>
            <a:r>
              <a:rPr lang="en-AU" dirty="0" smtClean="0"/>
              <a:t>May</a:t>
            </a:r>
          </a:p>
          <a:p>
            <a:pPr lvl="1"/>
            <a:r>
              <a:rPr lang="en-AU" dirty="0" smtClean="0"/>
              <a:t>Very little on WG1 or WG7 agenda of interest</a:t>
            </a:r>
          </a:p>
          <a:p>
            <a:pPr lvl="1"/>
            <a:r>
              <a:rPr lang="en-AU" dirty="0" smtClean="0"/>
              <a:t>There will be discussion on  a roaming hub proposal </a:t>
            </a:r>
          </a:p>
          <a:p>
            <a:pPr lvl="1"/>
            <a:r>
              <a:rPr lang="en-AU" dirty="0" smtClean="0"/>
              <a:t>SC6 leadership is transitioning</a:t>
            </a:r>
          </a:p>
          <a:p>
            <a:pPr lvl="1"/>
            <a:r>
              <a:rPr lang="en-AU" dirty="0" smtClean="0"/>
              <a:t>Thank you to Adrian Stephens for attending SC6 meeting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Adrian Stephens,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11-15-0696 by Andrew Myles, Cisco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066800"/>
            <a:ext cx="2592388" cy="762000"/>
          </a:xfrm>
        </p:spPr>
        <p:txBody>
          <a:bodyPr/>
          <a:lstStyle/>
          <a:p>
            <a:r>
              <a:rPr lang="en-GB" dirty="0" smtClean="0"/>
              <a:t>Attendance Total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402951"/>
              </p:ext>
            </p:extLst>
          </p:nvPr>
        </p:nvGraphicFramePr>
        <p:xfrm>
          <a:off x="1984559" y="606778"/>
          <a:ext cx="6974612" cy="6301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906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/>
          <a:lstStyle/>
          <a:p>
            <a:r>
              <a:rPr lang="en-AU" dirty="0" smtClean="0"/>
              <a:t>IEEE 802 has pushed 13 standards completely through the PSDO ratification process …</a:t>
            </a:r>
            <a:endParaRPr lang="en-A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33282" y="6475413"/>
            <a:ext cx="141064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Adrian Stephens, Intel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541483"/>
              </p:ext>
            </p:extLst>
          </p:nvPr>
        </p:nvGraphicFramePr>
        <p:xfrm>
          <a:off x="1275708" y="1844824"/>
          <a:ext cx="6392636" cy="4602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9508"/>
                <a:gridCol w="2446564"/>
                <a:gridCol w="2446564"/>
              </a:tblGrid>
              <a:tr h="536779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day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month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FDIS 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3331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3331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802.1X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Oct 2013</a:t>
                      </a:r>
                    </a:p>
                  </a:txBody>
                  <a:tcPr marL="115147" marR="115147"/>
                </a:tc>
              </a:tr>
              <a:tr h="33331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Oct 2013</a:t>
                      </a:r>
                    </a:p>
                  </a:txBody>
                  <a:tcPr marL="115147" marR="115147"/>
                </a:tc>
              </a:tr>
              <a:tr h="33331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802.1AB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Dec 2013</a:t>
                      </a:r>
                    </a:p>
                  </a:txBody>
                  <a:tcPr marL="115147" marR="115147"/>
                </a:tc>
              </a:tr>
              <a:tr h="33331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802.1AR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Dec 2013</a:t>
                      </a:r>
                    </a:p>
                  </a:txBody>
                  <a:tcPr marL="115147" marR="115147"/>
                </a:tc>
              </a:tr>
              <a:tr h="33331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802.1AS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Dec 2013</a:t>
                      </a:r>
                    </a:p>
                  </a:txBody>
                  <a:tcPr marL="115147" marR="115147"/>
                </a:tc>
              </a:tr>
              <a:tr h="33331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802.3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Feb 2014</a:t>
                      </a:r>
                    </a:p>
                  </a:txBody>
                  <a:tcPr marL="115147" marR="115147"/>
                </a:tc>
              </a:tr>
              <a:tr h="33331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802.11aa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Jan 2014</a:t>
                      </a:r>
                    </a:p>
                  </a:txBody>
                  <a:tcPr marL="115147" marR="115147"/>
                </a:tc>
              </a:tr>
              <a:tr h="33331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Jan 2014</a:t>
                      </a:r>
                    </a:p>
                  </a:txBody>
                  <a:tcPr marL="115147" marR="115147"/>
                </a:tc>
              </a:tr>
              <a:tr h="33331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802.22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2014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 2015</a:t>
                      </a:r>
                      <a:endParaRPr lang="en-AU" sz="1600" b="1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3331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802.1AEbw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 2014</a:t>
                      </a:r>
                      <a:endParaRPr lang="en-AU" sz="1600" b="1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 2015</a:t>
                      </a:r>
                      <a:endParaRPr lang="en-AU" sz="1600" b="1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3331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802.1AEbn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 2014</a:t>
                      </a:r>
                      <a:endParaRPr lang="en-AU" sz="1600" b="1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 2015</a:t>
                      </a:r>
                      <a:endParaRPr lang="en-AU" sz="1600" b="1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11-15-0696 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Andrew Myles, Cisco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2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6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/>
          <a:lstStyle/>
          <a:p>
            <a:r>
              <a:rPr lang="en-AU" dirty="0" smtClean="0"/>
              <a:t>… and has seven standards </a:t>
            </a:r>
            <a:r>
              <a:rPr lang="en-AU" dirty="0"/>
              <a:t>in the pipeline for ratification under the PSDO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96913" y="334963"/>
            <a:ext cx="968214" cy="276999"/>
          </a:xfrm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33282" y="6475413"/>
            <a:ext cx="1410643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Adrian Stephens, Intel</a:t>
            </a:r>
            <a:endParaRPr lang="en-GB" dirty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833206"/>
              </p:ext>
            </p:extLst>
          </p:nvPr>
        </p:nvGraphicFramePr>
        <p:xfrm>
          <a:off x="1491732" y="2133742"/>
          <a:ext cx="6392636" cy="30963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9508"/>
                <a:gridCol w="2446564"/>
                <a:gridCol w="2446564"/>
              </a:tblGrid>
              <a:tr h="561571">
                <a:tc>
                  <a:txBody>
                    <a:bodyPr/>
                    <a:lstStyle/>
                    <a:p>
                      <a:r>
                        <a:rPr lang="en-A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</a:t>
                      </a:r>
                      <a:br>
                        <a:rPr lang="en-A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A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day</a:t>
                      </a:r>
                      <a:br>
                        <a:rPr lang="en-A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pre-ballot</a:t>
                      </a:r>
                      <a:endParaRPr lang="en-A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month</a:t>
                      </a:r>
                      <a:br>
                        <a:rPr lang="en-A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FDIS ballot</a:t>
                      </a:r>
                      <a:endParaRPr lang="en-A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802.11ac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 2014</a:t>
                      </a:r>
                      <a:endParaRPr lang="en-AU" sz="1600" b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11 July</a:t>
                      </a:r>
                      <a:r>
                        <a:rPr lang="en-AU" sz="1600" b="1" baseline="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2015</a:t>
                      </a:r>
                      <a:endParaRPr lang="en-AU" sz="1600" b="1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802.11af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 2014</a:t>
                      </a:r>
                      <a:endParaRPr lang="en-AU" sz="1600" b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kern="120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11 July</a:t>
                      </a:r>
                      <a:r>
                        <a:rPr lang="en-AU" sz="1600" b="1" kern="1200" baseline="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2015</a:t>
                      </a:r>
                      <a:endParaRPr lang="en-AU" sz="1600" b="1" kern="120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 2014</a:t>
                      </a:r>
                      <a:endParaRPr lang="en-AU" sz="1600" b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</a:t>
                      </a:r>
                      <a:r>
                        <a:rPr lang="en-AU" sz="1600" b="1" baseline="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start</a:t>
                      </a:r>
                      <a:endParaRPr lang="en-AU" sz="1600" b="1" dirty="0" smtClean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802.3.1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 2014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baseline="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 June 2015</a:t>
                      </a:r>
                      <a:endParaRPr lang="en-AU" sz="1600" b="1" dirty="0" smtClean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802.1Xbx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March 2015</a:t>
                      </a:r>
                      <a:endParaRPr lang="en-AU" sz="1600" b="1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A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802.1Q-Rev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March 2015</a:t>
                      </a:r>
                      <a:endParaRPr lang="en-AU" sz="1600" b="1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A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802.1AX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kern="120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kern="1200" baseline="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 May 2015</a:t>
                      </a:r>
                      <a:endParaRPr lang="en-AU" sz="1600" b="1" kern="120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11-15-0696 by </a:t>
            </a:r>
            <a:r>
              <a:rPr lang="en-US" sz="1200" b="0" dirty="0"/>
              <a:t>Andrew Myles, Cisco</a:t>
            </a:r>
          </a:p>
        </p:txBody>
      </p:sp>
      <p:sp>
        <p:nvSpPr>
          <p:cNvPr id="8" name="Date Placeholder 2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number of standards are about to go into the pipeline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802.22a </a:t>
            </a:r>
          </a:p>
          <a:p>
            <a:r>
              <a:rPr lang="en-AU" dirty="0" smtClean="0"/>
              <a:t>802.22b</a:t>
            </a:r>
          </a:p>
          <a:p>
            <a:r>
              <a:rPr lang="en-US" dirty="0" smtClean="0"/>
              <a:t>802.1BA-2011</a:t>
            </a:r>
          </a:p>
          <a:p>
            <a:r>
              <a:rPr lang="en-US" dirty="0" smtClean="0"/>
              <a:t>802.1BR-2012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11-15-0696 by Andrew Myles, Cisco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7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 will focus in Hawaii on reporting out of the SC6 meeting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Continue executing PSDO processes</a:t>
            </a:r>
          </a:p>
          <a:p>
            <a:r>
              <a:rPr lang="en-GB" dirty="0" smtClean="0"/>
              <a:t>Hear reports from SC6 meeting in Belgium in May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11-15-0696 by Andrew Myles, Cisco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802.11mc Closing Report for</a:t>
            </a:r>
            <a:br>
              <a:rPr lang="en-US" dirty="0" smtClean="0"/>
            </a:br>
            <a:r>
              <a:rPr lang="en-US" dirty="0" smtClean="0"/>
              <a:t>May 2015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2015-05-14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785062"/>
              </p:ext>
            </p:extLst>
          </p:nvPr>
        </p:nvGraphicFramePr>
        <p:xfrm>
          <a:off x="534988" y="2327275"/>
          <a:ext cx="7683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Document" r:id="rId4" imgW="8696800" imgH="4136102" progId="Word.Document.8">
                  <p:embed/>
                </p:oleObj>
              </mc:Choice>
              <mc:Fallback>
                <p:oleObj name="Document" r:id="rId4" imgW="8696800" imgH="41361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27275"/>
                        <a:ext cx="76835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11-15-0695 by Dorothy Stanley, Aruba Networks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605824A3-DD3E-4509-A2B7-293CB3A68F43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contains the </a:t>
            </a:r>
            <a:r>
              <a:rPr lang="en-US" dirty="0" err="1" smtClean="0"/>
              <a:t>TGmc</a:t>
            </a:r>
            <a:r>
              <a:rPr lang="en-US" dirty="0" smtClean="0"/>
              <a:t> closing report for May 2015.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11-15-0695 by Dorothy Stanley, Aruba Networks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796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Status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82000" cy="4724400"/>
          </a:xfrm>
        </p:spPr>
        <p:txBody>
          <a:bodyPr/>
          <a:lstStyle/>
          <a:p>
            <a:r>
              <a:rPr lang="en-US" dirty="0" smtClean="0"/>
              <a:t>Began comment resolution on Initial  SB comments</a:t>
            </a:r>
            <a:endParaRPr lang="en-US" altLang="ja-JP" sz="2200" dirty="0" smtClean="0"/>
          </a:p>
          <a:p>
            <a:r>
              <a:rPr lang="en-US" dirty="0" smtClean="0"/>
              <a:t>Agenda, includes motions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mentor.ieee.org/802.11/dcn/15/11-15-0494-09-000m-tgmc-agenda-may-2015.pptx</a:t>
            </a:r>
            <a:endParaRPr lang="en-US" dirty="0" smtClean="0"/>
          </a:p>
          <a:p>
            <a:r>
              <a:rPr lang="en-US" dirty="0" smtClean="0"/>
              <a:t>Comment </a:t>
            </a:r>
            <a:r>
              <a:rPr lang="en-US" dirty="0"/>
              <a:t>resolution spreadsheet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mentor.ieee.org/802.11/dcn/15/11-15-0532-03-000m-revmc-sponsor-ballot-comments.xls</a:t>
            </a:r>
            <a:endParaRPr lang="en-US" dirty="0" smtClean="0"/>
          </a:p>
          <a:p>
            <a:pPr lvl="1"/>
            <a:endParaRPr lang="en-US" b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11-15-0695 by Dorothy Stanley, Aruba Networks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6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BCE52B3C-2F0B-4C64-A8D2-767D28EE4D42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dirty="0" err="1" smtClean="0"/>
              <a:t>TGmc</a:t>
            </a:r>
            <a:r>
              <a:rPr lang="en-US" altLang="en-US" dirty="0" smtClean="0"/>
              <a:t> Plan of Record - modified</a:t>
            </a:r>
            <a:endParaRPr lang="en-US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20 July 2012 – 12 Sept 2012 – Call for Comment/Input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29-30 Aug 2012 – </a:t>
            </a:r>
            <a:r>
              <a:rPr lang="en-US" altLang="en-US" sz="2000" dirty="0" err="1" smtClean="0">
                <a:solidFill>
                  <a:srgbClr val="006600"/>
                </a:solidFill>
              </a:rPr>
              <a:t>NesCom</a:t>
            </a:r>
            <a:r>
              <a:rPr lang="en-US" altLang="en-US" sz="2000" dirty="0" smtClean="0">
                <a:solidFill>
                  <a:srgbClr val="006600"/>
                </a:solidFill>
              </a:rPr>
              <a:t>, SASB PAR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Sept 2012 – Begin to process CC input, 11aa, 11ae integration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Dec 2012 – March/May 2013  – 11ad integration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Jan 2013 – First WG Letter ballot  - without 11ad – on D1.0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Sept 2013 – Letter ballot on D2.0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Dec 2013 – May 2014 – 11ac, 11af integration – D3.0 in May 2014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July 2014 – Mandatory Draft Review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Jan 2015 </a:t>
            </a:r>
            <a:r>
              <a:rPr lang="en-US" altLang="en-US" sz="2000" dirty="0">
                <a:solidFill>
                  <a:srgbClr val="006600"/>
                </a:solidFill>
              </a:rPr>
              <a:t>– D4.0 Recirculation, </a:t>
            </a:r>
            <a:r>
              <a:rPr lang="en-US" altLang="en-US" sz="2000" dirty="0" smtClean="0">
                <a:solidFill>
                  <a:srgbClr val="006600"/>
                </a:solidFill>
              </a:rPr>
              <a:t>goal to follow </a:t>
            </a:r>
            <a:r>
              <a:rPr lang="en-US" altLang="en-US" sz="2000" dirty="0">
                <a:solidFill>
                  <a:srgbClr val="006600"/>
                </a:solidFill>
              </a:rPr>
              <a:t>with </a:t>
            </a:r>
            <a:r>
              <a:rPr lang="en-US" altLang="en-US" sz="2000" dirty="0" smtClean="0">
                <a:solidFill>
                  <a:srgbClr val="006600"/>
                </a:solidFill>
              </a:rPr>
              <a:t>D4.0 unchanged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Form Sponsor Pool:  Open through Feb 20th good for 6 months (end of July 2015)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EC conditional </a:t>
            </a:r>
            <a:r>
              <a:rPr lang="en-US" altLang="en-US" sz="2000" dirty="0"/>
              <a:t>SB approval March </a:t>
            </a:r>
            <a:r>
              <a:rPr lang="en-US" altLang="en-US" sz="2000" dirty="0" smtClean="0"/>
              <a:t>2015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BRC meeting June 17-19 2015</a:t>
            </a: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Nov 2015/Jan </a:t>
            </a:r>
            <a:r>
              <a:rPr lang="en-US" altLang="en-US" sz="2000" dirty="0"/>
              <a:t>2016 – WG/EC Final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March 2016 – </a:t>
            </a:r>
            <a:r>
              <a:rPr lang="en-US" altLang="en-US" sz="2000" dirty="0" err="1"/>
              <a:t>RevCom</a:t>
            </a:r>
            <a:r>
              <a:rPr lang="en-US" altLang="en-US" sz="2000" dirty="0"/>
              <a:t>/SASB Approval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11-15-0695 by Dorothy Stanley, Aruba Networks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Teleconferences and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Conference Calls 10am </a:t>
            </a:r>
            <a:r>
              <a:rPr lang="en-US" dirty="0" smtClean="0"/>
              <a:t>Eastern (2 hours)  </a:t>
            </a:r>
            <a:endParaRPr lang="en-US" dirty="0"/>
          </a:p>
          <a:p>
            <a:pPr lvl="1"/>
            <a:r>
              <a:rPr lang="en-US" altLang="en-US" dirty="0"/>
              <a:t>May 29, June 5, June 26</a:t>
            </a:r>
          </a:p>
          <a:p>
            <a:r>
              <a:rPr lang="en-US" dirty="0" smtClean="0"/>
              <a:t>June, July 2015</a:t>
            </a:r>
          </a:p>
          <a:p>
            <a:pPr lvl="1"/>
            <a:r>
              <a:rPr lang="en-US" dirty="0" smtClean="0"/>
              <a:t>Continue initial Sponsor Ballot comment resolution as Comment Resolution Committee</a:t>
            </a:r>
            <a:endParaRPr lang="en-US" dirty="0"/>
          </a:p>
          <a:p>
            <a:endParaRPr lang="en-US" altLang="en-US" sz="2800" dirty="0"/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609600" indent="-6096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11-15-0695 by Dorothy Stanley, Aruba Networks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802.11ah Closing Report for</a:t>
            </a:r>
            <a:br>
              <a:rPr lang="en-US" dirty="0" smtClean="0"/>
            </a:br>
            <a:r>
              <a:rPr lang="en-US" dirty="0" smtClean="0"/>
              <a:t>May 2015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2015-05-15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563191"/>
              </p:ext>
            </p:extLst>
          </p:nvPr>
        </p:nvGraphicFramePr>
        <p:xfrm>
          <a:off x="533400" y="2660650"/>
          <a:ext cx="8077200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Document" r:id="rId4" imgW="8702097" imgH="4142221" progId="Word.Document.8">
                  <p:embed/>
                </p:oleObj>
              </mc:Choice>
              <mc:Fallback>
                <p:oleObj name="Document" r:id="rId4" imgW="8702097" imgH="414222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60650"/>
                        <a:ext cx="8077200" cy="384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</a:t>
            </a:r>
            <a:endParaRPr lang="en-US" altLang="ko-KR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11-15-0677 by Yongho Seok (NEWRACOM)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5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682171"/>
            <a:ext cx="7772400" cy="838200"/>
          </a:xfrm>
        </p:spPr>
        <p:txBody>
          <a:bodyPr/>
          <a:lstStyle/>
          <a:p>
            <a:r>
              <a:rPr lang="en-GB" dirty="0" smtClean="0"/>
              <a:t>Attendance Histogram (Thu)</a:t>
            </a:r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9200"/>
            <a:ext cx="8550659" cy="508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Vancouver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TGah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altLang="ja-JP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altLang="ko-KR" smtClean="0"/>
              <a:t>May 2015</a:t>
            </a:r>
            <a:endParaRPr lang="en-US" altLang="ko-KR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50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Adrian Stephens, Intel</a:t>
            </a:r>
            <a:endParaRPr lang="en-US" altLang="ko-KR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11-15-0677 by Yongho Seok (NEWRACOM)</a:t>
            </a:r>
          </a:p>
        </p:txBody>
      </p:sp>
      <p:sp>
        <p:nvSpPr>
          <p:cNvPr id="10" name="Date Placeholder 2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in </a:t>
            </a:r>
            <a:r>
              <a:rPr lang="en-US" dirty="0" err="1" smtClean="0"/>
              <a:t>TGah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altLang="ko-KR" dirty="0" smtClean="0"/>
              <a:t>Letter Ballot 211 for Draft 5.0 </a:t>
            </a:r>
            <a:r>
              <a:rPr lang="en-US" altLang="ko-KR" dirty="0"/>
              <a:t>closed </a:t>
            </a:r>
            <a:r>
              <a:rPr lang="en-US" altLang="ko-KR" dirty="0" smtClean="0"/>
              <a:t>April 16</a:t>
            </a:r>
            <a:r>
              <a:rPr lang="en-US" altLang="ko-KR" baseline="30000" dirty="0" smtClean="0"/>
              <a:t>th</a:t>
            </a:r>
            <a:endParaRPr lang="en-US" altLang="ko-KR" baseline="30000" dirty="0"/>
          </a:p>
          <a:p>
            <a:pPr lvl="1"/>
            <a:r>
              <a:rPr lang="en-US" altLang="ko-KR" dirty="0" smtClean="0"/>
              <a:t>107 </a:t>
            </a:r>
            <a:r>
              <a:rPr lang="en-US" altLang="ko-KR" dirty="0"/>
              <a:t>comments received</a:t>
            </a:r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dirty="0"/>
              <a:t>In this meeting, </a:t>
            </a:r>
            <a:r>
              <a:rPr lang="en-US" altLang="ko-KR" dirty="0" smtClean="0"/>
              <a:t>except </a:t>
            </a:r>
            <a:r>
              <a:rPr lang="en-US" altLang="ko-KR" dirty="0"/>
              <a:t>for 4 comments related with IP, all other comments received from LB211 have been </a:t>
            </a:r>
            <a:r>
              <a:rPr lang="en-US" altLang="ko-KR" dirty="0" smtClean="0"/>
              <a:t>resolved </a:t>
            </a:r>
          </a:p>
          <a:p>
            <a:pPr lvl="1"/>
            <a:r>
              <a:rPr lang="en-US" altLang="ko-KR" dirty="0"/>
              <a:t>The </a:t>
            </a:r>
            <a:r>
              <a:rPr lang="en-US" altLang="ko-KR" dirty="0" smtClean="0"/>
              <a:t>TG members </a:t>
            </a:r>
            <a:r>
              <a:rPr lang="en-US" altLang="ko-KR" dirty="0"/>
              <a:t>want to have more time to </a:t>
            </a:r>
            <a:r>
              <a:rPr lang="en-US" altLang="ko-KR" dirty="0" smtClean="0"/>
              <a:t>discuss IP </a:t>
            </a:r>
            <a:r>
              <a:rPr lang="en-US" altLang="ko-KR" dirty="0"/>
              <a:t>related </a:t>
            </a:r>
            <a:r>
              <a:rPr lang="en-US" altLang="ko-KR" dirty="0" smtClean="0"/>
              <a:t>comments</a:t>
            </a:r>
          </a:p>
          <a:p>
            <a:pPr lvl="1"/>
            <a:r>
              <a:rPr lang="en-US" altLang="ko-KR" dirty="0" smtClean="0"/>
              <a:t>LB211 </a:t>
            </a:r>
            <a:r>
              <a:rPr lang="en-US" altLang="ko-KR" dirty="0"/>
              <a:t>comment spreadsheet: </a:t>
            </a:r>
            <a:r>
              <a:rPr lang="en-US" altLang="ko-KR" dirty="0" smtClean="0"/>
              <a:t>11-15/525r1</a:t>
            </a: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r>
              <a:rPr lang="en-US" altLang="ko-KR" dirty="0" smtClean="0"/>
              <a:t>Call for submissions to address the IP related comments by July meeting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11-15-0677 by Yongho Seok (NEWRACOM)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Resolve 4 remaining comments (CID </a:t>
            </a:r>
            <a:r>
              <a:rPr lang="en-US" altLang="ko-KR" dirty="0"/>
              <a:t>7001, 7002, 7003 and </a:t>
            </a:r>
            <a:r>
              <a:rPr lang="en-US" altLang="ko-KR" dirty="0" smtClean="0"/>
              <a:t>7012) and go to a sponsor ballot after July meeting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11-15-0677 by Yongho Seok (NEWRACOM)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6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altLang="ko-KR" dirty="0" smtClean="0"/>
              <a:t>June </a:t>
            </a:r>
            <a:r>
              <a:rPr lang="en-US" altLang="ko-KR" dirty="0"/>
              <a:t>9, 8PM ET for 2 hour</a:t>
            </a:r>
          </a:p>
          <a:p>
            <a:pPr marL="609600" indent="-609600"/>
            <a:r>
              <a:rPr lang="en-US" altLang="ko-KR" dirty="0"/>
              <a:t>July 7, 8PM ET for 2 hour</a:t>
            </a:r>
          </a:p>
          <a:p>
            <a:pPr marL="609600" indent="-609600"/>
            <a:endParaRPr lang="en-US" altLang="ko-KR" dirty="0"/>
          </a:p>
          <a:p>
            <a:pPr marL="609600" indent="-609600"/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11-15-0677 by Yongho Seok (NEWRACOM)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6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TGah</a:t>
            </a:r>
            <a:r>
              <a:rPr lang="en-US" dirty="0" smtClean="0"/>
              <a:t> Timeline – No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r>
              <a:rPr lang="en-US" altLang="ko-KR" dirty="0" smtClean="0"/>
              <a:t>Internal </a:t>
            </a:r>
            <a:r>
              <a:rPr lang="en-US" altLang="ko-KR" dirty="0"/>
              <a:t>Task Group Ballot : May 2013</a:t>
            </a:r>
          </a:p>
          <a:p>
            <a:r>
              <a:rPr lang="en-US" altLang="ko-KR" dirty="0"/>
              <a:t>Initial Letter Ballot : September 2013</a:t>
            </a:r>
          </a:p>
          <a:p>
            <a:r>
              <a:rPr lang="en-US" altLang="ko-KR" dirty="0"/>
              <a:t>Initial Recirculation Letter Ballot : </a:t>
            </a:r>
            <a:r>
              <a:rPr lang="en-US" altLang="ko-KR" dirty="0" smtClean="0"/>
              <a:t>September </a:t>
            </a:r>
            <a:r>
              <a:rPr lang="en-US" altLang="ko-KR" dirty="0"/>
              <a:t>2014 </a:t>
            </a:r>
          </a:p>
          <a:p>
            <a:r>
              <a:rPr lang="en-US" altLang="ko-KR" dirty="0"/>
              <a:t>Initial Sponsor Ballot : </a:t>
            </a:r>
            <a:r>
              <a:rPr lang="en-US" altLang="ko-KR" dirty="0" smtClean="0"/>
              <a:t>July 2015</a:t>
            </a:r>
            <a:endParaRPr lang="en-US" altLang="ko-KR" dirty="0"/>
          </a:p>
          <a:p>
            <a:r>
              <a:rPr lang="en-US" altLang="ko-KR" dirty="0"/>
              <a:t>Initial Recirculation Sponsor Ballot : November </a:t>
            </a:r>
            <a:r>
              <a:rPr lang="en-US" altLang="ko-KR" dirty="0" smtClean="0"/>
              <a:t>2015</a:t>
            </a:r>
            <a:endParaRPr lang="en-US" altLang="ko-KR" dirty="0"/>
          </a:p>
          <a:p>
            <a:r>
              <a:rPr lang="en-US" altLang="ko-KR" dirty="0"/>
              <a:t>EC Approval : January 2016</a:t>
            </a:r>
          </a:p>
          <a:p>
            <a:r>
              <a:rPr lang="en-US" altLang="ko-KR" dirty="0" err="1"/>
              <a:t>Revcom</a:t>
            </a:r>
            <a:r>
              <a:rPr lang="en-US" altLang="ko-KR" dirty="0"/>
              <a:t> Approval : March </a:t>
            </a:r>
            <a:r>
              <a:rPr lang="en-US" altLang="ko-KR" dirty="0" smtClean="0"/>
              <a:t>2016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11-15-0677 by Yongho Seok (NEWRACOM)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IEEE 802.11TGai</a:t>
            </a:r>
            <a:b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Date:</a:t>
            </a:r>
            <a:r>
              <a:rPr lang="en-US" altLang="ja-JP" sz="2000" b="0" dirty="0" smtClean="0">
                <a:ea typeface="ＭＳ Ｐゴシック" pitchFamily="-84" charset="-128"/>
                <a:cs typeface="ＭＳ Ｐゴシック" pitchFamily="-84" charset="-128"/>
              </a:rPr>
              <a:t> 2015-5-15</a:t>
            </a: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kumimoji="0" lang="en-US" altLang="ja-JP" sz="2000" b="1"/>
              <a:t>Authors:</a:t>
            </a:r>
            <a:endParaRPr kumimoji="0" lang="en-US" altLang="ja-JP" sz="2000"/>
          </a:p>
        </p:txBody>
      </p:sp>
      <p:graphicFrame>
        <p:nvGraphicFramePr>
          <p:cNvPr id="9" name="Group 80"/>
          <p:cNvGraphicFramePr>
            <a:graphicFrameLocks noGrp="1"/>
          </p:cNvGraphicFramePr>
          <p:nvPr/>
        </p:nvGraphicFramePr>
        <p:xfrm>
          <a:off x="533400" y="3429000"/>
          <a:ext cx="8085859" cy="968693"/>
        </p:xfrm>
        <a:graphic>
          <a:graphicData uri="http://schemas.openxmlformats.org/drawingml/2006/table">
            <a:tbl>
              <a:tblPr/>
              <a:tblGrid>
                <a:gridCol w="1616075"/>
                <a:gridCol w="1000125"/>
                <a:gridCol w="2306637"/>
                <a:gridCol w="1392959"/>
                <a:gridCol w="1770063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Name</a:t>
                      </a:r>
                      <a:endParaRPr kumimoji="1" 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Company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Address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Phone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email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Hiroshi MANO</a:t>
                      </a:r>
                      <a:endParaRPr kumimoji="1" lang="ja-JP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明朝" pitchFamily="-84" charset="-128"/>
                        <a:cs typeface="ＭＳ 明朝" pitchFamily="-8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Koden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 Techno Info K.K.</a:t>
                      </a:r>
                      <a:endParaRPr kumimoji="1" 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400" dirty="0" smtClean="0"/>
                        <a:t>Fuji </a:t>
                      </a:r>
                      <a:r>
                        <a:rPr lang="en-US" altLang="ja-JP" sz="1400" dirty="0" err="1" smtClean="0"/>
                        <a:t>Blg</a:t>
                      </a:r>
                      <a:r>
                        <a:rPr lang="en-US" altLang="ja-JP" sz="1400" dirty="0" smtClean="0"/>
                        <a:t> 28 2F, 2-7-26 Kita-Aoyama, Minato-</a:t>
                      </a:r>
                      <a:r>
                        <a:rPr lang="en-US" altLang="ja-JP" sz="1400" dirty="0" err="1" smtClean="0"/>
                        <a:t>ku</a:t>
                      </a:r>
                      <a:r>
                        <a:rPr lang="en-US" altLang="ja-JP" sz="1400" dirty="0" smtClean="0"/>
                        <a:t>, Tokyo, 107-0061, Japan 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400" dirty="0" smtClean="0"/>
                        <a:t>+81-3-6890-0594 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hlinkClick r:id="rId3"/>
                        </a:rPr>
                        <a:t>mano@koden-ti.com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hlinkClick r:id="rId4"/>
                        </a:rPr>
                        <a:t>hiroshi@manosan.org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1776" cy="276999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May 2015</a:t>
            </a:r>
            <a:endParaRPr lang="en-US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55</a:t>
            </a:fld>
            <a:endParaRPr lang="en-US" altLang="ja-JP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1/10 of 11-15-0693 by Hiroshi Mano (KDTI)</a:t>
            </a:r>
          </a:p>
        </p:txBody>
      </p:sp>
      <p:sp>
        <p:nvSpPr>
          <p:cNvPr id="13" name="Date Placeholder 2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7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Vancouver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2015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56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2/10 of 11-15-0693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23809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 lIns="91440" tIns="45720" rIns="91440" bIns="45720"/>
          <a:lstStyle/>
          <a:p>
            <a:r>
              <a:rPr lang="en-US" altLang="ja-JP" sz="2900" dirty="0">
                <a:ea typeface="ＭＳ Ｐゴシック" pitchFamily="-65" charset="-128"/>
                <a:cs typeface="ＭＳ Ｐゴシック" pitchFamily="-65" charset="-128"/>
              </a:rPr>
              <a:t>IEEE 802.11 FILS </a:t>
            </a:r>
            <a:r>
              <a:rPr lang="en-US" altLang="ja-JP" sz="2900" dirty="0" err="1">
                <a:ea typeface="ＭＳ Ｐゴシック" pitchFamily="-65" charset="-128"/>
                <a:cs typeface="ＭＳ Ｐゴシック" pitchFamily="-65" charset="-128"/>
              </a:rPr>
              <a:t>TGai</a:t>
            </a:r>
            <a:r>
              <a:rPr lang="en-US" altLang="ja-JP" sz="2900" dirty="0">
                <a:ea typeface="ＭＳ Ｐゴシック" pitchFamily="-65" charset="-128"/>
                <a:cs typeface="ＭＳ Ｐゴシック" pitchFamily="-65" charset="-128"/>
              </a:rPr>
              <a:t> –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altLang="ja-JP" sz="2800" dirty="0" smtClean="0">
                <a:ea typeface="ＭＳ Ｐゴシック" pitchFamily="-65" charset="-128"/>
                <a:cs typeface="ＭＳ Ｐゴシック" pitchFamily="-65" charset="-128"/>
              </a:rPr>
              <a:t>May 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2015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Vancouver</a:t>
            </a:r>
            <a:endParaRPr lang="en-US" altLang="ja-JP" sz="2900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51816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of WG </a:t>
            </a:r>
            <a:r>
              <a:rPr lang="en-US" altLang="ja-JP" sz="2800" dirty="0" err="1" smtClean="0"/>
              <a:t>Recirc</a:t>
            </a:r>
            <a:r>
              <a:rPr lang="en-US" altLang="ja-JP" sz="2800" dirty="0" smtClean="0"/>
              <a:t> LB209</a:t>
            </a:r>
          </a:p>
          <a:p>
            <a:pPr lvl="1"/>
            <a:r>
              <a:rPr lang="en-US" altLang="ja-JP" sz="2800" dirty="0" smtClean="0"/>
              <a:t>Approve to forward the draft to Sponsor Ballots 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July</a:t>
            </a:r>
          </a:p>
          <a:p>
            <a:pPr lvl="1"/>
            <a:endParaRPr lang="en-US" altLang="ja-JP" sz="2600" dirty="0" smtClean="0"/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</a:rPr>
              <a:t>Slide </a:t>
            </a:r>
            <a:fld id="{BBACC01B-45E7-4047-AA31-BB21121241F2}" type="slidenum">
              <a:rPr lang="en-US" altLang="ja-JP">
                <a:latin typeface="Times New Roman" pitchFamily="-65" charset="0"/>
              </a:rPr>
              <a:pPr/>
              <a:t>57</a:t>
            </a:fld>
            <a:endParaRPr lang="en-US" altLang="ja-JP">
              <a:latin typeface="Times New Roman" pitchFamily="-65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3/10 of </a:t>
            </a:r>
            <a:r>
              <a:rPr lang="en-US" sz="1200" b="0" dirty="0"/>
              <a:t>11-15-0693 by Hiroshi Mano (KDTI)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Accomplishments  TGai  1/2</a:t>
            </a:r>
            <a:endParaRPr lang="en-US" altLang="ja-JP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343400"/>
          </a:xfrm>
        </p:spPr>
        <p:txBody>
          <a:bodyPr/>
          <a:lstStyle/>
          <a:p>
            <a:r>
              <a:rPr lang="en-US" altLang="ja-JP" dirty="0"/>
              <a:t>6</a:t>
            </a:r>
            <a:r>
              <a:rPr lang="en-US" altLang="ja-JP" dirty="0" smtClean="0"/>
              <a:t> regular slots</a:t>
            </a:r>
          </a:p>
          <a:p>
            <a:r>
              <a:rPr lang="en-GB" altLang="ja-JP" dirty="0" smtClean="0">
                <a:ea typeface="ＭＳ Ｐゴシック" pitchFamily="-84" charset="-128"/>
                <a:cs typeface="ＭＳ Ｐゴシック" pitchFamily="-84" charset="-128"/>
              </a:rPr>
              <a:t>Approved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Meeting Minutes for the IEEE 802.11 Berlin meeting</a:t>
            </a:r>
            <a:r>
              <a:rPr lang="en-GB" altLang="ja-JP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lvl="1"/>
            <a:r>
              <a:rPr lang="en-US" altLang="ja-JP" dirty="0" smtClean="0"/>
              <a:t>15-11/0487r0</a:t>
            </a:r>
            <a:r>
              <a:rPr lang="ja-JP" altLang="en-US" dirty="0" smtClean="0"/>
              <a:t> </a:t>
            </a:r>
            <a:r>
              <a:rPr lang="en-US" altLang="ja-JP" dirty="0"/>
              <a:t>March 2015 Berlin Session Minutes </a:t>
            </a:r>
          </a:p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Approved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teleconference meeting minutes of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Berlin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to Vancouver meeting.</a:t>
            </a:r>
          </a:p>
          <a:p>
            <a:pPr lvl="1"/>
            <a:r>
              <a:rPr lang="en-US" altLang="ja-JP" dirty="0"/>
              <a:t>15-11/0489r4</a:t>
            </a:r>
            <a:r>
              <a:rPr lang="ja-JP" altLang="en-US" dirty="0"/>
              <a:t> </a:t>
            </a:r>
            <a:r>
              <a:rPr lang="en-US" altLang="ja-JP" dirty="0"/>
              <a:t>Teleconference</a:t>
            </a:r>
            <a:r>
              <a:rPr lang="ja-JP" altLang="en-US" dirty="0"/>
              <a:t> </a:t>
            </a:r>
            <a:r>
              <a:rPr lang="en-US" altLang="ja-JP" dirty="0"/>
              <a:t>Minutes</a:t>
            </a:r>
            <a:endParaRPr lang="en-GB" altLang="ja-JP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 2015</a:t>
            </a:r>
            <a:endParaRPr lang="en-US" dirty="0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58</a:t>
            </a:fld>
            <a:endParaRPr lang="en-US" altLang="ja-JP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4/10 of 11-15-0693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107677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Accomplishments  TGai  2/2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47700" y="1595300"/>
            <a:ext cx="8343900" cy="3733800"/>
          </a:xfrm>
        </p:spPr>
        <p:txBody>
          <a:bodyPr/>
          <a:lstStyle/>
          <a:p>
            <a:r>
              <a:rPr lang="en-US" altLang="ja-JP" dirty="0" smtClean="0"/>
              <a:t>Received 491 comments </a:t>
            </a:r>
            <a:r>
              <a:rPr lang="en-US" altLang="ja-JP" dirty="0" err="1" smtClean="0"/>
              <a:t>byWG</a:t>
            </a:r>
            <a:r>
              <a:rPr lang="en-US" altLang="ja-JP" dirty="0" smtClean="0"/>
              <a:t> LB209</a:t>
            </a:r>
          </a:p>
          <a:p>
            <a:pPr lvl="1"/>
            <a:r>
              <a:rPr lang="en-US" altLang="ja-JP" dirty="0" smtClean="0"/>
              <a:t>Resolved 17 comments</a:t>
            </a:r>
          </a:p>
          <a:p>
            <a:r>
              <a:rPr lang="en-US" altLang="ko-KR" dirty="0" smtClean="0"/>
              <a:t>Approved the response to </a:t>
            </a:r>
            <a:r>
              <a:rPr lang="en-US" altLang="ko-KR" dirty="0" err="1" smtClean="0"/>
              <a:t>TGai</a:t>
            </a:r>
            <a:r>
              <a:rPr lang="en-US" altLang="ko-KR" dirty="0"/>
              <a:t> MDR Report </a:t>
            </a:r>
            <a:r>
              <a:rPr lang="en-US" altLang="ko-KR" dirty="0" smtClean="0"/>
              <a:t>11-15/0248r4</a:t>
            </a:r>
          </a:p>
          <a:p>
            <a:r>
              <a:rPr lang="en-US" altLang="ja-JP" dirty="0" smtClean="0"/>
              <a:t>Approved comment </a:t>
            </a:r>
            <a:r>
              <a:rPr lang="en-US" altLang="ja-JP" dirty="0"/>
              <a:t>resolutions for all of the comments received during Working Group Letter Ballot </a:t>
            </a:r>
            <a:r>
              <a:rPr lang="en-US" altLang="ja-JP" dirty="0" smtClean="0"/>
              <a:t>209.</a:t>
            </a:r>
          </a:p>
          <a:p>
            <a:r>
              <a:rPr lang="en-US" altLang="ja-JP" dirty="0" smtClean="0"/>
              <a:t>Approved a </a:t>
            </a:r>
            <a:r>
              <a:rPr lang="en-US" altLang="ja-JP" dirty="0"/>
              <a:t>15 day Working Group Recirculation </a:t>
            </a:r>
            <a:r>
              <a:rPr lang="en-US" altLang="ja-JP" dirty="0" smtClean="0"/>
              <a:t>Ballot.</a:t>
            </a:r>
          </a:p>
          <a:p>
            <a:r>
              <a:rPr lang="en-US" altLang="ja-JP" dirty="0" smtClean="0"/>
              <a:t>Approved Plan for July</a:t>
            </a:r>
          </a:p>
          <a:p>
            <a:r>
              <a:rPr lang="en-US" altLang="ja-JP" dirty="0" smtClean="0"/>
              <a:t>Approved Time line</a:t>
            </a:r>
          </a:p>
          <a:p>
            <a:r>
              <a:rPr lang="en-US" altLang="ja-JP" dirty="0" smtClean="0"/>
              <a:t>Approved Teleconference schedule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 2015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59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5/10 of 11-15-0693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380389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0"/>
            <a:ext cx="6629400" cy="533400"/>
          </a:xfrm>
        </p:spPr>
        <p:txBody>
          <a:bodyPr/>
          <a:lstStyle/>
          <a:p>
            <a:r>
              <a:rPr lang="en-GB" dirty="0" smtClean="0"/>
              <a:t>Attendance by Country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66775"/>
            <a:ext cx="3115128" cy="2447789"/>
          </a:xfrm>
          <a:prstGeom prst="rect">
            <a:avLst/>
          </a:prstGeom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185424"/>
              </p:ext>
            </p:extLst>
          </p:nvPr>
        </p:nvGraphicFramePr>
        <p:xfrm>
          <a:off x="1600200" y="831850"/>
          <a:ext cx="7191376" cy="564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112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Motion to go to the </a:t>
            </a:r>
            <a:r>
              <a:rPr lang="en-GB" dirty="0" err="1" smtClean="0"/>
              <a:t>recirc</a:t>
            </a:r>
            <a:r>
              <a:rPr lang="en-GB" dirty="0" smtClean="0"/>
              <a:t> WG LB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altLang="ja-JP" dirty="0" smtClean="0"/>
              <a:t>Having approved comment resolutions for all of the comments received during Working Group Letter Ballot 209 on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D4.0 as contained in document 11-15/0281r20, </a:t>
            </a:r>
          </a:p>
          <a:p>
            <a:pPr lvl="1"/>
            <a:r>
              <a:rPr lang="en-US" altLang="ja-JP" dirty="0" smtClean="0"/>
              <a:t> Instruct the editor to incorporate the resolutions with the D4.0 and create D5.0.</a:t>
            </a:r>
          </a:p>
          <a:p>
            <a:pPr lvl="1"/>
            <a:r>
              <a:rPr lang="en-US" altLang="ja-JP" dirty="0" smtClean="0"/>
              <a:t>Approve a 15 day Working Group Recirculation Ballot asking the question “Should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D5.0 be forwarded to Sponsor Ballot?”.</a:t>
            </a:r>
          </a:p>
          <a:p>
            <a:r>
              <a:rPr lang="en-US" altLang="ja-JP" dirty="0" smtClean="0"/>
              <a:t>Moved: Marc </a:t>
            </a:r>
            <a:r>
              <a:rPr lang="en-US" altLang="ja-JP" dirty="0" err="1" smtClean="0"/>
              <a:t>Emmelmann</a:t>
            </a:r>
            <a:endParaRPr lang="en-US" altLang="ja-JP" dirty="0" smtClean="0"/>
          </a:p>
          <a:p>
            <a:r>
              <a:rPr lang="en-US" altLang="ja-JP" dirty="0" smtClean="0"/>
              <a:t>Seconded: Lee Armstrong</a:t>
            </a:r>
          </a:p>
          <a:p>
            <a:r>
              <a:rPr lang="en-US" altLang="ja-JP" dirty="0" smtClean="0"/>
              <a:t>Result (20/0/0)</a:t>
            </a:r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10506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60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6/10 of 11-15-0693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8602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Plan for July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of WG </a:t>
            </a:r>
            <a:r>
              <a:rPr lang="en-US" altLang="ja-JP" sz="2800" dirty="0" err="1" smtClean="0"/>
              <a:t>recirc</a:t>
            </a:r>
            <a:r>
              <a:rPr lang="en-US" altLang="ja-JP" sz="2800" dirty="0" smtClean="0"/>
              <a:t> LB</a:t>
            </a:r>
          </a:p>
          <a:p>
            <a:pPr lvl="1"/>
            <a:r>
              <a:rPr lang="en-US" altLang="ja-JP" sz="2800" dirty="0" smtClean="0"/>
              <a:t>Approve to forward the draft to Sponsor Ballots 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Sep</a:t>
            </a:r>
          </a:p>
          <a:p>
            <a:pPr lvl="1"/>
            <a:endParaRPr lang="en-US" altLang="ja-JP" sz="2600" dirty="0" smtClean="0"/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61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7/10 of </a:t>
            </a:r>
            <a:r>
              <a:rPr lang="en-US" sz="1200" b="0" dirty="0"/>
              <a:t>11-15-0693 by Hiroshi Mano (KDTI)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Time line of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no changes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24400"/>
          </a:xfrm>
        </p:spPr>
        <p:txBody>
          <a:bodyPr/>
          <a:lstStyle/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buFontTx/>
              <a:buNone/>
            </a:pPr>
            <a:r>
              <a:rPr lang="en-US" altLang="ja-JP" dirty="0" smtClean="0"/>
              <a:t>PAR Approved, Modified, or Extended 		2010-12-08</a:t>
            </a:r>
          </a:p>
          <a:p>
            <a:pPr lvl="1"/>
            <a:r>
              <a:rPr lang="en-US" altLang="ja-JP" dirty="0" smtClean="0"/>
              <a:t>WG Letter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		Mar14/Sep14/Jan15</a:t>
            </a:r>
          </a:p>
          <a:p>
            <a:pPr lvl="1"/>
            <a:r>
              <a:rPr lang="en-US" altLang="ja-JP" dirty="0" smtClean="0"/>
              <a:t>MEC Done				Nov14		</a:t>
            </a:r>
          </a:p>
          <a:p>
            <a:pPr lvl="1"/>
            <a:r>
              <a:rPr lang="en-US" altLang="ja-JP" dirty="0" smtClean="0"/>
              <a:t>Form Sponsor Ballot Pool / Reform	            	Mar15</a:t>
            </a:r>
          </a:p>
          <a:p>
            <a:pPr lvl="1"/>
            <a:r>
              <a:rPr lang="en-US" altLang="ja-JP" dirty="0" smtClean="0"/>
              <a:t>IEEE-SA Sponsor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         Jul15/ Sep 15		</a:t>
            </a:r>
          </a:p>
          <a:p>
            <a:pPr lvl="1"/>
            <a:r>
              <a:rPr lang="en-US" altLang="ja-JP" dirty="0" smtClean="0"/>
              <a:t>Final 802.11 WG Approval	                             Nov 15</a:t>
            </a:r>
          </a:p>
          <a:p>
            <a:pPr lvl="1"/>
            <a:r>
              <a:rPr lang="en-US" altLang="ja-JP" dirty="0"/>
              <a:t>F</a:t>
            </a:r>
            <a:r>
              <a:rPr lang="en-US" altLang="ja-JP" dirty="0" smtClean="0"/>
              <a:t>inal or Conditional 802 EC Approval           	Nov 15</a:t>
            </a:r>
          </a:p>
          <a:p>
            <a:pPr lvl="1"/>
            <a:r>
              <a:rPr lang="en-US" altLang="ja-JP" dirty="0" err="1" smtClean="0"/>
              <a:t>RevCom</a:t>
            </a:r>
            <a:r>
              <a:rPr lang="en-US" altLang="ja-JP" dirty="0" smtClean="0"/>
              <a:t> &amp; Standards Board Final or</a:t>
            </a:r>
            <a:br>
              <a:rPr lang="en-US" altLang="ja-JP" dirty="0" smtClean="0"/>
            </a:br>
            <a:r>
              <a:rPr lang="en-US" altLang="ja-JP" dirty="0" smtClean="0"/>
              <a:t> Continuous Process Approval 		Mar 16</a:t>
            </a:r>
          </a:p>
          <a:p>
            <a:pPr lvl="1"/>
            <a:r>
              <a:rPr lang="en-US" altLang="ja-JP" dirty="0" smtClean="0"/>
              <a:t>ANSI Approved				N/A</a:t>
            </a:r>
            <a:endParaRPr lang="en-US" altLang="ja-JP" dirty="0" smtClean="0">
              <a:hlinkClick r:id="rId3"/>
            </a:endParaRPr>
          </a:p>
        </p:txBody>
      </p:sp>
      <p:sp>
        <p:nvSpPr>
          <p:cNvPr id="481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Slide </a:t>
            </a:r>
            <a:fld id="{D8ED85B9-6057-E848-AA14-8586BCE1CDB6}" type="slidenum">
              <a:rPr lang="en-US" altLang="ja-JP" smtClean="0">
                <a:latin typeface="Times New Roman" pitchFamily="-65" charset="0"/>
              </a:rPr>
              <a:pPr>
                <a:defRPr/>
              </a:pPr>
              <a:t>62</a:t>
            </a:fld>
            <a:endParaRPr lang="en-US" altLang="ja-JP" smtClean="0">
              <a:latin typeface="Times New Roman" pitchFamily="-65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8/10 of </a:t>
            </a:r>
            <a:r>
              <a:rPr lang="en-US" sz="1200" b="0" dirty="0"/>
              <a:t>11-15-0693 by Hiroshi Mano (KDTI)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Teleconference Schedule </a:t>
            </a:r>
            <a:endParaRPr lang="ja-JP" alt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5" name="コンテンツ プレースホルダ 2"/>
          <p:cNvSpPr>
            <a:spLocks noGrp="1"/>
          </p:cNvSpPr>
          <p:nvPr>
            <p:ph idx="1"/>
          </p:nvPr>
        </p:nvSpPr>
        <p:spPr>
          <a:xfrm>
            <a:off x="419100" y="1066800"/>
            <a:ext cx="7962900" cy="4343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ja-JP" dirty="0" smtClean="0"/>
              <a:t>Motion: </a:t>
            </a:r>
            <a:endParaRPr lang="ja-JP" altLang="en-US" dirty="0" smtClean="0"/>
          </a:p>
          <a:p>
            <a:pPr lvl="1">
              <a:defRPr/>
            </a:pPr>
            <a:r>
              <a:rPr lang="en-GB" altLang="ja-JP" dirty="0" smtClean="0"/>
              <a:t>Approve the following schedule of weekly teleconferences </a:t>
            </a:r>
            <a:r>
              <a:rPr lang="en-US" altLang="ja-JP" dirty="0" smtClean="0"/>
              <a:t>at</a:t>
            </a:r>
          </a:p>
          <a:p>
            <a:pPr lvl="1">
              <a:defRPr/>
            </a:pPr>
            <a:r>
              <a:rPr lang="en-US" altLang="ja-JP" dirty="0" smtClean="0"/>
              <a:t>Tuesday May  26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</a:t>
            </a:r>
            <a:r>
              <a:rPr lang="en-US" altLang="ja-JP" dirty="0"/>
              <a:t>10:00 </a:t>
            </a:r>
            <a:r>
              <a:rPr lang="en-US" altLang="ja-JP" dirty="0" smtClean="0"/>
              <a:t>ET / duration 1.0 Hour</a:t>
            </a:r>
            <a:endParaRPr lang="ja-JP" altLang="en-US" dirty="0"/>
          </a:p>
          <a:p>
            <a:pPr lvl="1">
              <a:defRPr/>
            </a:pPr>
            <a:r>
              <a:rPr lang="en-US" altLang="ja-JP" dirty="0" smtClean="0"/>
              <a:t>Monday Jun 22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, 29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and  Jul </a:t>
            </a:r>
            <a:r>
              <a:rPr lang="en-US" altLang="ja-JP" dirty="0"/>
              <a:t>6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17:00 ET	/ duration 2.0 Hour</a:t>
            </a:r>
          </a:p>
          <a:p>
            <a:pPr lvl="1">
              <a:defRPr/>
            </a:pPr>
            <a:r>
              <a:rPr lang="en-US" altLang="ja-JP" dirty="0" smtClean="0"/>
              <a:t>Using WEB-EX that will be provided by Task Group Chair</a:t>
            </a:r>
          </a:p>
          <a:p>
            <a:pPr lvl="1">
              <a:defRPr/>
            </a:pPr>
            <a:endParaRPr lang="en-US" altLang="ja-JP" dirty="0" smtClean="0"/>
          </a:p>
          <a:p>
            <a:pPr>
              <a:defRPr/>
            </a:pPr>
            <a:r>
              <a:rPr lang="en-US" altLang="ja-JP" dirty="0" smtClean="0"/>
              <a:t>Moved: </a:t>
            </a:r>
            <a:r>
              <a:rPr lang="en-US" altLang="ja-JP" dirty="0" err="1" smtClean="0"/>
              <a:t>Jouni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Malinen</a:t>
            </a:r>
            <a:endParaRPr lang="en-US" altLang="ja-JP" dirty="0" smtClean="0"/>
          </a:p>
          <a:p>
            <a:pPr>
              <a:defRPr/>
            </a:pPr>
            <a:r>
              <a:rPr lang="en-US" altLang="ja-JP" dirty="0" err="1" smtClean="0"/>
              <a:t>Seconde</a:t>
            </a:r>
            <a:r>
              <a:rPr lang="en-US" altLang="ja-JP" dirty="0" smtClean="0"/>
              <a:t> : Lee Armstrong</a:t>
            </a:r>
          </a:p>
          <a:p>
            <a:pPr>
              <a:defRPr/>
            </a:pP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Approved  by unanimous consent</a:t>
            </a:r>
          </a:p>
          <a:p>
            <a:pPr>
              <a:buNone/>
              <a:defRPr/>
            </a:pPr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en-GB" altLang="ja-JP" dirty="0" smtClean="0"/>
          </a:p>
        </p:txBody>
      </p:sp>
      <p:sp>
        <p:nvSpPr>
          <p:cNvPr id="59396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68076" cy="276999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May 2015</a:t>
            </a:r>
            <a:endParaRPr lang="en-US" altLang="ja-JP" dirty="0" smtClean="0">
              <a:latin typeface="Times New Roman" pitchFamily="-84" charset="0"/>
            </a:endParaRPr>
          </a:p>
        </p:txBody>
      </p:sp>
      <p:sp>
        <p:nvSpPr>
          <p:cNvPr id="5939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Slide </a:t>
            </a:r>
            <a:fld id="{FE68A093-32F7-6643-97B0-2E666CBD850E}" type="slidenum">
              <a:rPr lang="en-US" altLang="ja-JP" smtClean="0">
                <a:latin typeface="Times New Roman" pitchFamily="-84" charset="0"/>
              </a:rPr>
              <a:pPr/>
              <a:t>63</a:t>
            </a:fld>
            <a:endParaRPr lang="en-US" altLang="ja-JP" smtClean="0">
              <a:latin typeface="Times New Roman" pitchFamily="-84" charset="0"/>
            </a:endParaRPr>
          </a:p>
        </p:txBody>
      </p:sp>
      <p:pic>
        <p:nvPicPr>
          <p:cNvPr id="2" name="図 1" descr="スクリーンショット 2015-05-14 8.34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957513"/>
            <a:ext cx="3911600" cy="3517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9/10 of </a:t>
            </a:r>
            <a:r>
              <a:rPr lang="en-US" sz="1200" b="0" dirty="0"/>
              <a:t>11-15-0693 by Hiroshi Mano (KDTI)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Reference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altLang="ja-JP" dirty="0" smtClean="0"/>
              <a:t>Motions (11-13-1186r28)</a:t>
            </a:r>
            <a:endParaRPr lang="en-US" altLang="ja-JP" dirty="0" smtClean="0">
              <a:hlinkClick r:id=""/>
            </a:endParaRPr>
          </a:p>
          <a:p>
            <a:pPr lvl="1"/>
            <a:r>
              <a:rPr lang="en-US" altLang="ja-JP" dirty="0" smtClean="0">
                <a:hlinkClick r:id=""/>
              </a:rPr>
              <a:t>https://mentor.ieee.org/802.11/dcn/13/11-13-1186-28-00ai-tgai-motion-deck.pptx</a:t>
            </a:r>
            <a:endParaRPr lang="en-US" altLang="ja-JP" dirty="0" smtClean="0"/>
          </a:p>
          <a:p>
            <a:r>
              <a:rPr lang="en-US" altLang="ja-JP" dirty="0" err="1" smtClean="0"/>
              <a:t>TGai</a:t>
            </a:r>
            <a:r>
              <a:rPr lang="en-US" altLang="ja-JP" dirty="0" smtClean="0"/>
              <a:t> LB209 comments for Draft 4.0 (11-15/0281r20)</a:t>
            </a:r>
          </a:p>
          <a:p>
            <a:pPr lvl="1"/>
            <a:r>
              <a:rPr lang="en-US" altLang="ja-JP" dirty="0" smtClean="0">
                <a:hlinkClick r:id="rId3"/>
              </a:rPr>
              <a:t>https://mentor.ieee.org/802.11/dcn/15/11-15-0281-20-00ai-tbai-lb209-comments-on-draft-d4-0.xlsx</a:t>
            </a:r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2015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64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10/10 of 11-15-0693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13306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5B9BDB0-C63C-4C25-8424-3805F41840B1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 smtClean="0"/>
              <a:t>TGak</a:t>
            </a:r>
            <a:r>
              <a:rPr lang="en-US" dirty="0" smtClean="0"/>
              <a:t> May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2015-05-14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280979"/>
              </p:ext>
            </p:extLst>
          </p:nvPr>
        </p:nvGraphicFramePr>
        <p:xfrm>
          <a:off x="515938" y="2890838"/>
          <a:ext cx="7783512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Document" r:id="rId4" imgW="8255000" imgH="1473200" progId="Word.Document.8">
                  <p:embed/>
                </p:oleObj>
              </mc:Choice>
              <mc:Fallback>
                <p:oleObj name="Document" r:id="rId4" imgW="8255000" imgH="1473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890838"/>
                        <a:ext cx="7783512" cy="1387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11-15-0691 by Donald Eastlake, Huawei Technologies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4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-457200">
              <a:lnSpc>
                <a:spcPct val="120000"/>
              </a:lnSpc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Closing Report of IEEE 802.11 Task Group AK at the IEEE 802.11 Meeting, </a:t>
            </a:r>
            <a:r>
              <a:rPr lang="en-GB" dirty="0" smtClean="0"/>
              <a:t>May 2015, </a:t>
            </a:r>
            <a:r>
              <a:rPr lang="en-GB" dirty="0"/>
              <a:t>held in </a:t>
            </a:r>
            <a:r>
              <a:rPr lang="en-GB" dirty="0" smtClean="0"/>
              <a:t>Vancouver, British Columbia.</a:t>
            </a:r>
            <a:endParaRPr lang="en-GB" dirty="0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1BA2747-D9B4-4253-BD2A-A397A70658F2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11-15-0691 by Donald Eastlake, Huawei Technologies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7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67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915987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371600"/>
            <a:ext cx="7918648" cy="4472136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endParaRPr lang="en-GB" sz="2800" dirty="0" smtClean="0"/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Accomplishments</a:t>
            </a:r>
            <a:endParaRPr lang="en-GB" sz="2800" dirty="0"/>
          </a:p>
          <a:p>
            <a:pPr lvl="1">
              <a:buFont typeface="Times New Roman" pitchFamily="16" charset="0"/>
              <a:buChar char="•"/>
            </a:pPr>
            <a:r>
              <a:rPr lang="en-GB" sz="2800" dirty="0" smtClean="0"/>
              <a:t>Resolved 106 of our 437 comments from LB212.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800" dirty="0" smtClean="0"/>
              <a:t>Received </a:t>
            </a:r>
            <a:r>
              <a:rPr lang="en-GB" sz="2800" dirty="0"/>
              <a:t>and discussed the </a:t>
            </a:r>
            <a:r>
              <a:rPr lang="en-GB" sz="2800" dirty="0" smtClean="0"/>
              <a:t>technical submissions </a:t>
            </a:r>
            <a:r>
              <a:rPr lang="en-GB" sz="2800" dirty="0"/>
              <a:t>listed on the next </a:t>
            </a:r>
            <a:r>
              <a:rPr lang="en-GB" sz="2800" dirty="0" smtClean="0"/>
              <a:t>page</a:t>
            </a:r>
            <a:endParaRPr lang="en-US" sz="2800" dirty="0" smtClean="0"/>
          </a:p>
          <a:p>
            <a:pPr lvl="1">
              <a:buFont typeface="Times New Roman" pitchFamily="16" charset="0"/>
              <a:buChar char="•"/>
            </a:pPr>
            <a:r>
              <a:rPr lang="en-GB" sz="2800" dirty="0" smtClean="0"/>
              <a:t>Met </a:t>
            </a:r>
            <a:r>
              <a:rPr lang="en-GB" sz="2800" dirty="0"/>
              <a:t>jointly with </a:t>
            </a:r>
            <a:r>
              <a:rPr lang="en-GB" sz="2800" dirty="0" smtClean="0"/>
              <a:t>ARC </a:t>
            </a:r>
            <a:r>
              <a:rPr lang="en-GB" sz="2800" dirty="0"/>
              <a:t>SC Thursday </a:t>
            </a:r>
            <a:r>
              <a:rPr lang="en-GB" sz="2800" dirty="0" smtClean="0"/>
              <a:t>AM1.</a:t>
            </a:r>
            <a:endParaRPr lang="en-GB" sz="2800" dirty="0"/>
          </a:p>
          <a:p>
            <a:pPr lvl="1">
              <a:buFont typeface="Times New Roman" pitchFamily="16" charset="0"/>
              <a:buChar char="•"/>
            </a:pPr>
            <a:r>
              <a:rPr lang="en-GB" sz="2800" dirty="0" smtClean="0"/>
              <a:t>An </a:t>
            </a:r>
            <a:r>
              <a:rPr lang="en-GB" sz="2800" dirty="0"/>
              <a:t>annotated agenda is in </a:t>
            </a:r>
            <a:r>
              <a:rPr lang="en-GB" sz="2800" dirty="0" smtClean="0"/>
              <a:t>11-15/0498r10.</a:t>
            </a:r>
            <a:endParaRPr lang="en-GB" sz="2800" dirty="0"/>
          </a:p>
          <a:p>
            <a:pPr lvl="1">
              <a:buFont typeface="Times New Roman" pitchFamily="16" charset="0"/>
              <a:buChar char="•"/>
            </a:pPr>
            <a:r>
              <a:rPr lang="en-GB" sz="2800" dirty="0" smtClean="0"/>
              <a:t>The minutes will be in 11-15/690.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11-15-0691 by Donald Eastlake, Huawei Technologies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041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68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Technical Submissions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/>
              <a:t>11-15</a:t>
            </a:r>
            <a:r>
              <a:rPr lang="en-US" sz="2400" dirty="0" smtClean="0"/>
              <a:t>/540r1, “</a:t>
            </a:r>
            <a:r>
              <a:rPr lang="en-US" sz="2400" dirty="0"/>
              <a:t>Updates to </a:t>
            </a:r>
            <a:r>
              <a:rPr lang="en-US" sz="2400" dirty="0" err="1"/>
              <a:t>REVmc</a:t>
            </a:r>
            <a:r>
              <a:rPr lang="en-US" sz="2400" dirty="0"/>
              <a:t> </a:t>
            </a:r>
            <a:r>
              <a:rPr lang="en-US" sz="2400" dirty="0" smtClean="0"/>
              <a:t>5.1.5” Mark Hamilton (Ruckus Wireless)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 smtClean="0"/>
              <a:t>11</a:t>
            </a:r>
            <a:r>
              <a:rPr lang="en-US" sz="2400" dirty="0"/>
              <a:t>-15/</a:t>
            </a:r>
            <a:r>
              <a:rPr lang="en-US" sz="2400" dirty="0" smtClean="0"/>
              <a:t>283r5, </a:t>
            </a:r>
            <a:r>
              <a:rPr lang="en-US" sz="2400" dirty="0"/>
              <a:t>“An adaptation of GCR for GLK links” Ganesh </a:t>
            </a:r>
            <a:r>
              <a:rPr lang="en-US" sz="2400" dirty="0" err="1"/>
              <a:t>Venkatesan</a:t>
            </a:r>
            <a:r>
              <a:rPr lang="en-US" sz="2400" dirty="0"/>
              <a:t> (Intel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11-15-0691 by Donald Eastlake, Huawei Technologies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446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69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cs typeface="ＭＳ Ｐゴシック" charset="0"/>
              </a:rPr>
              <a:t>Motion, </a:t>
            </a:r>
            <a:r>
              <a:rPr lang="en-US" b="0" dirty="0">
                <a:cs typeface="ＭＳ Ｐゴシック" charset="0"/>
              </a:rPr>
              <a:t>Authorize 802.11 </a:t>
            </a:r>
            <a:r>
              <a:rPr lang="en-US" b="0" dirty="0" err="1">
                <a:cs typeface="ＭＳ Ｐゴシック" charset="0"/>
              </a:rPr>
              <a:t>TGak</a:t>
            </a:r>
            <a:r>
              <a:rPr lang="en-US" b="0" dirty="0">
                <a:cs typeface="ＭＳ Ｐゴシック" charset="0"/>
              </a:rPr>
              <a:t> to hold an ad hoc meeting 9-10 July 2015 in the Silicon Valley area for the purpose of </a:t>
            </a:r>
            <a:r>
              <a:rPr lang="en-US" b="0" dirty="0" smtClean="0">
                <a:cs typeface="ＭＳ Ｐゴシック" charset="0"/>
              </a:rPr>
              <a:t>comment resolution development.</a:t>
            </a:r>
          </a:p>
          <a:p>
            <a:pPr>
              <a:lnSpc>
                <a:spcPct val="90000"/>
              </a:lnSpc>
            </a:pPr>
            <a:endParaRPr lang="en-US" dirty="0"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cs typeface="ＭＳ Ｐゴシック" charset="0"/>
              </a:rPr>
              <a:t>Moved: Mark Hamilton    Seconded: Richard Roy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ＭＳ Ｐゴシック" charset="0"/>
              </a:rPr>
              <a:t>Yes: 10   No: 0   Abstain: 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11-15-0691 by Donald Eastlake, Huawei Technologies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06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of Groups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632548"/>
              </p:ext>
            </p:extLst>
          </p:nvPr>
        </p:nvGraphicFramePr>
        <p:xfrm>
          <a:off x="1600200" y="2133600"/>
          <a:ext cx="6096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Type of Group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Description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Working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SC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Standing Committee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Task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Study Group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70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TGak</a:t>
            </a:r>
            <a:r>
              <a:rPr lang="en-US" sz="3600" dirty="0" smtClean="0">
                <a:solidFill>
                  <a:schemeClr val="tx1"/>
                </a:solidFill>
              </a:rPr>
              <a:t> Closing Report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/>
              <a:t>Teleconferences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Decided to hold </a:t>
            </a:r>
            <a:r>
              <a:rPr lang="en-GB" sz="2400" dirty="0" smtClean="0"/>
              <a:t>1 </a:t>
            </a:r>
            <a:r>
              <a:rPr lang="en-GB" sz="2400" dirty="0"/>
              <a:t>hour teleconferences, to be joint with </a:t>
            </a:r>
            <a:r>
              <a:rPr lang="en-GB" sz="2400" dirty="0" smtClean="0"/>
              <a:t>802.1Qbz if mutually convenient, </a:t>
            </a:r>
            <a:r>
              <a:rPr lang="en-GB" sz="2400" dirty="0"/>
              <a:t>on </a:t>
            </a:r>
            <a:r>
              <a:rPr lang="en-US" sz="2400" dirty="0"/>
              <a:t>Monday, </a:t>
            </a:r>
            <a:r>
              <a:rPr lang="en-US" sz="2400" dirty="0" smtClean="0"/>
              <a:t>June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, 15</a:t>
            </a:r>
            <a:r>
              <a:rPr lang="en-US" sz="2400" baseline="30000" dirty="0" smtClean="0"/>
              <a:t>th</a:t>
            </a:r>
            <a:r>
              <a:rPr lang="en-US" sz="2400" dirty="0"/>
              <a:t>, and </a:t>
            </a:r>
            <a:r>
              <a:rPr lang="en-US" sz="2400" dirty="0" smtClean="0"/>
              <a:t>June 29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/>
              <a:t>, </a:t>
            </a:r>
            <a:r>
              <a:rPr lang="en-US" sz="2400" dirty="0" smtClean="0"/>
              <a:t>all at 10am Eastern </a:t>
            </a:r>
            <a:r>
              <a:rPr lang="en-US" sz="2400" dirty="0"/>
              <a:t>US time</a:t>
            </a:r>
            <a:r>
              <a:rPr lang="en-GB" sz="2400" dirty="0"/>
              <a:t>.</a:t>
            </a:r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July2015 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Resolve comments from Letter Ballot 212.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Joint meeting with 802.11 ARC and 802.1Qbz.</a:t>
            </a:r>
          </a:p>
          <a:p>
            <a:pPr marL="457200" lvl="1" indent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11-15-0691 by Donald Eastlake, Huawei Technologies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81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71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TGaq</a:t>
            </a:r>
            <a:r>
              <a:rPr lang="en-GB" dirty="0" smtClean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2015-05-15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445921"/>
              </p:ext>
            </p:extLst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Document" r:id="rId4" imgW="8146441" imgH="2307918" progId="Word.Document.8">
                  <p:embed/>
                </p:oleObj>
              </mc:Choice>
              <mc:Fallback>
                <p:oleObj name="Document" r:id="rId4" imgW="8146441" imgH="23079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11-15-0660 by Stephen McCann, BlackBerry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72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</a:t>
            </a:r>
            <a:r>
              <a:rPr lang="en-GB" sz="3200" dirty="0" err="1" smtClean="0"/>
              <a:t>TGaq</a:t>
            </a:r>
            <a:r>
              <a:rPr lang="en-GB" sz="3200" dirty="0" smtClean="0"/>
              <a:t> (Pre-Association Discovery) for May 2015, Vancouver, British Colombia, Canada.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11-15-0660 by Stephen McCann, BlackBerry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73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688731"/>
          </a:xfrm>
        </p:spPr>
        <p:txBody>
          <a:bodyPr/>
          <a:lstStyle/>
          <a:p>
            <a:r>
              <a:rPr lang="en-GB" dirty="0"/>
              <a:t>Secretary position is open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Letter Ballot 208</a:t>
            </a:r>
          </a:p>
          <a:p>
            <a:pPr lvl="1"/>
            <a:r>
              <a:rPr lang="en-GB" dirty="0" smtClean="0"/>
              <a:t>702 comments</a:t>
            </a:r>
          </a:p>
          <a:p>
            <a:pPr lvl="1"/>
            <a:r>
              <a:rPr lang="en-GB" dirty="0" smtClean="0"/>
              <a:t>Resolved 145 technical and 146 editorial comments</a:t>
            </a:r>
          </a:p>
          <a:p>
            <a:pPr lvl="1"/>
            <a:r>
              <a:rPr lang="en-GB" dirty="0" smtClean="0"/>
              <a:t>337 technical remaining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Ad Hoc request for Sunday 12</a:t>
            </a:r>
            <a:r>
              <a:rPr lang="en-GB" baseline="30000" dirty="0" smtClean="0"/>
              <a:t>th</a:t>
            </a:r>
            <a:r>
              <a:rPr lang="en-GB" dirty="0" smtClean="0"/>
              <a:t> July in Waikoloa, Hawaii</a:t>
            </a:r>
          </a:p>
          <a:p>
            <a:endParaRPr lang="en-GB" dirty="0"/>
          </a:p>
          <a:p>
            <a:r>
              <a:rPr lang="en-GB" dirty="0" smtClean="0"/>
              <a:t>5 Teleconferences</a:t>
            </a:r>
          </a:p>
          <a:p>
            <a:endParaRPr lang="en-GB" dirty="0" smtClean="0"/>
          </a:p>
          <a:p>
            <a:r>
              <a:rPr lang="en-GB" dirty="0" smtClean="0"/>
              <a:t>Plans for July 2015</a:t>
            </a:r>
            <a:endParaRPr lang="en-GB" sz="2000" dirty="0" smtClean="0"/>
          </a:p>
          <a:p>
            <a:pPr lvl="1"/>
            <a:r>
              <a:rPr lang="en-GB" dirty="0" smtClean="0"/>
              <a:t>Letter ballot comment resolution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11-15-0660 by Stephen McCann, BlackBerry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TGax</a:t>
            </a:r>
            <a:r>
              <a:rPr lang="en-US" dirty="0" smtClean="0"/>
              <a:t> May 2015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2015-05-14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20700" y="2590800"/>
          <a:ext cx="75358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Document" r:id="rId4" imgW="8610834" imgH="2617202" progId="Word.Document.8">
                  <p:embed/>
                </p:oleObj>
              </mc:Choice>
              <mc:Fallback>
                <p:oleObj name="Document" r:id="rId4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590800"/>
                        <a:ext cx="75358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11-15-0692 by Osama Aboul-Magd (Huawei Technologies)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TGax for the May 2015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11-15-0692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CA" dirty="0" smtClean="0"/>
              <a:t>Work Completed – TG Documents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114800"/>
          </a:xfrm>
        </p:spPr>
        <p:txBody>
          <a:bodyPr/>
          <a:lstStyle/>
          <a:p>
            <a:r>
              <a:rPr lang="en-CA" sz="2000" dirty="0" smtClean="0"/>
              <a:t>Passed a number of PHY and MAC motions affecting the TG Specification Framework.</a:t>
            </a:r>
          </a:p>
          <a:p>
            <a:pPr lvl="1"/>
            <a:r>
              <a:rPr lang="en-CA" sz="1400" dirty="0" smtClean="0"/>
              <a:t>PHY Motions: Tone Plan, STF design, SIG-B.</a:t>
            </a:r>
          </a:p>
          <a:p>
            <a:pPr lvl="1"/>
            <a:r>
              <a:rPr lang="en-CA" sz="1400" dirty="0" smtClean="0"/>
              <a:t>MAC Motions: Enhancing multi-STA BA and aspects of the trigger frame</a:t>
            </a:r>
          </a:p>
          <a:p>
            <a:r>
              <a:rPr lang="en-CA" sz="2000" dirty="0" smtClean="0"/>
              <a:t>Latest revision of the Specification Framework is available at;</a:t>
            </a:r>
          </a:p>
          <a:p>
            <a:pPr lvl="1"/>
            <a:r>
              <a:rPr lang="en-CA" sz="1800" dirty="0" smtClean="0">
                <a:hlinkClick r:id="rId3"/>
              </a:rPr>
              <a:t>https://mentor.ieee.org/802.11/dcn/15/11-15-0132-05-00ax-spec-framework.docx</a:t>
            </a:r>
            <a:r>
              <a:rPr lang="en-CA" sz="1800" dirty="0" smtClean="0"/>
              <a:t> </a:t>
            </a:r>
          </a:p>
          <a:p>
            <a:r>
              <a:rPr lang="en-CA" sz="2000" dirty="0" smtClean="0"/>
              <a:t>Approved new revisions of the Evaluation Methodology TG documents.</a:t>
            </a:r>
          </a:p>
          <a:p>
            <a:pPr lvl="1"/>
            <a:r>
              <a:rPr lang="en-CA" sz="1800" dirty="0" smtClean="0">
                <a:hlinkClick r:id="rId4"/>
              </a:rPr>
              <a:t>https://mentor.ieee.org/802.11/dcn/14/11-14-0571-09-00ax-evaluation-methodology.docx</a:t>
            </a:r>
            <a:r>
              <a:rPr lang="en-CA" sz="1800" dirty="0" smtClean="0"/>
              <a:t> </a:t>
            </a:r>
          </a:p>
          <a:p>
            <a:r>
              <a:rPr lang="en-CA" sz="2000" dirty="0" smtClean="0"/>
              <a:t>Other TG documents</a:t>
            </a:r>
          </a:p>
          <a:p>
            <a:pPr lvl="1"/>
            <a:r>
              <a:rPr lang="en-CA" sz="1800" dirty="0" smtClean="0">
                <a:hlinkClick r:id=""/>
              </a:rPr>
              <a:t>https://mentor.ieee.org/802.11/dcn/14/11-14-0980-12-00ax-simulation-scenarios.docx</a:t>
            </a:r>
          </a:p>
          <a:p>
            <a:pPr lvl="1"/>
            <a:r>
              <a:rPr lang="en-CA" sz="1800" dirty="0" smtClean="0">
                <a:hlinkClick r:id=""/>
              </a:rPr>
              <a:t>https://mentor.ieee.org/802.11/dcn/14/11-14-0882-04-00ax-tgax-channel-model-document.docx</a:t>
            </a:r>
            <a:r>
              <a:rPr lang="en-CA" sz="1800" dirty="0" smtClean="0"/>
              <a:t> </a:t>
            </a:r>
          </a:p>
          <a:p>
            <a:pPr lvl="1"/>
            <a:r>
              <a:rPr lang="en-CA" sz="1800" dirty="0" smtClean="0">
                <a:hlinkClick r:id="rId5"/>
              </a:rPr>
              <a:t>https://mentor.ieee.org/802.11/dcn/14/11-14-1009-02-00ax-proposed-802-11ax-functional-requirements.doc</a:t>
            </a:r>
            <a:r>
              <a:rPr lang="en-CA" sz="1800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11-15-0692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Completed – Technical Presentations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Technical submissions.</a:t>
            </a:r>
          </a:p>
          <a:p>
            <a:r>
              <a:rPr lang="en-CA" dirty="0" smtClean="0"/>
              <a:t>A list of the submissions is available in the agenda document available at: </a:t>
            </a:r>
          </a:p>
          <a:p>
            <a:pPr lvl="1"/>
            <a:r>
              <a:rPr lang="en-CA" dirty="0" smtClean="0">
                <a:hlinkClick r:id="rId3"/>
              </a:rPr>
              <a:t>https://mentor.ieee.org/802.11/dcn/15/11-15-0500-08-00ax-tgax-may-2015-meeting-agenda.ppt</a:t>
            </a:r>
            <a:r>
              <a:rPr lang="en-CA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11-15-0692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7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2015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US" sz="2800" dirty="0"/>
              <a:t>Continue to advance the TG documents based </a:t>
            </a:r>
            <a:r>
              <a:rPr lang="en-US" sz="2800" dirty="0" smtClean="0"/>
              <a:t>on submissions.</a:t>
            </a:r>
          </a:p>
          <a:p>
            <a:pPr lvl="1"/>
            <a:r>
              <a:rPr lang="en-US" sz="2400" dirty="0" smtClean="0"/>
              <a:t>Expectation is more submissions affecting the TG specification framework document will be considered.</a:t>
            </a:r>
            <a:endParaRPr lang="en-US" sz="2400" dirty="0"/>
          </a:p>
          <a:p>
            <a:r>
              <a:rPr lang="en-US" sz="2800" dirty="0"/>
              <a:t>Technical </a:t>
            </a:r>
            <a:r>
              <a:rPr lang="en-US" sz="2800" dirty="0" smtClean="0"/>
              <a:t>Presentations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11-15-0692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800" dirty="0" smtClean="0"/>
              <a:t>Thursday June 18		10:00 – 12:00 ET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11-15-0692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txBody>
          <a:bodyPr/>
          <a:lstStyle/>
          <a:p>
            <a:r>
              <a:rPr lang="en-GB" dirty="0" smtClean="0"/>
              <a:t>Groups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  <p:graphicFrame>
        <p:nvGraphicFramePr>
          <p:cNvPr id="7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589318"/>
              </p:ext>
            </p:extLst>
          </p:nvPr>
        </p:nvGraphicFramePr>
        <p:xfrm>
          <a:off x="228600" y="762000"/>
          <a:ext cx="8763000" cy="5705896"/>
        </p:xfrm>
        <a:graphic>
          <a:graphicData uri="http://schemas.openxmlformats.org/drawingml/2006/table">
            <a:tbl>
              <a:tblPr/>
              <a:tblGrid>
                <a:gridCol w="842597"/>
                <a:gridCol w="1179634"/>
                <a:gridCol w="4212980"/>
                <a:gridCol w="2527789"/>
              </a:tblGrid>
              <a:tr h="3048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Description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Chair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 IEEE 802.11 Working 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PUB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Publicity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Wireless Next Generation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Clint Chaplin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Architecture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 Hamilton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JTC1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ISO/IEC/JTC1/SC6 shadow committee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Andrew Myles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 Authorization Request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Jon Rosdahl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Regulatory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Maintenance (Revision C)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Dorothy Stanley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 in 900 MHz bands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Fast Initial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Hiroshi Mano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China Millimeter Wave (CMMW)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Xiaoming Peng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General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 3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Pre-association Discovery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Efficiency Wireless LAN (HEW)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Aboul-Magd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Next Generation 60 GHz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 (TBC)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Next Generation Positioning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Jonathan Segev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6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mtClean="0"/>
              <a:t>Adrian Stephens, Intel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mtClean="0"/>
              <a:t>Slide </a:t>
            </a:r>
            <a:fld id="{5A750050-776C-43EE-8C5D-048D6F291263}" type="slidenum">
              <a:rPr lang="en-US" altLang="en-US" smtClean="0"/>
              <a:pPr/>
              <a:t>80</a:t>
            </a:fld>
            <a:endParaRPr lang="en-US" alt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altLang="en-US" smtClean="0"/>
              <a:t>Task Group AY May 2015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mtClean="0"/>
              <a:t>Date:</a:t>
            </a:r>
            <a:r>
              <a:rPr lang="en-US" altLang="en-US" sz="2000" b="0" smtClean="0"/>
              <a:t> 2015-05-14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674688" y="2667000"/>
          <a:ext cx="78168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Document" r:id="rId4" imgW="8229600" imgH="990600" progId="Word.Document.8">
                  <p:embed/>
                </p:oleObj>
              </mc:Choice>
              <mc:Fallback>
                <p:oleObj name="Document" r:id="rId4" imgW="8229600" imgH="990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2667000"/>
                        <a:ext cx="781685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 b="1"/>
              <a:t> Authors:</a:t>
            </a:r>
            <a:endParaRPr lang="en-US" alt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11-15-0689 by Edward Au (Marvell Semiconductor)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mtClean="0"/>
              <a:t>Slide </a:t>
            </a:r>
            <a:fld id="{511BAB4C-82A9-4708-905D-AB5A7A2FCCB0}" type="slidenum">
              <a:rPr lang="en-US" altLang="en-US" smtClean="0"/>
              <a:pPr/>
              <a:t>81</a:t>
            </a:fld>
            <a:endParaRPr lang="en-US" alt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altLang="en-US" smtClean="0"/>
              <a:t>This document is the closing report for Task Group AY for the May 2015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11-15-0689 by Edward Au (Marvell Semiconductor)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Acknowledgement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</a:pPr>
            <a:r>
              <a:rPr lang="en-CA" altLang="en-US" smtClean="0"/>
              <a:t>Many Thanks to Jeorge Hurtarte as a recording secretrary during this week – MUCH APPRECIATED!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mtClean="0"/>
              <a:t>Slide </a:t>
            </a:r>
            <a:fld id="{72A475FB-6B5D-441C-9B1B-2C04C1296053}" type="slidenum">
              <a:rPr lang="en-US" altLang="en-US" smtClean="0"/>
              <a:pPr/>
              <a:t>82</a:t>
            </a:fld>
            <a:endParaRPr lang="en-US" alt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11-15-0689 by Edward Au (Marvell Semiconductor)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2547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mtClean="0"/>
              <a:t>Slide </a:t>
            </a:r>
            <a:fld id="{E0366A32-AF84-4CFE-AD5B-6FBA0A007B4C}" type="slidenum">
              <a:rPr lang="en-US" altLang="en-US" smtClean="0"/>
              <a:pPr/>
              <a:t>83</a:t>
            </a:fld>
            <a:endParaRPr lang="en-US" alt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163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Work Completed (1)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sz="2200" dirty="0" smtClean="0"/>
              <a:t>14 submissions were covered during the meeting covering areas related to: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sz="1800" dirty="0" smtClean="0"/>
              <a:t>Channel model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sz="1800" dirty="0" smtClean="0"/>
              <a:t>Usage model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sz="1800" dirty="0" smtClean="0"/>
              <a:t>Regulatory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sz="1800" dirty="0" smtClean="0"/>
              <a:t>Requirement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sz="1800" dirty="0" smtClean="0"/>
              <a:t>Technologies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sz="1800" dirty="0" smtClean="0"/>
              <a:t>Timeline</a:t>
            </a:r>
          </a:p>
          <a:p>
            <a:pPr lvl="1" algn="just">
              <a:lnSpc>
                <a:spcPct val="90000"/>
              </a:lnSpc>
              <a:defRPr/>
            </a:pPr>
            <a:endParaRPr lang="en-US" dirty="0"/>
          </a:p>
          <a:p>
            <a:pPr algn="just">
              <a:lnSpc>
                <a:spcPct val="90000"/>
              </a:lnSpc>
              <a:defRPr/>
            </a:pPr>
            <a:r>
              <a:rPr lang="en-US" sz="2200" dirty="0" smtClean="0"/>
              <a:t>Reviewed and approved the timeline for the task group.</a:t>
            </a:r>
            <a:endParaRPr lang="en-US" sz="2200" dirty="0"/>
          </a:p>
          <a:p>
            <a:pPr lvl="1" algn="just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11-15-0689 by Edward Au (Marvell Semiconductor)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mtClean="0"/>
              <a:t>Slide </a:t>
            </a:r>
            <a:fld id="{785FE9B9-96F0-4C30-9132-A30AB14F6870}" type="slidenum">
              <a:rPr lang="en-US" altLang="en-US" smtClean="0"/>
              <a:pPr/>
              <a:t>84</a:t>
            </a:fld>
            <a:endParaRPr lang="en-US" alt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174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Work Completed (2)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267200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sz="2200" dirty="0" smtClean="0"/>
              <a:t>Agreed to develop documents covering the following components: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sz="1800" dirty="0" smtClean="0"/>
              <a:t>Usage model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sz="1800" dirty="0" smtClean="0"/>
              <a:t>Channel model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sz="1800" dirty="0" smtClean="0"/>
              <a:t>Functional requirements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sz="1800" dirty="0" smtClean="0"/>
              <a:t>Simulation scenario and evaluation methodology</a:t>
            </a:r>
          </a:p>
          <a:p>
            <a:pPr lvl="1" algn="just">
              <a:lnSpc>
                <a:spcPct val="90000"/>
              </a:lnSpc>
              <a:defRPr/>
            </a:pPr>
            <a:endParaRPr lang="en-US" dirty="0"/>
          </a:p>
          <a:p>
            <a:pPr algn="just">
              <a:lnSpc>
                <a:spcPct val="90000"/>
              </a:lnSpc>
              <a:defRPr/>
            </a:pPr>
            <a:r>
              <a:rPr lang="en-US" sz="2200" dirty="0" smtClean="0"/>
              <a:t>Agreed to forward the usage model document to the Wi-Fi Alliance (WFA) in May 2015 and request the WFA input prior to July 2015 plenary.</a:t>
            </a:r>
            <a:endParaRPr lang="en-US" sz="2200" dirty="0"/>
          </a:p>
          <a:p>
            <a:pPr algn="just">
              <a:lnSpc>
                <a:spcPct val="90000"/>
              </a:lnSpc>
              <a:defRPr/>
            </a:pPr>
            <a:endParaRPr lang="en-US" sz="2200" dirty="0" smtClean="0"/>
          </a:p>
          <a:p>
            <a:pPr algn="just">
              <a:lnSpc>
                <a:spcPct val="90000"/>
              </a:lnSpc>
              <a:defRPr/>
            </a:pPr>
            <a:r>
              <a:rPr lang="en-US" sz="2200" dirty="0" smtClean="0"/>
              <a:t>Agreed to include Specification Framework Document as the selection procedure.</a:t>
            </a: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11-15-0689 by Edward Au (Marvell Semiconductor)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8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mtClean="0"/>
              <a:t>Slide </a:t>
            </a:r>
            <a:fld id="{6ED3B511-B1BF-4385-AC12-9D1BFCE1253F}" type="slidenum">
              <a:rPr lang="en-US" altLang="en-US" smtClean="0"/>
              <a:pPr/>
              <a:t>85</a:t>
            </a:fld>
            <a:endParaRPr lang="en-US" altLang="en-US" smtClean="0"/>
          </a:p>
        </p:txBody>
      </p:sp>
      <p:sp>
        <p:nvSpPr>
          <p:cNvPr id="18435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>
                <a:solidFill>
                  <a:schemeClr val="tx2"/>
                </a:solidFill>
              </a:rPr>
              <a:t>Teleconference Schedule</a:t>
            </a:r>
          </a:p>
        </p:txBody>
      </p:sp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ts val="1225"/>
              </a:spcBef>
              <a:buFontTx/>
              <a:buChar char="•"/>
            </a:pPr>
            <a:r>
              <a:rPr lang="en-US" altLang="en-US" sz="2400" b="1"/>
              <a:t>July 7 (Tuesday), 10:00am ET to 11:00am ET</a:t>
            </a:r>
          </a:p>
          <a:p>
            <a:pPr algn="just">
              <a:spcBef>
                <a:spcPts val="1225"/>
              </a:spcBef>
              <a:buFontTx/>
              <a:buChar char="•"/>
            </a:pPr>
            <a:endParaRPr lang="en-US" altLang="en-US" sz="2400" b="1"/>
          </a:p>
          <a:p>
            <a:pPr algn="just">
              <a:spcBef>
                <a:spcPts val="1225"/>
              </a:spcBef>
              <a:buFontTx/>
              <a:buChar char="•"/>
            </a:pPr>
            <a:endParaRPr lang="en-US" altLang="en-US" sz="2400" b="1"/>
          </a:p>
          <a:p>
            <a:pPr lvl="1" algn="just">
              <a:spcBef>
                <a:spcPct val="20000"/>
              </a:spcBef>
              <a:buFontTx/>
              <a:buChar char="–"/>
            </a:pPr>
            <a:endParaRPr lang="en-US" altLang="en-US" sz="2000"/>
          </a:p>
          <a:p>
            <a:pPr lvl="1">
              <a:spcBef>
                <a:spcPct val="20000"/>
              </a:spcBef>
              <a:buFontTx/>
              <a:buChar char="–"/>
            </a:pPr>
            <a:endParaRPr lang="en-US" altLang="en-US" sz="2000"/>
          </a:p>
          <a:p>
            <a:pPr lvl="1">
              <a:spcBef>
                <a:spcPct val="20000"/>
              </a:spcBef>
              <a:buFontTx/>
              <a:buChar char="–"/>
            </a:pPr>
            <a:endParaRPr lang="en-US" altLang="en-US" sz="2000"/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mtClean="0"/>
              <a:t>Adrian Stephens, Intel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11-15-0689 by Edward Au (Marvell Semiconductor)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5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mtClean="0"/>
              <a:t>Slide </a:t>
            </a:r>
            <a:fld id="{FEC2BC12-7FB9-4FE7-BBD0-121E5BAD4E39}" type="slidenum">
              <a:rPr lang="en-US" altLang="en-US" smtClean="0"/>
              <a:pPr/>
              <a:t>86</a:t>
            </a:fld>
            <a:endParaRPr lang="en-US" altLang="en-US" smtClean="0"/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>
                <a:solidFill>
                  <a:schemeClr val="tx2"/>
                </a:solidFill>
              </a:rPr>
              <a:t>Goals for July 2015 plenary</a:t>
            </a:r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ts val="1225"/>
              </a:spcBef>
              <a:buFontTx/>
              <a:buChar char="•"/>
            </a:pPr>
            <a:r>
              <a:rPr lang="en-US" altLang="en-US" sz="2400" b="1"/>
              <a:t>Recommendation on Task Group chair</a:t>
            </a:r>
          </a:p>
          <a:p>
            <a:pPr algn="just">
              <a:spcBef>
                <a:spcPts val="1225"/>
              </a:spcBef>
              <a:buFontTx/>
              <a:buChar char="•"/>
            </a:pPr>
            <a:r>
              <a:rPr lang="en-US" altLang="en-US" sz="2400" b="1"/>
              <a:t>Preparation on Task Group documents</a:t>
            </a:r>
          </a:p>
          <a:p>
            <a:pPr algn="just">
              <a:spcBef>
                <a:spcPts val="1225"/>
              </a:spcBef>
              <a:buFontTx/>
              <a:buChar char="•"/>
            </a:pPr>
            <a:r>
              <a:rPr lang="en-US" altLang="en-US" sz="2400" b="1"/>
              <a:t>Discussion on the process for developing Specification Framework Document</a:t>
            </a:r>
          </a:p>
          <a:p>
            <a:pPr algn="just">
              <a:spcBef>
                <a:spcPts val="1225"/>
              </a:spcBef>
              <a:buFontTx/>
              <a:buChar char="•"/>
            </a:pPr>
            <a:r>
              <a:rPr lang="en-US" altLang="en-US" sz="2400" b="1"/>
              <a:t>Technical presentation</a:t>
            </a:r>
          </a:p>
          <a:p>
            <a:pPr algn="just">
              <a:spcBef>
                <a:spcPts val="1225"/>
              </a:spcBef>
              <a:buFontTx/>
              <a:buChar char="•"/>
            </a:pPr>
            <a:endParaRPr lang="en-US" altLang="en-US" sz="2400" b="1"/>
          </a:p>
          <a:p>
            <a:pPr algn="just">
              <a:spcBef>
                <a:spcPts val="1225"/>
              </a:spcBef>
              <a:buFontTx/>
              <a:buChar char="•"/>
            </a:pPr>
            <a:endParaRPr lang="en-US" altLang="en-US" sz="2400" b="1"/>
          </a:p>
          <a:p>
            <a:pPr lvl="1" algn="just">
              <a:spcBef>
                <a:spcPct val="20000"/>
              </a:spcBef>
              <a:buFontTx/>
              <a:buChar char="–"/>
            </a:pPr>
            <a:endParaRPr lang="en-US" altLang="en-US" sz="2000"/>
          </a:p>
          <a:p>
            <a:pPr lvl="1">
              <a:spcBef>
                <a:spcPct val="20000"/>
              </a:spcBef>
              <a:buFontTx/>
              <a:buChar char="–"/>
            </a:pPr>
            <a:endParaRPr lang="en-US" altLang="en-US" sz="2000"/>
          </a:p>
          <a:p>
            <a:pPr lvl="1">
              <a:spcBef>
                <a:spcPct val="20000"/>
              </a:spcBef>
              <a:buFontTx/>
              <a:buChar char="–"/>
            </a:pPr>
            <a:endParaRPr lang="en-US" altLang="en-US" sz="2000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mtClean="0"/>
              <a:t>Adrian Stephens, Intel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11-15-0689 by Edward Au (Marvell Semiconductor)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8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NGP SG May 2015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2015-05-13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/>
          </p:nvPr>
        </p:nvGraphicFramePr>
        <p:xfrm>
          <a:off x="708025" y="2743200"/>
          <a:ext cx="8243888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Document" r:id="rId4" imgW="8620208" imgH="996595" progId="Word.Document.8">
                  <p:embed/>
                </p:oleObj>
              </mc:Choice>
              <mc:Fallback>
                <p:oleObj name="Document" r:id="rId4" imgW="8620208" imgH="9965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2743200"/>
                        <a:ext cx="8243888" cy="944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11-15-0676 by Jonathan Segev (Intel Corporation)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 smtClean="0"/>
              <a:t>This document is the NGP SG closing report for the Vancouver meeting, May 2015.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11-15-0676 by Jonathan Segev (Intel Corporation)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 Completed</a:t>
            </a:r>
            <a:endParaRPr lang="en-US" sz="2000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4114800"/>
          </a:xfrm>
        </p:spPr>
        <p:txBody>
          <a:bodyPr/>
          <a:lstStyle/>
          <a:p>
            <a:pPr marL="609600" indent="-609600"/>
            <a:r>
              <a:rPr lang="en-US" sz="2800" b="0" dirty="0" smtClean="0"/>
              <a:t>Review and approval of PAR and CSD documents for WG motion.</a:t>
            </a:r>
          </a:p>
          <a:p>
            <a:pPr marL="609600" indent="-609600"/>
            <a:r>
              <a:rPr lang="en-US" sz="2800" b="0" dirty="0" smtClean="0"/>
              <a:t>Review of proposed use case documents.</a:t>
            </a:r>
          </a:p>
          <a:p>
            <a:pPr marL="609600" indent="-609600"/>
            <a:r>
              <a:rPr lang="en-US" sz="2800" b="0" dirty="0" smtClean="0"/>
              <a:t>Review of technical submissions.</a:t>
            </a:r>
          </a:p>
          <a:p>
            <a:pPr marL="609600" indent="-609600"/>
            <a:endParaRPr lang="en-US" sz="2800" b="0" dirty="0" smtClean="0"/>
          </a:p>
          <a:p>
            <a:pPr marL="609600" indent="-609600"/>
            <a:r>
              <a:rPr lang="en-US" sz="2800" b="0" dirty="0" smtClean="0"/>
              <a:t>Agenda: See </a:t>
            </a:r>
            <a:r>
              <a:rPr lang="en-US" sz="2800" b="0" dirty="0" smtClean="0">
                <a:hlinkClick r:id="rId3"/>
              </a:rPr>
              <a:t>11-15/499</a:t>
            </a:r>
            <a:endParaRPr lang="en-US" sz="2800" b="0" dirty="0" smtClean="0"/>
          </a:p>
          <a:p>
            <a:pPr marL="0" indent="0">
              <a:buNone/>
            </a:pPr>
            <a:endParaRPr lang="en-US" sz="2800" b="0" dirty="0" smtClean="0"/>
          </a:p>
          <a:p>
            <a:pPr marL="1009650" lvl="1" indent="-609600"/>
            <a:endParaRPr lang="en-US" sz="2400" dirty="0" smtClean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45978" y="6475413"/>
            <a:ext cx="2097947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38F0476F-A4BB-476C-A2BA-863251181211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11-15-0676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0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645108C-F4BD-42F7-A73B-AA473E24AA0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 smtClean="0"/>
              <a:t>802.11 WG Editor’s Meeting (May ‘15)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2015-05-03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481854"/>
              </p:ext>
            </p:extLst>
          </p:nvPr>
        </p:nvGraphicFramePr>
        <p:xfrm>
          <a:off x="534988" y="2505075"/>
          <a:ext cx="7920037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Document" r:id="rId4" imgW="8606510" imgH="2806597" progId="Word.Document.8">
                  <p:embed/>
                </p:oleObj>
              </mc:Choice>
              <mc:Fallback>
                <p:oleObj name="Document" r:id="rId4" imgW="8606510" imgH="28065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505075"/>
                        <a:ext cx="7920037" cy="2579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11-15-0541 by Peter Ecclesine (Cisco Systems)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8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July meeting</a:t>
            </a:r>
            <a:endParaRPr lang="en-US" sz="2000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4114800"/>
          </a:xfrm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b="0" dirty="0" smtClean="0"/>
              <a:t>Pendent WG approval of PAR and CSD, resolving EC members and 802 WG comments for circulated PAR and CSD.</a:t>
            </a:r>
          </a:p>
          <a:p>
            <a:pPr algn="just"/>
            <a:r>
              <a:rPr lang="en-US" altLang="en-US" b="0" dirty="0" smtClean="0"/>
              <a:t>Continue review and adoption of Use Case to use case work draft document.</a:t>
            </a:r>
          </a:p>
          <a:p>
            <a:pPr algn="just"/>
            <a:r>
              <a:rPr lang="en-US" altLang="en-US" b="0" dirty="0" smtClean="0"/>
              <a:t>Continue review of technical submissions (performance analysis, positioning techniques, challenges etc</a:t>
            </a:r>
            <a:r>
              <a:rPr lang="en-US" altLang="en-US" b="0" dirty="0"/>
              <a:t>.).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1009650" lvl="1" indent="-609600"/>
            <a:endParaRPr lang="en-US" dirty="0" smtClean="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45978" y="6475413"/>
            <a:ext cx="2097947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38F0476F-A4BB-476C-A2BA-863251181211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11-15-0676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0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Slide </a:t>
            </a:r>
            <a:fld id="{0365E0F8-EC0D-4938-A3EB-5F40C73F6D5B}" type="slidenum">
              <a:rPr lang="en-US" altLang="en-US"/>
              <a:pPr/>
              <a:t>91</a:t>
            </a:fld>
            <a:endParaRPr lang="en-US" altLang="en-US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mtClean="0"/>
              <a:t>Adrian Stephens, Intel</a:t>
            </a:r>
            <a:endParaRPr lang="en-US" altLang="en-US" dirty="0" smtClean="0"/>
          </a:p>
        </p:txBody>
      </p:sp>
      <p:sp>
        <p:nvSpPr>
          <p:cNvPr id="51204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200" b="1" dirty="0">
                <a:solidFill>
                  <a:schemeClr val="tx2"/>
                </a:solidFill>
              </a:rPr>
              <a:t>Study Group </a:t>
            </a:r>
            <a:r>
              <a:rPr lang="en-US" altLang="en-US" sz="3200" b="1" dirty="0" smtClean="0">
                <a:solidFill>
                  <a:schemeClr val="tx2"/>
                </a:solidFill>
              </a:rPr>
              <a:t>Timeline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582505"/>
              </p:ext>
            </p:extLst>
          </p:nvPr>
        </p:nvGraphicFramePr>
        <p:xfrm>
          <a:off x="685800" y="1447800"/>
          <a:ext cx="7772400" cy="4985373"/>
        </p:xfrm>
        <a:graphic>
          <a:graphicData uri="http://schemas.openxmlformats.org/drawingml/2006/table">
            <a:tbl>
              <a:tblPr/>
              <a:tblGrid>
                <a:gridCol w="2286000"/>
                <a:gridCol w="5486400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Month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Milestone / Plan of Action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January  (i)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Formation meeting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Initial discussion on PAR and CSD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Presentations on use cases, usage models.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619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March  (p)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Continue discussion on PAR and CSD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Discussion supporting presentations.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Study Group extension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May  (i)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SG Final version of PAR and CSD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Discussion on supporting presentations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Working Group Approval on PAR and CSD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PAR circulated amongst other WGs.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July  (p)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Presentations.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Resolve EC feedback on PAR and CSD.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Executive Committee Approval on PAR and CSD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Study Group extension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July  (i)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NesCom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 Approval on PAR and CSD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Sep.  (targeted)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Task Group formation meeting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11-15-0676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Jonathan </a:t>
            </a:r>
            <a:r>
              <a:rPr lang="en-US" sz="1200" b="0" dirty="0"/>
              <a:t>Segev (Intel Corporation)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0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Call Times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dirty="0" smtClean="0"/>
              <a:t>July 1st </a:t>
            </a:r>
            <a:r>
              <a:rPr lang="en-US" altLang="en-US" dirty="0"/>
              <a:t>10:00 </a:t>
            </a:r>
            <a:r>
              <a:rPr lang="en-US" altLang="en-US" dirty="0" smtClean="0"/>
              <a:t>AM – </a:t>
            </a:r>
            <a:r>
              <a:rPr lang="en-US" altLang="en-US" dirty="0"/>
              <a:t>11:00 </a:t>
            </a:r>
            <a:r>
              <a:rPr lang="en-US" altLang="en-US" dirty="0" smtClean="0"/>
              <a:t>EST.</a:t>
            </a:r>
          </a:p>
          <a:p>
            <a:pPr algn="just"/>
            <a:endParaRPr lang="en-US" altLang="en-US" dirty="0"/>
          </a:p>
          <a:p>
            <a:pPr algn="just"/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11-15-0676 by Jonathan Segev (Intel Corporation)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1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6096"/>
            <a:ext cx="7772400" cy="1066800"/>
          </a:xfrm>
          <a:noFill/>
        </p:spPr>
        <p:txBody>
          <a:bodyPr/>
          <a:lstStyle/>
          <a:p>
            <a:r>
              <a:rPr lang="en-GB" dirty="0" smtClean="0"/>
              <a:t>802.24 Vertical Applications </a:t>
            </a:r>
            <a:br>
              <a:rPr lang="en-GB" dirty="0" smtClean="0"/>
            </a:br>
            <a:r>
              <a:rPr lang="en-GB" dirty="0" smtClean="0"/>
              <a:t>Technical Advisory Group</a:t>
            </a:r>
            <a:br>
              <a:rPr lang="en-GB" dirty="0" smtClean="0"/>
            </a:br>
            <a:r>
              <a:rPr lang="en-GB" dirty="0" smtClean="0"/>
              <a:t>Smart Grid Task Group</a:t>
            </a:r>
            <a:br>
              <a:rPr lang="en-GB" dirty="0" smtClean="0"/>
            </a:br>
            <a:r>
              <a:rPr lang="en-GB" dirty="0" smtClean="0"/>
              <a:t>Liaison Report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3284984"/>
            <a:ext cx="7772400" cy="2811016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2015-05-15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93</a:t>
            </a:fld>
            <a:endParaRPr lang="en-GB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496008"/>
              </p:ext>
            </p:extLst>
          </p:nvPr>
        </p:nvGraphicFramePr>
        <p:xfrm>
          <a:off x="658813" y="3985220"/>
          <a:ext cx="8237537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Document" r:id="rId4" imgW="8152664" imgH="2297815" progId="Word.Document.8">
                  <p:embed/>
                </p:oleObj>
              </mc:Choice>
              <mc:Fallback>
                <p:oleObj name="Document" r:id="rId4" imgW="8152664" imgH="22978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3985220"/>
                        <a:ext cx="8237537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755576" y="3573016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 smtClean="0"/>
              <a:t>Author: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</a:t>
            </a:r>
            <a:r>
              <a:rPr lang="en-US" sz="1200" b="0" dirty="0"/>
              <a:t>of 11-15-0694 by Tim Godfrey, EPRI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576064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802.24 Overview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40968"/>
            <a:ext cx="7772400" cy="2674640"/>
          </a:xfrm>
        </p:spPr>
        <p:txBody>
          <a:bodyPr/>
          <a:lstStyle/>
          <a:p>
            <a:r>
              <a:rPr lang="en-US" dirty="0" smtClean="0"/>
              <a:t>802.24.1 Smart Grid Task Group</a:t>
            </a:r>
          </a:p>
          <a:p>
            <a:pPr lvl="1"/>
            <a:r>
              <a:rPr lang="en-US" dirty="0" smtClean="0"/>
              <a:t>Internal / external coordination in matters related application of IEEE </a:t>
            </a:r>
            <a:r>
              <a:rPr lang="en-US" dirty="0"/>
              <a:t>802 standards for Smart Grid </a:t>
            </a:r>
            <a:endParaRPr lang="en-US" dirty="0" smtClean="0"/>
          </a:p>
          <a:p>
            <a:pPr lvl="1"/>
            <a:r>
              <a:rPr lang="en-US" dirty="0" smtClean="0"/>
              <a:t>802.24.1 meets at Plenaries and Wireless Interims</a:t>
            </a:r>
          </a:p>
          <a:p>
            <a:r>
              <a:rPr lang="en-US" dirty="0" smtClean="0"/>
              <a:t>802.24.2 “IoT Application Task Group”</a:t>
            </a:r>
          </a:p>
          <a:p>
            <a:pPr lvl="1"/>
            <a:r>
              <a:rPr lang="en-US" dirty="0" smtClean="0"/>
              <a:t>Coordination related to 802 application in Internet of Things</a:t>
            </a:r>
          </a:p>
          <a:p>
            <a:pPr lvl="1"/>
            <a:r>
              <a:rPr lang="en-US" dirty="0" smtClean="0"/>
              <a:t>802.24.2 TG meets at plenaries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94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51720" y="1412776"/>
            <a:ext cx="518457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802.24 Vertical Applications TAG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27584" y="2348880"/>
            <a:ext cx="374441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802.24.1 Smart Grid TG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88024" y="2348880"/>
            <a:ext cx="3744416" cy="504056"/>
          </a:xfrm>
          <a:prstGeom prst="rect">
            <a:avLst/>
          </a:prstGeom>
          <a:solidFill>
            <a:srgbClr val="BFFF8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802.24.2 IoT TG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0" name="Elbow Connector 9"/>
          <p:cNvCxnSpPr>
            <a:stCxn id="4" idx="2"/>
            <a:endCxn id="7" idx="0"/>
          </p:cNvCxnSpPr>
          <p:nvPr/>
        </p:nvCxnSpPr>
        <p:spPr bwMode="auto">
          <a:xfrm rot="5400000">
            <a:off x="3455876" y="1160748"/>
            <a:ext cx="432048" cy="1944216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" name="Elbow Connector 11"/>
          <p:cNvCxnSpPr>
            <a:stCxn id="4" idx="2"/>
            <a:endCxn id="8" idx="0"/>
          </p:cNvCxnSpPr>
          <p:nvPr/>
        </p:nvCxnSpPr>
        <p:spPr bwMode="auto">
          <a:xfrm rot="16200000" flipH="1">
            <a:off x="5436096" y="1124744"/>
            <a:ext cx="432048" cy="2016224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11-15-0694 by Tim Godfrey, EPRI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7808"/>
            <a:ext cx="7772400" cy="51095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May 2015 Activities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96855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TAG discussion on LAA and role for 802.24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None identified, but will consider. Possible future role w.r.t 5G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24.1 </a:t>
            </a:r>
            <a:r>
              <a:rPr lang="en-US" dirty="0"/>
              <a:t>Smart Grid TG: </a:t>
            </a:r>
            <a:r>
              <a:rPr lang="en-US" dirty="0" smtClean="0"/>
              <a:t>White paper development on Sub 1GHz wireless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Scope Statement is </a:t>
            </a:r>
            <a:r>
              <a:rPr lang="en-US" dirty="0" smtClean="0">
                <a:hlinkClick r:id="rId3"/>
              </a:rPr>
              <a:t>24-15-0004-01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Latest Outline in </a:t>
            </a:r>
            <a:r>
              <a:rPr lang="en-US" dirty="0" smtClean="0">
                <a:hlinkClick r:id="rId4"/>
              </a:rPr>
              <a:t>24-15-0009-00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/>
              <a:t>Thanks to </a:t>
            </a:r>
            <a:r>
              <a:rPr lang="en-US" dirty="0" err="1"/>
              <a:t>Yongho</a:t>
            </a:r>
            <a:r>
              <a:rPr lang="en-US" dirty="0"/>
              <a:t> </a:t>
            </a:r>
            <a:r>
              <a:rPr lang="en-US" dirty="0" err="1" smtClean="0"/>
              <a:t>Seok</a:t>
            </a:r>
            <a:r>
              <a:rPr lang="en-US" dirty="0" smtClean="0"/>
              <a:t> for attending and contributing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24.1 Smart Grid TG: Continued development of companion presentation for the 802 Smart Grid white paper.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Latest draft presentation is </a:t>
            </a:r>
            <a:r>
              <a:rPr lang="en-US" dirty="0" smtClean="0">
                <a:hlinkClick r:id="rId5"/>
              </a:rPr>
              <a:t>24-14-0035-06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Reduced </a:t>
            </a:r>
            <a:r>
              <a:rPr lang="en-US" dirty="0"/>
              <a:t>PAP2 matrix in </a:t>
            </a:r>
            <a:r>
              <a:rPr lang="en-US" dirty="0" smtClean="0">
                <a:hlinkClick r:id="rId6"/>
              </a:rPr>
              <a:t>24-15-0016-01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Started definition of an 802 Student Paper contest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To be finalized and </a:t>
            </a:r>
            <a:r>
              <a:rPr lang="en-US" smtClean="0"/>
              <a:t>announced at July </a:t>
            </a:r>
            <a:r>
              <a:rPr lang="en-US" dirty="0" smtClean="0"/>
              <a:t>meeting</a:t>
            </a:r>
          </a:p>
          <a:p>
            <a:pPr>
              <a:spcBef>
                <a:spcPts val="1200"/>
              </a:spcBef>
            </a:pPr>
            <a:r>
              <a:rPr lang="en-US" dirty="0"/>
              <a:t>Closing Report in </a:t>
            </a:r>
            <a:r>
              <a:rPr lang="en-US" dirty="0" smtClean="0">
                <a:hlinkClick r:id="rId7"/>
              </a:rPr>
              <a:t>24-15-0017r0</a:t>
            </a:r>
            <a:endParaRPr lang="en-US" dirty="0" smtClean="0"/>
          </a:p>
          <a:p>
            <a:pPr lvl="1">
              <a:spcBef>
                <a:spcPts val="1200"/>
              </a:spcBef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95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11-15-0694 by Tim Godfrey, EPRI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26125894-C81E-43C9-9E54-526134551D80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IEEE 802.11-IETF Liaison Report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2015-05-11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/>
        </p:nvGraphicFramePr>
        <p:xfrm>
          <a:off x="533400" y="2286000"/>
          <a:ext cx="8229600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Document" r:id="rId4" imgW="8252926" imgH="2532697" progId="Word.Document.8">
                  <p:embed/>
                </p:oleObj>
              </mc:Choice>
              <mc:Fallback>
                <p:oleObj name="Document" r:id="rId4" imgW="8252926" imgH="25326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8229600" cy="252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1/16 of 11-15-0515 by Dorothy Stanley, Aruba Networks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81F113F3-1D5D-4BCE-8B40-EA9857490F2F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This presentation contains the IEEE 802.11 – IETF liaison report for May 2015.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2/16 of 11-15-0515 by Dorothy Stanley, Aruba Networks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IETF- IEEE 802 Liaison Activity 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Joint meetings, agenda and presentations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hlinkClick r:id="rId4"/>
              </a:rPr>
              <a:t>http://www.iab.org/activities/joint-activities/iab-ieee-coordination/</a:t>
            </a:r>
            <a:endParaRPr lang="en-US" sz="1800" dirty="0"/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2015-01-21 teleconference held; Next teleconference 18 June 2015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No new 802.11 work items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For </a:t>
            </a:r>
            <a:r>
              <a:rPr lang="en-US" sz="1800" dirty="0"/>
              <a:t>information: </a:t>
            </a:r>
            <a:r>
              <a:rPr lang="en-US" sz="1800" dirty="0">
                <a:hlinkClick r:id="rId5"/>
              </a:rPr>
              <a:t>https://</a:t>
            </a:r>
            <a:r>
              <a:rPr lang="en-US" sz="1800" dirty="0" smtClean="0">
                <a:hlinkClick r:id="rId5"/>
              </a:rPr>
              <a:t>tools.ietf.org/html/draft-baccelli-manet-multihop-communication-04</a:t>
            </a:r>
            <a:r>
              <a:rPr lang="en-US" sz="1800" dirty="0"/>
              <a:t> </a:t>
            </a:r>
            <a:r>
              <a:rPr lang="en-US" sz="1800" dirty="0" smtClean="0"/>
              <a:t>“This </a:t>
            </a:r>
            <a:r>
              <a:rPr lang="en-US" sz="1800" dirty="0"/>
              <a:t>document describes characteristics of communication between interfaces in a multi-hop ad hoc wireless network, that protocol engineers and system analysts should be aware of when designing solutions for ad hoc networks at the IP </a:t>
            </a:r>
            <a:r>
              <a:rPr lang="en-US" sz="1800" dirty="0" smtClean="0"/>
              <a:t>layer”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RFC </a:t>
            </a:r>
            <a:r>
              <a:rPr lang="en-US" sz="2000" dirty="0"/>
              <a:t>7241, “The IEEE 802/IETF Relationship”  has been published (</a:t>
            </a:r>
            <a:r>
              <a:rPr lang="en-US" sz="2000" dirty="0" smtClean="0"/>
              <a:t>RFC4441 </a:t>
            </a:r>
            <a:r>
              <a:rPr lang="en-US" sz="2000" dirty="0"/>
              <a:t>update)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6"/>
              </a:rPr>
              <a:t>https://datatracker.ietf.org/doc/rfc7241/</a:t>
            </a:r>
            <a:r>
              <a:rPr lang="en-US" sz="1600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IEEE </a:t>
            </a:r>
            <a:r>
              <a:rPr lang="en-US" sz="2000" dirty="0"/>
              <a:t>802 Liaisons list is available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u="sng" dirty="0">
                <a:hlinkClick r:id="rId7"/>
              </a:rPr>
              <a:t>http://ieee-sa.centraldesktop.com/802liaisondb/FrontPage</a:t>
            </a:r>
            <a:endParaRPr lang="en-US" sz="1600" u="sng" dirty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802 </a:t>
            </a:r>
            <a:r>
              <a:rPr lang="en-US" sz="2000" dirty="0"/>
              <a:t>EC “IETF/IAB/IESG” 802 EC Standing Committee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Formed March 2014, Pat Thaler as chair</a:t>
            </a:r>
          </a:p>
          <a:p>
            <a:pPr>
              <a:lnSpc>
                <a:spcPct val="80000"/>
              </a:lnSpc>
              <a:defRPr/>
            </a:pPr>
            <a:endParaRPr lang="en-US" sz="220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289818"/>
              </p:ext>
            </p:extLst>
          </p:nvPr>
        </p:nvGraphicFramePr>
        <p:xfrm>
          <a:off x="7924800" y="1828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Packager Shell Object" showAsIcon="1" r:id="rId8" imgW="914400" imgH="771480" progId="Package">
                  <p:embed/>
                </p:oleObj>
              </mc:Choice>
              <mc:Fallback>
                <p:oleObj name="Packager Shell Object" showAsIcon="1" r:id="rId8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24800" y="18288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3/16 of 11-15-0515 by Dorothy Stanley, Aruba Networks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9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IETF Meetings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114800"/>
          </a:xfrm>
          <a:noFill/>
        </p:spPr>
        <p:txBody>
          <a:bodyPr/>
          <a:lstStyle/>
          <a:p>
            <a:r>
              <a:rPr lang="en-US" dirty="0" smtClean="0"/>
              <a:t>Meetings:</a:t>
            </a:r>
          </a:p>
          <a:p>
            <a:pPr lvl="1"/>
            <a:r>
              <a:rPr lang="en-US" dirty="0" smtClean="0"/>
              <a:t>July 19-24, 2015 – Prague</a:t>
            </a:r>
          </a:p>
          <a:p>
            <a:pPr lvl="1"/>
            <a:r>
              <a:rPr lang="en-US" dirty="0" smtClean="0"/>
              <a:t>November 1-6, 2015 – </a:t>
            </a:r>
            <a:r>
              <a:rPr lang="en-US" dirty="0" err="1" smtClean="0"/>
              <a:t>Yokahama</a:t>
            </a:r>
            <a:endParaRPr lang="en-US" dirty="0" smtClean="0"/>
          </a:p>
          <a:p>
            <a:pPr lvl="1"/>
            <a:r>
              <a:rPr lang="en-US" dirty="0" smtClean="0"/>
              <a:t>April 3-8, 2016 – Buenos Aires</a:t>
            </a:r>
          </a:p>
          <a:p>
            <a:pPr lvl="1"/>
            <a:r>
              <a:rPr lang="en-US" dirty="0" smtClean="0"/>
              <a:t>July 17-22, 2016 - Berlin</a:t>
            </a:r>
          </a:p>
          <a:p>
            <a:r>
              <a:rPr lang="en-US" dirty="0" smtClean="0">
                <a:hlinkClick r:id="rId3"/>
              </a:rPr>
              <a:t>http://www.ietf.org</a:t>
            </a:r>
            <a:endParaRPr lang="en-US" dirty="0" smtClean="0"/>
          </a:p>
          <a:p>
            <a:pPr lvl="1"/>
            <a:r>
              <a:rPr lang="en-US" dirty="0" smtClean="0"/>
              <a:t>Newcomer training: </a:t>
            </a:r>
            <a:r>
              <a:rPr lang="en-US" u="sng" dirty="0">
                <a:hlinkClick r:id="rId4"/>
              </a:rPr>
              <a:t>https://www.ietf.org/edu/process-oriented-tutorials.html#newcomers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Tutorials (process and technical); </a:t>
            </a:r>
            <a:r>
              <a:rPr lang="en-US" dirty="0"/>
              <a:t>Wireless Tutorial (Donald Eastlake</a:t>
            </a:r>
            <a:r>
              <a:rPr lang="en-US" dirty="0" smtClean="0"/>
              <a:t>) 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www.ietf.org/edu/tutorials.html</a:t>
            </a:r>
            <a:r>
              <a:rPr 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4/16 of 11-15-0515 by Dorothy Stanley, Aruba Networks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2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78786</TotalTime>
  <Words>8705</Words>
  <Application>Microsoft Office PowerPoint</Application>
  <PresentationFormat>On-screen Show (4:3)</PresentationFormat>
  <Paragraphs>2011</Paragraphs>
  <Slides>111</Slides>
  <Notes>111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111</vt:i4>
      </vt:variant>
    </vt:vector>
  </HeadingPairs>
  <TitlesOfParts>
    <vt:vector size="114" baseType="lpstr">
      <vt:lpstr>Default Design</vt:lpstr>
      <vt:lpstr>Document</vt:lpstr>
      <vt:lpstr>Packager Shell Object</vt:lpstr>
      <vt:lpstr>802.11 May 2015 Closing Reports</vt:lpstr>
      <vt:lpstr>Abstract</vt:lpstr>
      <vt:lpstr>Attendance</vt:lpstr>
      <vt:lpstr>Attendance Total</vt:lpstr>
      <vt:lpstr>Attendance Histogram (Thu) </vt:lpstr>
      <vt:lpstr>Attendance by Country</vt:lpstr>
      <vt:lpstr>Type of Groups</vt:lpstr>
      <vt:lpstr>Groups</vt:lpstr>
      <vt:lpstr>802.11 WG Editor’s Meeting (May ‘15)</vt:lpstr>
      <vt:lpstr>Volunteer Editor Contacts</vt:lpstr>
      <vt:lpstr>802.11 Style Guide</vt:lpstr>
      <vt:lpstr>MDR Status</vt:lpstr>
      <vt:lpstr>Editor Amendment Ordering</vt:lpstr>
      <vt:lpstr>Draft Development Snapshot</vt:lpstr>
      <vt:lpstr>MIB style, Visio and Frame practices </vt:lpstr>
      <vt:lpstr>ARC Closing Report </vt:lpstr>
      <vt:lpstr>Abstract</vt:lpstr>
      <vt:lpstr>Work Completed</vt:lpstr>
      <vt:lpstr>Work Completed</vt:lpstr>
      <vt:lpstr>Teleconference(s)</vt:lpstr>
      <vt:lpstr>July 2015 Plans</vt:lpstr>
      <vt:lpstr>Publicity Closing Report</vt:lpstr>
      <vt:lpstr>Abstract</vt:lpstr>
      <vt:lpstr>PowerPoint Presentation</vt:lpstr>
      <vt:lpstr>IEEE 802.11/15 Regulatory SC Vancouver Closing Report</vt:lpstr>
      <vt:lpstr>Abstract</vt:lpstr>
      <vt:lpstr>Agenda</vt:lpstr>
      <vt:lpstr>Accomplishments</vt:lpstr>
      <vt:lpstr>Motions</vt:lpstr>
      <vt:lpstr>Regulatory SC Motion #1</vt:lpstr>
      <vt:lpstr>Regulatory SC Motion #2</vt:lpstr>
      <vt:lpstr>Regulatory SC Motion #3</vt:lpstr>
      <vt:lpstr>Teleconferences</vt:lpstr>
      <vt:lpstr>Closing Report</vt:lpstr>
      <vt:lpstr>Abstract</vt:lpstr>
      <vt:lpstr>PowerPoint Presentation</vt:lpstr>
      <vt:lpstr>IEEE 802 JTC1 SC closing report (May 2015)</vt:lpstr>
      <vt:lpstr>Abstract</vt:lpstr>
      <vt:lpstr>The SC did not have a great deal of work this week and only one session was required</vt:lpstr>
      <vt:lpstr>IEEE 802 has pushed 13 standards completely through the PSDO ratification process …</vt:lpstr>
      <vt:lpstr>… and has seven standards in the pipeline for ratification under the PSDO</vt:lpstr>
      <vt:lpstr>A number of standards are about to go into the pipeline</vt:lpstr>
      <vt:lpstr>The SC will focus in Hawaii on reporting out of the SC6 meeting</vt:lpstr>
      <vt:lpstr>IEEE 802.11mc Closing Report for May 2015</vt:lpstr>
      <vt:lpstr>Abstract</vt:lpstr>
      <vt:lpstr>Status </vt:lpstr>
      <vt:lpstr>TGmc Plan of Record - modified</vt:lpstr>
      <vt:lpstr>Teleconferences and next steps</vt:lpstr>
      <vt:lpstr>IEEE 802.11ah Closing Report for May 2015</vt:lpstr>
      <vt:lpstr>Abstract</vt:lpstr>
      <vt:lpstr>Activity in TGah</vt:lpstr>
      <vt:lpstr>Going forward</vt:lpstr>
      <vt:lpstr>Teleconference</vt:lpstr>
      <vt:lpstr>TGah Timeline – No Change</vt:lpstr>
      <vt:lpstr>IEEE 802.11TGai Closing Report</vt:lpstr>
      <vt:lpstr>Abstract</vt:lpstr>
      <vt:lpstr>IEEE 802.11 FILS TGai – May 2015 Vancouver</vt:lpstr>
      <vt:lpstr>Accomplishments  TGai  1/2</vt:lpstr>
      <vt:lpstr>Accomplishments  TGai  2/2</vt:lpstr>
      <vt:lpstr>Motion to go to the recirc WG LB</vt:lpstr>
      <vt:lpstr>Plan for July</vt:lpstr>
      <vt:lpstr>Time line of Tgai (no changes)</vt:lpstr>
      <vt:lpstr>Teleconference Schedule </vt:lpstr>
      <vt:lpstr>Reference</vt:lpstr>
      <vt:lpstr>TGak May Closing Report </vt:lpstr>
      <vt:lpstr>Abstract</vt:lpstr>
      <vt:lpstr>TGak Closing Report</vt:lpstr>
      <vt:lpstr>TGak Closing Report</vt:lpstr>
      <vt:lpstr>TGak Closing Report</vt:lpstr>
      <vt:lpstr>TGak Closing Report</vt:lpstr>
      <vt:lpstr>TGaq Closing Report</vt:lpstr>
      <vt:lpstr>Abstract</vt:lpstr>
      <vt:lpstr>PowerPoint Presentation</vt:lpstr>
      <vt:lpstr>TGax May 2015 Closing Report</vt:lpstr>
      <vt:lpstr>Abstract</vt:lpstr>
      <vt:lpstr>Work Completed – TG Documents</vt:lpstr>
      <vt:lpstr>Work Completed – Technical Presentations</vt:lpstr>
      <vt:lpstr>July 2015 Goals</vt:lpstr>
      <vt:lpstr>Conference Call Times</vt:lpstr>
      <vt:lpstr>Task Group AY May 2015 Closing Report</vt:lpstr>
      <vt:lpstr>Abstract</vt:lpstr>
      <vt:lpstr>Acknowledgement</vt:lpstr>
      <vt:lpstr>Work Completed (1)</vt:lpstr>
      <vt:lpstr>Work Completed (2)</vt:lpstr>
      <vt:lpstr>PowerPoint Presentation</vt:lpstr>
      <vt:lpstr>PowerPoint Presentation</vt:lpstr>
      <vt:lpstr>NGP SG May 2015 Closing Report</vt:lpstr>
      <vt:lpstr>Abstract</vt:lpstr>
      <vt:lpstr>Work Completed</vt:lpstr>
      <vt:lpstr>Goals for July meeting</vt:lpstr>
      <vt:lpstr>PowerPoint Presentation</vt:lpstr>
      <vt:lpstr>Conference Call Times</vt:lpstr>
      <vt:lpstr>802.24 Vertical Applications  Technical Advisory Group Smart Grid Task Group Liaison Report</vt:lpstr>
      <vt:lpstr>802.24 Overview</vt:lpstr>
      <vt:lpstr>May 2015 Activities</vt:lpstr>
      <vt:lpstr>IEEE 802.11-IETF Liaison Report</vt:lpstr>
      <vt:lpstr>Abstract</vt:lpstr>
      <vt:lpstr>IETF- IEEE 802 Liaison Activity  </vt:lpstr>
      <vt:lpstr>IETF Meetings</vt:lpstr>
      <vt:lpstr>Protocol to Access White Space database (paws) WG</vt:lpstr>
      <vt:lpstr>RADEXT WG</vt:lpstr>
      <vt:lpstr>Emergency Context Resolution with Internet Technologies (ECRIT) </vt:lpstr>
      <vt:lpstr>Home Networking (homenet) WG</vt:lpstr>
      <vt:lpstr>Operations Area Working Group</vt:lpstr>
      <vt:lpstr>Active Queue Management (AQM)</vt:lpstr>
      <vt:lpstr>Transport Layer Security (TLS)</vt:lpstr>
      <vt:lpstr>Extensions for Scalable DNS Service Discovery (dnssd)</vt:lpstr>
      <vt:lpstr>Of Interest to Smart Grid</vt:lpstr>
      <vt:lpstr>Of Interest: Network-Based Mobility Extensions (NETEXT)</vt:lpstr>
      <vt:lpstr>Potential Liaison: Protocol Independent Multicast (PIM) Re-charter</vt:lpstr>
      <vt:lpstr>References</vt:lpstr>
    </vt:vector>
  </TitlesOfParts>
  <Company>Aruba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WG11 Closing Reports</dc:title>
  <dc:creator>dstanley@arubanetworks.com</dc:creator>
  <cp:keywords>March 2015</cp:keywords>
  <cp:lastModifiedBy>Dorothy Stanley</cp:lastModifiedBy>
  <cp:revision>1317</cp:revision>
  <cp:lastPrinted>1998-02-10T13:28:06Z</cp:lastPrinted>
  <dcterms:created xsi:type="dcterms:W3CDTF">1998-02-10T13:07:52Z</dcterms:created>
  <dcterms:modified xsi:type="dcterms:W3CDTF">2015-05-15T04:13:39Z</dcterms:modified>
</cp:coreProperties>
</file>