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274" r:id="rId4"/>
    <p:sldId id="351" r:id="rId5"/>
    <p:sldId id="275" r:id="rId6"/>
    <p:sldId id="326" r:id="rId7"/>
    <p:sldId id="353" r:id="rId8"/>
    <p:sldId id="354" r:id="rId9"/>
    <p:sldId id="355" r:id="rId10"/>
    <p:sldId id="352" r:id="rId11"/>
    <p:sldId id="359" r:id="rId12"/>
    <p:sldId id="358" r:id="rId13"/>
    <p:sldId id="357" r:id="rId14"/>
    <p:sldId id="349" r:id="rId15"/>
    <p:sldId id="350" r:id="rId16"/>
    <p:sldId id="327" r:id="rId17"/>
    <p:sldId id="301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7842" autoAdjust="0"/>
  </p:normalViewPr>
  <p:slideViewPr>
    <p:cSldViewPr>
      <p:cViewPr>
        <p:scale>
          <a:sx n="80" d="100"/>
          <a:sy n="80" d="100"/>
        </p:scale>
        <p:origin x="-8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802.11-15/0513r3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802.11-15/0513r3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E04F12BE-F34E-1248-940B-8EC27E93B954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1667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17617" y="95706"/>
            <a:ext cx="2195858" cy="215444"/>
          </a:xfrm>
          <a:ln/>
        </p:spPr>
        <p:txBody>
          <a:bodyPr/>
          <a:lstStyle/>
          <a:p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753411" cy="215444"/>
          </a:xfrm>
          <a:ln/>
        </p:spPr>
        <p:txBody>
          <a:bodyPr/>
          <a:lstStyle/>
          <a:p>
            <a:r>
              <a:rPr lang="en-US" smtClean="0"/>
              <a:t>May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5078121" cy="369332"/>
          </a:xfrm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802.11-15/0513r3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3996" y="9000687"/>
            <a:ext cx="2318263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01264" y="9000687"/>
            <a:ext cx="49212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45450C8E-2D86-4BB9-8875-6F28E3A80690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450026" y="9001125"/>
            <a:ext cx="2763449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345043A-5E73-4B14-86DA-522E3A84379F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8F9DAA82-BCFA-43C4-A20D-4A7FB81629FF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Page </a:t>
            </a:r>
            <a:fld id="{6ACDDC85-B01E-450C-B910-0EC4EEDC110B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802.11-15/0513r3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2015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F826BBB8-AB18-4C69-B379-87EBAD67B24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087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9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133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07743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802.11-15/0513r3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81272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71790" y="9001125"/>
            <a:ext cx="264168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77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802.11-15/0513r3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2015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4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TGai</a:t>
            </a:r>
            <a:r>
              <a:rPr lang="en-GB" dirty="0" smtClean="0"/>
              <a:t> Motion WG Recirculation LB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ja-JP" dirty="0" smtClean="0"/>
              <a:t>Having approved comment resolutions for all of the comments received during Working Group Letter Ballot 209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D4.0 as contained in document 11-15/0281r20, </a:t>
            </a:r>
          </a:p>
          <a:p>
            <a:pPr lvl="1"/>
            <a:r>
              <a:rPr lang="en-US" altLang="ja-JP" dirty="0" smtClean="0"/>
              <a:t> Instruct the editor to incorporate the resolutions with the D4.0 and create D5.0.</a:t>
            </a:r>
          </a:p>
          <a:p>
            <a:pPr lvl="1"/>
            <a:r>
              <a:rPr lang="en-US" altLang="ja-JP" dirty="0" smtClean="0"/>
              <a:t>Approve a 15 day Working Group Recirculation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D5.0 be forwarded to Sponsor Ballot?”.</a:t>
            </a:r>
          </a:p>
          <a:p>
            <a:r>
              <a:rPr lang="en-US" altLang="ja-JP" dirty="0" smtClean="0"/>
              <a:t>Moved: Hiroshi Mano on behalf of the </a:t>
            </a:r>
            <a:r>
              <a:rPr lang="en-US" altLang="ja-JP" dirty="0" smtClean="0"/>
              <a:t>TG</a:t>
            </a:r>
          </a:p>
          <a:p>
            <a:r>
              <a:rPr lang="en-US" altLang="ja-JP" dirty="0" smtClean="0"/>
              <a:t>Result: Unanimous consent</a:t>
            </a:r>
            <a:endParaRPr lang="en-US" altLang="ja-JP" dirty="0" smtClean="0"/>
          </a:p>
          <a:p>
            <a:endParaRPr lang="en-US" altLang="ja-JP" sz="1800" dirty="0"/>
          </a:p>
          <a:p>
            <a:r>
              <a:rPr lang="en-US" altLang="ja-JP" sz="1800" dirty="0" smtClean="0"/>
              <a:t>TG result: Moved: Marc </a:t>
            </a:r>
            <a:r>
              <a:rPr lang="en-US" altLang="ja-JP" sz="1800" dirty="0" err="1" smtClean="0"/>
              <a:t>Emmelmann</a:t>
            </a:r>
            <a:r>
              <a:rPr lang="en-US" altLang="ja-JP" sz="1800" dirty="0" smtClean="0"/>
              <a:t>, Seconded: Lee Armstrong, Result (20/0/0)</a:t>
            </a:r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05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Dorothy Stanley (Aruba Networks)</a:t>
            </a:r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433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</a:t>
            </a:r>
            <a:r>
              <a:rPr lang="en-US" sz="3600" dirty="0"/>
              <a:t>a</a:t>
            </a:r>
            <a:r>
              <a:rPr lang="en-US" sz="3600" dirty="0" smtClean="0"/>
              <a:t>d-hoc meeting 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>
                <a:cs typeface="ＭＳ Ｐゴシック" charset="0"/>
              </a:rPr>
              <a:t>Motion:</a:t>
            </a:r>
          </a:p>
          <a:p>
            <a:pPr lvl="1">
              <a:lnSpc>
                <a:spcPct val="90000"/>
              </a:lnSpc>
            </a:pPr>
            <a:r>
              <a:rPr lang="en-US" b="0" dirty="0" smtClean="0">
                <a:cs typeface="ＭＳ Ｐゴシック" charset="0"/>
              </a:rPr>
              <a:t>Authorize </a:t>
            </a:r>
            <a:r>
              <a:rPr lang="en-US" b="0" dirty="0">
                <a:cs typeface="ＭＳ Ｐゴシック" charset="0"/>
              </a:rPr>
              <a:t>802.11 </a:t>
            </a:r>
            <a:r>
              <a:rPr lang="en-US" b="0" dirty="0" err="1">
                <a:cs typeface="ＭＳ Ｐゴシック" charset="0"/>
              </a:rPr>
              <a:t>TGak</a:t>
            </a:r>
            <a:r>
              <a:rPr lang="en-US" b="0" dirty="0">
                <a:cs typeface="ＭＳ Ｐゴシック" charset="0"/>
              </a:rPr>
              <a:t> to hold an ad hoc meeting 9-10 July 2015 in the Silicon Valley area for the purpose of </a:t>
            </a:r>
            <a:r>
              <a:rPr lang="en-US" b="0" dirty="0" smtClean="0">
                <a:cs typeface="ＭＳ Ｐゴシック" charset="0"/>
              </a:rPr>
              <a:t>comment resolution development.</a:t>
            </a:r>
          </a:p>
          <a:p>
            <a:pPr>
              <a:lnSpc>
                <a:spcPct val="90000"/>
              </a:lnSpc>
            </a:pPr>
            <a:endParaRPr lang="en-US" dirty="0"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cs typeface="ＭＳ Ｐゴシック" charset="0"/>
              </a:rPr>
              <a:t>Moved: Donald Eastlake on behalf of the TG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cs typeface="ＭＳ Ｐゴシック" charset="0"/>
              </a:rPr>
              <a:t>Result</a:t>
            </a:r>
            <a:r>
              <a:rPr lang="en-US" dirty="0" smtClean="0">
                <a:cs typeface="ＭＳ Ｐゴシック" charset="0"/>
              </a:rPr>
              <a:t>: Unanimous consent</a:t>
            </a:r>
            <a:endParaRPr lang="en-US" dirty="0" smtClean="0"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endParaRPr lang="en-US" dirty="0" smtClean="0"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cs typeface="ＭＳ Ｐゴシック" charset="0"/>
              </a:rPr>
              <a:t>TG result: Moved</a:t>
            </a:r>
            <a:r>
              <a:rPr lang="en-US" sz="1800" dirty="0">
                <a:cs typeface="ＭＳ Ｐゴシック" charset="0"/>
              </a:rPr>
              <a:t>: Mark Hamilton    Seconded: Richard </a:t>
            </a:r>
            <a:r>
              <a:rPr lang="en-US" sz="1800" dirty="0" smtClean="0">
                <a:cs typeface="ＭＳ Ｐゴシック" charset="0"/>
              </a:rPr>
              <a:t>Roy, Yes</a:t>
            </a:r>
            <a:r>
              <a:rPr lang="en-US" sz="1800" dirty="0">
                <a:cs typeface="ＭＳ Ｐゴシック" charset="0"/>
              </a:rPr>
              <a:t>: 10   No: 0   Abstain: 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Dorothy Stanley (Aruba Networks)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0320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Dorothy Stanley (Aruba Networks)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C9E15C8-A5A3-494E-9718-40B7A861A83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 ad-hoc meeting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Move to authorise a </a:t>
            </a:r>
            <a:r>
              <a:rPr lang="en-GB" altLang="en-US" sz="2800" dirty="0" err="1" smtClean="0"/>
              <a:t>TGaq</a:t>
            </a:r>
            <a:r>
              <a:rPr lang="en-GB" altLang="en-US" sz="2800" dirty="0" smtClean="0"/>
              <a:t> ad-hoc on Sunday July 12 2015 in Waikoloa, Hawai‘i, for the purposes of comment resolution preparation.</a:t>
            </a:r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r>
              <a:rPr lang="en-GB" altLang="en-US" dirty="0" smtClean="0"/>
              <a:t>Moved: Stephen McCann, on behalf of the TG</a:t>
            </a:r>
          </a:p>
          <a:p>
            <a:pPr>
              <a:defRPr/>
            </a:pPr>
            <a:r>
              <a:rPr lang="en-GB" altLang="en-US" dirty="0" smtClean="0"/>
              <a:t>Result</a:t>
            </a:r>
            <a:r>
              <a:rPr lang="en-GB" altLang="en-US" dirty="0" smtClean="0"/>
              <a:t>: Unanimous consent</a:t>
            </a:r>
            <a:endParaRPr lang="en-GB" altLang="en-US" dirty="0" smtClean="0"/>
          </a:p>
          <a:p>
            <a:pPr marL="0" indent="0">
              <a:buFontTx/>
              <a:buNone/>
              <a:defRPr/>
            </a:pPr>
            <a:endParaRPr lang="en-GB" altLang="en-US" dirty="0" smtClean="0"/>
          </a:p>
          <a:p>
            <a:pPr marL="0" indent="0">
              <a:buFontTx/>
              <a:buNone/>
              <a:defRPr/>
            </a:pPr>
            <a:endParaRPr lang="en-GB" altLang="en-US" dirty="0"/>
          </a:p>
          <a:p>
            <a:pPr marL="0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sz="1800" dirty="0" smtClean="0"/>
              <a:t>TG result: Moved: Dan Gal, 2</a:t>
            </a:r>
            <a:r>
              <a:rPr lang="en-GB" altLang="en-US" sz="1800" baseline="30000" dirty="0" smtClean="0"/>
              <a:t>nd</a:t>
            </a:r>
            <a:r>
              <a:rPr lang="en-GB" altLang="en-US" sz="1800" dirty="0" smtClean="0"/>
              <a:t>: </a:t>
            </a:r>
            <a:r>
              <a:rPr lang="en-GB" altLang="en-US" sz="1800" dirty="0" err="1" smtClean="0"/>
              <a:t>Yunsong</a:t>
            </a:r>
            <a:r>
              <a:rPr lang="en-GB" altLang="en-US" sz="1800" dirty="0" smtClean="0"/>
              <a:t> Yang, Y: </a:t>
            </a:r>
            <a:r>
              <a:rPr lang="en-GB" altLang="en-US" sz="1800" dirty="0"/>
              <a:t> 3</a:t>
            </a:r>
            <a:r>
              <a:rPr lang="en-GB" altLang="en-US" sz="1800" dirty="0" smtClean="0"/>
              <a:t>, N: 0, A: </a:t>
            </a:r>
            <a:r>
              <a:rPr lang="en-GB" altLang="en-US" sz="1800" dirty="0"/>
              <a:t>2</a:t>
            </a:r>
            <a:endParaRPr lang="en-GB" altLang="en-US" sz="1800" dirty="0" smtClean="0"/>
          </a:p>
        </p:txBody>
      </p:sp>
      <p:sp>
        <p:nvSpPr>
          <p:cNvPr id="2355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2015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174573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Slide </a:t>
            </a:r>
            <a:fld id="{F61A03E1-5311-40D1-BC6C-CC350DFD4B34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err="1" smtClean="0">
                <a:solidFill>
                  <a:schemeClr val="tx2"/>
                </a:solidFill>
              </a:rPr>
              <a:t>TGay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 Motion WFA </a:t>
            </a:r>
            <a:r>
              <a:rPr lang="en-US" altLang="en-US" sz="3200" b="1" dirty="0">
                <a:solidFill>
                  <a:schemeClr val="tx2"/>
                </a:solidFill>
              </a:rPr>
              <a:t>liaison letter</a:t>
            </a:r>
          </a:p>
        </p:txBody>
      </p:sp>
      <p:sp>
        <p:nvSpPr>
          <p:cNvPr id="13316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Move to </a:t>
            </a:r>
            <a:r>
              <a:rPr lang="en-US" altLang="en-US" sz="2400" b="1" dirty="0" smtClean="0"/>
              <a:t>approve and forward </a:t>
            </a:r>
            <a:r>
              <a:rPr lang="en-US" altLang="en-US" sz="2400" b="1" dirty="0"/>
              <a:t>the liaison </a:t>
            </a:r>
            <a:r>
              <a:rPr lang="en-US" altLang="en-US" sz="2400" b="1" dirty="0" smtClean="0"/>
              <a:t>letter to the Wi-Fi Alliance in  11-15/0671r1 </a:t>
            </a:r>
            <a:r>
              <a:rPr lang="en-US" altLang="en-US" sz="2400" b="1" dirty="0"/>
              <a:t>and grant the Working Group chair editorial rights to the letter.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200" dirty="0"/>
          </a:p>
          <a:p>
            <a:pPr algn="just">
              <a:buFontTx/>
              <a:buChar char="•"/>
            </a:pPr>
            <a:r>
              <a:rPr lang="en-US" altLang="en-US" sz="2400" b="1" dirty="0" smtClean="0"/>
              <a:t>Moved: Edward Au</a:t>
            </a:r>
          </a:p>
          <a:p>
            <a:pPr algn="just">
              <a:buFontTx/>
              <a:buChar char="•"/>
            </a:pPr>
            <a:r>
              <a:rPr lang="en-US" altLang="en-US" sz="2400" dirty="0" smtClean="0"/>
              <a:t>Seconded</a:t>
            </a:r>
            <a:r>
              <a:rPr lang="en-US" altLang="en-US" sz="2400" dirty="0" smtClean="0"/>
              <a:t>: Rakesh </a:t>
            </a:r>
            <a:r>
              <a:rPr lang="en-US" altLang="en-US" sz="2400" dirty="0" err="1" smtClean="0"/>
              <a:t>Taori</a:t>
            </a:r>
            <a:endParaRPr lang="en-US" altLang="en-US" sz="2400" dirty="0" smtClean="0"/>
          </a:p>
          <a:p>
            <a:pPr algn="just">
              <a:buFontTx/>
              <a:buChar char="•"/>
            </a:pPr>
            <a:r>
              <a:rPr lang="en-US" altLang="en-US" sz="2400" b="1" dirty="0" smtClean="0"/>
              <a:t>Result</a:t>
            </a:r>
            <a:r>
              <a:rPr lang="en-US" altLang="en-US" sz="2400" b="1" dirty="0" smtClean="0"/>
              <a:t>:  46-0-2 Passes</a:t>
            </a:r>
            <a:endParaRPr lang="en-US" altLang="en-US" sz="2400" b="1" dirty="0" smtClean="0"/>
          </a:p>
          <a:p>
            <a:pPr algn="just">
              <a:buFontTx/>
              <a:buChar char="•"/>
            </a:pPr>
            <a:endParaRPr lang="en-US" altLang="en-US" sz="2200" dirty="0"/>
          </a:p>
          <a:p>
            <a:pPr algn="just">
              <a:buFontTx/>
              <a:buChar char="•"/>
            </a:pPr>
            <a:endParaRPr lang="en-US" altLang="en-US" sz="2200" b="1" dirty="0" smtClean="0"/>
          </a:p>
          <a:p>
            <a:pPr algn="just">
              <a:buFontTx/>
              <a:buChar char="•"/>
            </a:pPr>
            <a:r>
              <a:rPr lang="en-US" altLang="en-US" sz="1800" dirty="0" smtClean="0"/>
              <a:t>TG result: </a:t>
            </a:r>
            <a:r>
              <a:rPr lang="en-US" altLang="en-US" sz="1800" b="1" dirty="0" smtClean="0"/>
              <a:t>Move</a:t>
            </a:r>
            <a:r>
              <a:rPr lang="en-US" altLang="en-US" sz="1800" b="1" dirty="0"/>
              <a:t>:  Rakesh </a:t>
            </a:r>
            <a:r>
              <a:rPr lang="en-US" altLang="en-US" sz="1800" b="1" dirty="0" err="1" smtClean="0"/>
              <a:t>Taori</a:t>
            </a:r>
            <a:r>
              <a:rPr lang="en-US" altLang="en-US" sz="1800" b="1" dirty="0" smtClean="0"/>
              <a:t>, Second</a:t>
            </a:r>
            <a:r>
              <a:rPr lang="en-US" altLang="en-US" sz="1800" b="1" dirty="0"/>
              <a:t>:  Carlos </a:t>
            </a:r>
            <a:r>
              <a:rPr lang="en-US" altLang="en-US" sz="1800" b="1" dirty="0" smtClean="0"/>
              <a:t>Cordeiro, Yes</a:t>
            </a:r>
            <a:r>
              <a:rPr lang="en-US" altLang="en-US" sz="1800" b="1" dirty="0"/>
              <a:t>:  </a:t>
            </a:r>
            <a:r>
              <a:rPr lang="en-US" altLang="en-US" sz="1800" b="1" dirty="0" smtClean="0"/>
              <a:t>36, No</a:t>
            </a:r>
            <a:r>
              <a:rPr lang="en-US" altLang="en-US" sz="1800" b="1" dirty="0"/>
              <a:t>:  </a:t>
            </a:r>
            <a:r>
              <a:rPr lang="en-US" altLang="en-US" sz="1800" b="1" dirty="0" smtClean="0"/>
              <a:t>0, Abstain</a:t>
            </a:r>
            <a:r>
              <a:rPr lang="en-US" altLang="en-US" sz="1800" b="1" dirty="0"/>
              <a:t>:  0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 (Aruba Networks)</a:t>
            </a:r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</a:p>
        </p:txBody>
      </p:sp>
    </p:spTree>
    <p:extLst>
      <p:ext uri="{BB962C8B-B14F-4D97-AF65-F5344CB8AC3E}">
        <p14:creationId xmlns:p14="http://schemas.microsoft.com/office/powerpoint/2010/main" val="203485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Motion – NGP PAR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 (Aruba Networks)</a:t>
            </a:r>
          </a:p>
        </p:txBody>
      </p:sp>
      <p:sp>
        <p:nvSpPr>
          <p:cNvPr id="13317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PAR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PAR contained in 11-15/0030r8 be posted to the IEEE 802 Executive Committee (EC) agenda for EC approval to submit to </a:t>
            </a:r>
            <a:r>
              <a:rPr lang="en-GB" altLang="en-US" dirty="0" err="1" smtClean="0"/>
              <a:t>NesCom</a:t>
            </a:r>
            <a:r>
              <a:rPr lang="en-GB" altLang="en-US" dirty="0" smtClean="0"/>
              <a:t>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Moved by: Jonathan Segev</a:t>
            </a:r>
          </a:p>
          <a:p>
            <a:pPr>
              <a:spcBef>
                <a:spcPts val="1225"/>
              </a:spcBef>
            </a:pPr>
            <a:r>
              <a:rPr lang="en-GB" altLang="en-US" dirty="0" smtClean="0"/>
              <a:t>Seconded: </a:t>
            </a:r>
            <a:r>
              <a:rPr lang="en-GB" altLang="en-US" dirty="0" smtClean="0"/>
              <a:t>Edward Au</a:t>
            </a:r>
            <a:endParaRPr lang="en-GB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 smtClean="0"/>
              <a:t>Result: </a:t>
            </a:r>
            <a:r>
              <a:rPr lang="en-GB" altLang="en-US" dirty="0" smtClean="0"/>
              <a:t>51-0-0 Passes</a:t>
            </a:r>
            <a:endParaRPr lang="en-GB" altLang="en-US" dirty="0" smtClean="0"/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 marL="0" lvl="0" indent="0">
              <a:buNone/>
            </a:pPr>
            <a:r>
              <a:rPr lang="en-GB" altLang="en-US" sz="1800" dirty="0" smtClean="0"/>
              <a:t>NGP SG vote: </a:t>
            </a:r>
            <a:r>
              <a:rPr lang="en-GB" sz="1800" dirty="0"/>
              <a:t>Moved: Ganesh </a:t>
            </a:r>
            <a:r>
              <a:rPr lang="en-GB" sz="1800" dirty="0" err="1"/>
              <a:t>Vekatesan</a:t>
            </a:r>
            <a:r>
              <a:rPr lang="en-GB" sz="1800" dirty="0"/>
              <a:t>, 2</a:t>
            </a:r>
            <a:r>
              <a:rPr lang="en-GB" sz="1800" baseline="30000" dirty="0"/>
              <a:t>nd</a:t>
            </a:r>
            <a:r>
              <a:rPr lang="en-GB" sz="1800" dirty="0"/>
              <a:t>: Brian Hart, Results: 26-0-2</a:t>
            </a:r>
            <a:endParaRPr lang="en-US" sz="1800" dirty="0"/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0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Motion </a:t>
            </a:r>
            <a:r>
              <a:rPr lang="en-US" altLang="en-US" sz="3200" dirty="0" smtClean="0">
                <a:solidFill>
                  <a:schemeClr val="tx2"/>
                </a:solidFill>
              </a:rPr>
              <a:t>– NGP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CSD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 (Aruba Networks)</a:t>
            </a:r>
          </a:p>
        </p:txBody>
      </p:sp>
      <p:sp>
        <p:nvSpPr>
          <p:cNvPr id="1434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953000"/>
          </a:xfrm>
        </p:spPr>
        <p:txBody>
          <a:bodyPr/>
          <a:lstStyle/>
          <a:p>
            <a:pPr algn="just"/>
            <a:r>
              <a:rPr lang="en-GB" altLang="en-US" dirty="0" smtClean="0"/>
              <a:t>Believing that the CSD contained in the document referenced below meets IEEE-SA guidelines,</a:t>
            </a:r>
            <a:endParaRPr lang="en-CA" altLang="en-US" dirty="0" smtClean="0"/>
          </a:p>
          <a:p>
            <a:pPr algn="just">
              <a:spcBef>
                <a:spcPts val="1225"/>
              </a:spcBef>
            </a:pPr>
            <a:r>
              <a:rPr lang="en-GB" altLang="en-US" dirty="0" smtClean="0"/>
              <a:t>Request that the CSD contained in 11-15/0262r4 be posted to the IEEE 802 Executive Committee (EC) agenda for EC </a:t>
            </a:r>
            <a:r>
              <a:rPr lang="en-GB" altLang="en-US" dirty="0" smtClean="0"/>
              <a:t>approval.</a:t>
            </a:r>
            <a:endParaRPr lang="en-CA" altLang="en-US" dirty="0" smtClean="0"/>
          </a:p>
          <a:p>
            <a:pPr>
              <a:spcBef>
                <a:spcPts val="1225"/>
              </a:spcBef>
            </a:pPr>
            <a:r>
              <a:rPr lang="en-GB" altLang="en-US" dirty="0"/>
              <a:t>Moved by: </a:t>
            </a:r>
            <a:r>
              <a:rPr lang="en-GB" altLang="en-US" dirty="0" smtClean="0"/>
              <a:t>Jonathan Segev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Seconded</a:t>
            </a:r>
            <a:r>
              <a:rPr lang="en-GB" altLang="en-US" dirty="0" smtClean="0"/>
              <a:t>: </a:t>
            </a:r>
            <a:r>
              <a:rPr lang="en-GB" altLang="en-US" dirty="0" smtClean="0"/>
              <a:t>Mark Rison</a:t>
            </a: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dirty="0"/>
              <a:t>Result</a:t>
            </a:r>
            <a:r>
              <a:rPr lang="en-GB" altLang="en-US" dirty="0" smtClean="0"/>
              <a:t>: </a:t>
            </a:r>
            <a:r>
              <a:rPr lang="en-GB" altLang="en-US" dirty="0" smtClean="0"/>
              <a:t>50-0-1 Passes</a:t>
            </a:r>
            <a:endParaRPr lang="en-GB" altLang="en-US" dirty="0"/>
          </a:p>
          <a:p>
            <a:pPr>
              <a:spcBef>
                <a:spcPts val="1225"/>
              </a:spcBef>
            </a:pPr>
            <a:endParaRPr lang="en-GB" altLang="en-US" dirty="0"/>
          </a:p>
          <a:p>
            <a:pPr>
              <a:spcBef>
                <a:spcPts val="1225"/>
              </a:spcBef>
            </a:pPr>
            <a:r>
              <a:rPr lang="en-GB" altLang="en-US" sz="1800" dirty="0" smtClean="0"/>
              <a:t>NGP </a:t>
            </a:r>
            <a:r>
              <a:rPr lang="en-GB" altLang="en-US" sz="1800" dirty="0"/>
              <a:t>SG vote: Moved: </a:t>
            </a:r>
            <a:r>
              <a:rPr lang="en-GB" sz="1800" dirty="0"/>
              <a:t>Ganesh </a:t>
            </a:r>
            <a:r>
              <a:rPr lang="en-GB" sz="1800" dirty="0" err="1"/>
              <a:t>Vekatesan</a:t>
            </a:r>
            <a:r>
              <a:rPr lang="en-GB" sz="1800" dirty="0"/>
              <a:t>, 2</a:t>
            </a:r>
            <a:r>
              <a:rPr lang="en-GB" sz="1800" baseline="30000" dirty="0"/>
              <a:t>nd</a:t>
            </a:r>
            <a:r>
              <a:rPr lang="en-GB" sz="1800" dirty="0"/>
              <a:t>: Brian Hart, Results: 28-0-2</a:t>
            </a:r>
            <a:endParaRPr lang="en-CA" altLang="en-US" sz="1800" dirty="0"/>
          </a:p>
        </p:txBody>
      </p:sp>
      <p:sp>
        <p:nvSpPr>
          <p:cNvPr id="143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1100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May 2015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5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</a:t>
            </a:r>
            <a:r>
              <a:rPr lang="en-GB" dirty="0"/>
              <a:t>Motions</a:t>
            </a:r>
            <a:br>
              <a:rPr lang="en-GB" dirty="0"/>
            </a:br>
            <a:r>
              <a:rPr lang="en-GB" sz="2000" dirty="0"/>
              <a:t>None (May 2015 Interim)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2015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brought to the May 2015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WG11 plenary</a:t>
            </a:r>
          </a:p>
          <a:p>
            <a:pPr lvl="1"/>
            <a:r>
              <a:rPr lang="en-US" b="0" dirty="0" smtClean="0"/>
              <a:t>R2: containing motions for Friday WG11 plenary</a:t>
            </a:r>
          </a:p>
          <a:p>
            <a:pPr lvl="1"/>
            <a:r>
              <a:rPr lang="en-US" b="0" dirty="0" smtClean="0"/>
              <a:t>R3: at conclusion of  Friday WG11 plenary</a:t>
            </a:r>
          </a:p>
          <a:p>
            <a:pPr lvl="1"/>
            <a:r>
              <a:rPr lang="en-US" dirty="0" smtClean="0"/>
              <a:t>R4: at conclusion of  Friday EC meeting (Plenary session only)</a:t>
            </a:r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2800" dirty="0" smtClean="0"/>
              <a:t>Should we add to the members list an indication that allows members to determine if they have failed to submit a vote,  or have submitted an invalid vote for the qualifying mandatory ballots?</a:t>
            </a:r>
          </a:p>
          <a:p>
            <a:pPr lvl="1"/>
            <a:r>
              <a:rPr lang="en-GB" altLang="en-US" sz="2400" dirty="0" smtClean="0"/>
              <a:t>Yes 86</a:t>
            </a:r>
          </a:p>
          <a:p>
            <a:pPr lvl="1"/>
            <a:r>
              <a:rPr lang="en-GB" altLang="en-US" sz="2400" dirty="0" smtClean="0"/>
              <a:t>No 3</a:t>
            </a:r>
          </a:p>
          <a:p>
            <a:pPr lvl="1"/>
            <a:r>
              <a:rPr lang="en-GB" altLang="en-US" sz="2400" dirty="0" smtClean="0"/>
              <a:t>Abstain 16</a:t>
            </a:r>
          </a:p>
        </p:txBody>
      </p:sp>
      <p:sp>
        <p:nvSpPr>
          <p:cNvPr id="296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Straw poll</a:t>
            </a:r>
          </a:p>
        </p:txBody>
      </p:sp>
      <p:sp>
        <p:nvSpPr>
          <p:cNvPr id="297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May 2015</a:t>
            </a:r>
          </a:p>
        </p:txBody>
      </p:sp>
      <p:sp>
        <p:nvSpPr>
          <p:cNvPr id="2970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 smtClean="0"/>
              <a:t>Dorothy Stanley (Aruba Networks)</a:t>
            </a:r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b="0"/>
              <a:t>Slide </a:t>
            </a:r>
            <a:fld id="{AF538EB9-09A3-4610-9774-D8FFF340A5B2}" type="slidenum">
              <a:rPr lang="en-US" altLang="en-US" sz="1200" b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384276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603868"/>
              </p:ext>
            </p:extLst>
          </p:nvPr>
        </p:nvGraphicFramePr>
        <p:xfrm>
          <a:off x="98286" y="762000"/>
          <a:ext cx="8893314" cy="4775271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8,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 Thursdays 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 28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through July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30th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3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 9, July 7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96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May 26, Monday June 22, 29, Jul 6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June 1, 15, 29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May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22, 29, June 6, 19, 26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 29, June 5, 26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June 18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7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NGP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Wednesday July 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76400" y="5943600"/>
            <a:ext cx="4136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approve: </a:t>
            </a:r>
            <a:r>
              <a:rPr lang="en-US" sz="1800" dirty="0" smtClean="0"/>
              <a:t>Unanimous consent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7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Regulatory SC Motion #1: NGMN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altLang="en-US" dirty="0" smtClean="0"/>
              <a:t>To approve document 11-15/673r2 as our liaison to the Next Generation Mobile Networks (NGMN), granting the WG chair editorial license.</a:t>
            </a:r>
          </a:p>
          <a:p>
            <a:pPr lvl="1"/>
            <a:endParaRPr lang="en-US" altLang="en-US" dirty="0" smtClean="0"/>
          </a:p>
          <a:p>
            <a:r>
              <a:rPr lang="en-US" altLang="en-US" b="1" dirty="0" smtClean="0"/>
              <a:t>Moved by: Richard Kennedy</a:t>
            </a:r>
          </a:p>
          <a:p>
            <a:r>
              <a:rPr lang="en-US" altLang="en-US" b="1" dirty="0" smtClean="0"/>
              <a:t>Seconded by: </a:t>
            </a:r>
            <a:r>
              <a:rPr lang="en-US" altLang="en-US" b="1" dirty="0" err="1" smtClean="0"/>
              <a:t>Jeorge</a:t>
            </a:r>
            <a:r>
              <a:rPr lang="en-US" altLang="en-US" b="1" dirty="0" smtClean="0"/>
              <a:t> </a:t>
            </a:r>
            <a:r>
              <a:rPr lang="en-US" altLang="en-US" b="1" dirty="0" err="1" smtClean="0"/>
              <a:t>Hurtarte</a:t>
            </a:r>
            <a:endParaRPr lang="en-US" altLang="en-US" b="1" dirty="0" smtClean="0"/>
          </a:p>
          <a:p>
            <a:r>
              <a:rPr lang="en-US" altLang="en-US" b="1" dirty="0" smtClean="0"/>
              <a:t>Result</a:t>
            </a:r>
            <a:r>
              <a:rPr lang="en-US" altLang="en-US" b="1" dirty="0" smtClean="0"/>
              <a:t>:  45-0-2 Passes</a:t>
            </a:r>
            <a:endParaRPr lang="en-US" altLang="en-US" b="1" dirty="0" smtClean="0"/>
          </a:p>
          <a:p>
            <a:pPr marL="457200" lvl="1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In the Regulatory SC</a:t>
            </a:r>
            <a:endParaRPr lang="en-US" altLang="en-US" sz="1800" dirty="0"/>
          </a:p>
          <a:p>
            <a:r>
              <a:rPr lang="en-US" altLang="en-US" sz="1800" dirty="0" smtClean="0"/>
              <a:t>Moved: Dan Gal, Seconded: Mike Montemurro</a:t>
            </a:r>
          </a:p>
          <a:p>
            <a:r>
              <a:rPr lang="en-US" altLang="en-US" sz="1800" dirty="0" smtClean="0"/>
              <a:t>Vote: 22/0/1 the motion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26FF585-B257-472E-AD26-8401FAF53F9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5740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Regulatory SC Motion #2: FCC 15-47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altLang="en-US" dirty="0" smtClean="0"/>
              <a:t>To approve document 11-15/683r2 as our comments in FCC 15-47, and forward to the IEEE 802 EC, for approval and transmittal to the FCC.</a:t>
            </a:r>
          </a:p>
          <a:p>
            <a:pPr lvl="1"/>
            <a:endParaRPr lang="en-US" altLang="en-US" dirty="0" smtClean="0"/>
          </a:p>
          <a:p>
            <a:r>
              <a:rPr lang="en-US" altLang="en-US" b="1" dirty="0" smtClean="0"/>
              <a:t>Moved by: Richard Kennedy</a:t>
            </a:r>
          </a:p>
          <a:p>
            <a:r>
              <a:rPr lang="en-US" altLang="en-US" b="1" dirty="0" smtClean="0"/>
              <a:t>Seconded by: Peter Ecclesine</a:t>
            </a:r>
          </a:p>
          <a:p>
            <a:r>
              <a:rPr lang="en-US" altLang="en-US" b="1" dirty="0" smtClean="0"/>
              <a:t>Result</a:t>
            </a:r>
            <a:r>
              <a:rPr lang="en-US" altLang="en-US" b="1" dirty="0" smtClean="0"/>
              <a:t>: 47-0-2 Passes</a:t>
            </a:r>
            <a:endParaRPr lang="en-US" altLang="en-US" b="1" dirty="0" smtClean="0"/>
          </a:p>
          <a:p>
            <a:pPr lvl="1"/>
            <a:endParaRPr lang="en-US" altLang="en-US" dirty="0" smtClean="0"/>
          </a:p>
          <a:p>
            <a:pPr marL="0" indent="0">
              <a:buNone/>
            </a:pPr>
            <a:r>
              <a:rPr lang="en-US" altLang="en-US" sz="1800" dirty="0" smtClean="0"/>
              <a:t>In the Regulatory SC</a:t>
            </a:r>
          </a:p>
          <a:p>
            <a:r>
              <a:rPr lang="en-US" altLang="en-US" sz="1800" dirty="0" smtClean="0"/>
              <a:t>Moved by: Peter Ecclesine, Seconded by: Dan Gal</a:t>
            </a:r>
          </a:p>
          <a:p>
            <a:r>
              <a:rPr lang="en-US" altLang="en-US" sz="1800" dirty="0" smtClean="0"/>
              <a:t>Vote: 22/0/0 the motion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D6EE81A-4DF7-4B4F-AB48-0CB0472A7BE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2556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Regulatory SC Motion #3: FCC DA 15-516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 dirty="0" smtClean="0"/>
              <a:t>Motion: </a:t>
            </a:r>
          </a:p>
          <a:p>
            <a:pPr lvl="1"/>
            <a:r>
              <a:rPr lang="en-US" altLang="en-US" dirty="0" smtClean="0"/>
              <a:t>To approve document </a:t>
            </a:r>
            <a:r>
              <a:rPr lang="en-US" altLang="en-US" dirty="0" smtClean="0"/>
              <a:t>11-15/682r2 </a:t>
            </a:r>
            <a:r>
              <a:rPr lang="en-US" altLang="en-US" dirty="0" smtClean="0"/>
              <a:t>as our response to FCC DA 15-516 and forward to the IEEE 802 EC, for approval and transmittal to the FCC.</a:t>
            </a:r>
          </a:p>
          <a:p>
            <a:pPr lvl="1"/>
            <a:endParaRPr lang="en-US" altLang="en-US" dirty="0" smtClean="0"/>
          </a:p>
          <a:p>
            <a:r>
              <a:rPr lang="en-US" altLang="en-US" b="1" dirty="0" smtClean="0"/>
              <a:t>Moved by: Richard Kennedy</a:t>
            </a:r>
          </a:p>
          <a:p>
            <a:r>
              <a:rPr lang="en-US" altLang="en-US" b="1" dirty="0" smtClean="0"/>
              <a:t>Seconded by: </a:t>
            </a:r>
            <a:r>
              <a:rPr lang="en-US" altLang="en-US" b="1" dirty="0" smtClean="0"/>
              <a:t>Carolyn </a:t>
            </a:r>
            <a:r>
              <a:rPr lang="en-US" altLang="en-US" b="1" dirty="0" err="1" smtClean="0"/>
              <a:t>Heide</a:t>
            </a:r>
            <a:endParaRPr lang="en-US" altLang="en-US" b="1" dirty="0" smtClean="0"/>
          </a:p>
          <a:p>
            <a:r>
              <a:rPr lang="en-US" altLang="en-US" b="1" dirty="0" smtClean="0"/>
              <a:t>Result</a:t>
            </a:r>
            <a:r>
              <a:rPr lang="en-US" altLang="en-US" b="1" dirty="0" smtClean="0"/>
              <a:t>: 49-0-1 Passes</a:t>
            </a:r>
            <a:endParaRPr lang="en-US" altLang="en-US" b="1" dirty="0" smtClean="0"/>
          </a:p>
          <a:p>
            <a:endParaRPr lang="en-US" altLang="en-US" sz="1800" dirty="0" smtClean="0"/>
          </a:p>
          <a:p>
            <a:pPr marL="0" indent="0">
              <a:buNone/>
            </a:pPr>
            <a:r>
              <a:rPr lang="en-US" altLang="en-US" sz="1800" dirty="0" smtClean="0"/>
              <a:t>In the Regulatory SC</a:t>
            </a:r>
          </a:p>
          <a:p>
            <a:r>
              <a:rPr lang="en-US" altLang="en-US" sz="1800" dirty="0" smtClean="0"/>
              <a:t>Moved by: Carolyn Heide, Seconded by: Mike Montemurro</a:t>
            </a:r>
          </a:p>
          <a:p>
            <a:r>
              <a:rPr lang="en-US" altLang="en-US" sz="1800" dirty="0" smtClean="0"/>
              <a:t>Vote: 22/0/0 the motion passes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E71EA47-CCFD-4093-876F-62C4D29D81B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01713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90900</TotalTime>
  <Words>1251</Words>
  <Application>Microsoft Office PowerPoint</Application>
  <PresentationFormat>On-screen Show (4:3)</PresentationFormat>
  <Paragraphs>276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Document</vt:lpstr>
      <vt:lpstr>802.11 May 2015 WG Motions</vt:lpstr>
      <vt:lpstr>Abstract</vt:lpstr>
      <vt:lpstr>Wednesday</vt:lpstr>
      <vt:lpstr>Straw poll</vt:lpstr>
      <vt:lpstr>Friday</vt:lpstr>
      <vt:lpstr>PowerPoint Presentation</vt:lpstr>
      <vt:lpstr>Regulatory SC Motion #1: NGMN</vt:lpstr>
      <vt:lpstr>Regulatory SC Motion #2: FCC 15-47</vt:lpstr>
      <vt:lpstr>Regulatory SC Motion #3: FCC DA 15-516</vt:lpstr>
      <vt:lpstr>TGai Motion WG Recirculation LB</vt:lpstr>
      <vt:lpstr>TGak ad-hoc meeting </vt:lpstr>
      <vt:lpstr>TGaq ad-hoc meeting</vt:lpstr>
      <vt:lpstr>PowerPoint Presentation</vt:lpstr>
      <vt:lpstr>PowerPoint Presentation</vt:lpstr>
      <vt:lpstr>PowerPoint Presentation</vt:lpstr>
      <vt:lpstr>Friday – EC Motions None (May 2015 Interim) 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March 2015</cp:keywords>
  <cp:lastModifiedBy>Dorothy Stanley</cp:lastModifiedBy>
  <cp:revision>1720</cp:revision>
  <cp:lastPrinted>1998-02-10T13:28:06Z</cp:lastPrinted>
  <dcterms:created xsi:type="dcterms:W3CDTF">1998-02-10T13:07:52Z</dcterms:created>
  <dcterms:modified xsi:type="dcterms:W3CDTF">2015-05-15T17:12:01Z</dcterms:modified>
</cp:coreProperties>
</file>