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69" r:id="rId2"/>
    <p:sldId id="270" r:id="rId3"/>
    <p:sldId id="274" r:id="rId4"/>
    <p:sldId id="351" r:id="rId5"/>
    <p:sldId id="275" r:id="rId6"/>
    <p:sldId id="326" r:id="rId7"/>
    <p:sldId id="353" r:id="rId8"/>
    <p:sldId id="354" r:id="rId9"/>
    <p:sldId id="355" r:id="rId10"/>
    <p:sldId id="352" r:id="rId11"/>
    <p:sldId id="359" r:id="rId12"/>
    <p:sldId id="358" r:id="rId13"/>
    <p:sldId id="357" r:id="rId14"/>
    <p:sldId id="349" r:id="rId15"/>
    <p:sldId id="350" r:id="rId16"/>
    <p:sldId id="327" r:id="rId17"/>
    <p:sldId id="301" r:id="rId18"/>
  </p:sldIdLst>
  <p:sldSz cx="9144000" cy="6858000" type="screen4x3"/>
  <p:notesSz cx="68580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163">
          <p15:clr>
            <a:srgbClr val="A4A3A4"/>
          </p15:clr>
        </p15:guide>
        <p15:guide id="2" pos="284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99CCFF"/>
    <a:srgbClr val="66FF99"/>
    <a:srgbClr val="FF9966"/>
    <a:srgbClr val="FF9933"/>
    <a:srgbClr val="66FFFF"/>
    <a:srgbClr val="FF3300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85" autoAdjust="0"/>
    <p:restoredTop sz="97842" autoAdjust="0"/>
  </p:normalViewPr>
  <p:slideViewPr>
    <p:cSldViewPr>
      <p:cViewPr>
        <p:scale>
          <a:sx n="80" d="100"/>
          <a:sy n="80" d="100"/>
        </p:scale>
        <p:origin x="-828" y="-27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>
        <p:scale>
          <a:sx n="100" d="100"/>
          <a:sy n="100" d="100"/>
        </p:scale>
        <p:origin x="2466" y="72"/>
      </p:cViewPr>
      <p:guideLst>
        <p:guide orient="horz" pos="2163"/>
        <p:guide pos="284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64524" y="175081"/>
            <a:ext cx="2106089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 smtClean="0"/>
              <a:t>doc.: IEEE 802.11-15/0513r2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7388" y="175081"/>
            <a:ext cx="92006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81675" y="8997950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 smtClean="0"/>
              <a:t>Dorothy Stanley (Aruba Networks)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95625" y="89979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F771502A-6538-410D-9F92-7BE935D2C4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198" name="Line 6"/>
          <p:cNvSpPr>
            <a:spLocks noChangeShapeType="1"/>
          </p:cNvSpPr>
          <p:nvPr/>
        </p:nvSpPr>
        <p:spPr bwMode="auto">
          <a:xfrm>
            <a:off x="685800" y="38735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685800" y="8997950"/>
            <a:ext cx="70326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8213"/>
            <a:r>
              <a:rPr lang="en-US" sz="1200" b="0"/>
              <a:t>Submission</a:t>
            </a:r>
          </a:p>
        </p:txBody>
      </p:sp>
      <p:sp>
        <p:nvSpPr>
          <p:cNvPr id="8200" name="Line 8"/>
          <p:cNvSpPr>
            <a:spLocks noChangeShapeType="1"/>
          </p:cNvSpPr>
          <p:nvPr/>
        </p:nvSpPr>
        <p:spPr bwMode="auto">
          <a:xfrm>
            <a:off x="685800" y="8986838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080771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72125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 smtClean="0"/>
              <a:t>doc.: IEEE 802.11-15/0513r2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6113" y="98425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12838" y="701675"/>
            <a:ext cx="4635500" cy="34766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6425"/>
            <a:ext cx="5029200" cy="418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112" tIns="46259" rIns="94112" bIns="4625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87963" y="9001125"/>
            <a:ext cx="925512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8213">
              <a:defRPr sz="1200" b="0"/>
            </a:lvl5pPr>
          </a:lstStyle>
          <a:p>
            <a:pPr lvl="4">
              <a:defRPr/>
            </a:pPr>
            <a:r>
              <a:rPr lang="en-US" smtClean="0"/>
              <a:t>Dorothy Stanley (Aruba Networks)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81350" y="900112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715963" y="9001125"/>
            <a:ext cx="703262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19163"/>
            <a:r>
              <a:rPr lang="en-US" sz="1200" b="0"/>
              <a:t>Submission</a:t>
            </a:r>
          </a:p>
        </p:txBody>
      </p:sp>
      <p:sp>
        <p:nvSpPr>
          <p:cNvPr id="5129" name="Line 9"/>
          <p:cNvSpPr>
            <a:spLocks noChangeShapeType="1"/>
          </p:cNvSpPr>
          <p:nvPr/>
        </p:nvSpPr>
        <p:spPr bwMode="auto">
          <a:xfrm>
            <a:off x="715963" y="8999538"/>
            <a:ext cx="54260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130" name="Line 10"/>
          <p:cNvSpPr>
            <a:spLocks noChangeShapeType="1"/>
          </p:cNvSpPr>
          <p:nvPr/>
        </p:nvSpPr>
        <p:spPr bwMode="auto">
          <a:xfrm>
            <a:off x="639763" y="296863"/>
            <a:ext cx="55784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28568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802.11-15/0513r2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May 2015</a:t>
            </a:r>
          </a:p>
        </p:txBody>
      </p:sp>
      <p:sp>
        <p:nvSpPr>
          <p:cNvPr id="614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b="0" smtClean="0"/>
              <a:t>Dorothy Stanley (Aruba Networks)</a:t>
            </a:r>
          </a:p>
        </p:txBody>
      </p:sp>
      <p:sp>
        <p:nvSpPr>
          <p:cNvPr id="614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D0B8B295-F92D-467A-B866-1ED57ECAAB6C}" type="slidenum">
              <a:rPr lang="en-US" sz="1200" b="0" smtClean="0"/>
              <a:pPr/>
              <a:t>1</a:t>
            </a:fld>
            <a:endParaRPr lang="en-US" sz="1200" b="0" smtClean="0"/>
          </a:p>
        </p:txBody>
      </p:sp>
      <p:sp>
        <p:nvSpPr>
          <p:cNvPr id="61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234823530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9150" cy="3473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>
          <a:xfrm>
            <a:off x="4007743" y="95706"/>
            <a:ext cx="2205732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doc.: IEEE 802.19-09/xxxxr0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812723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April 2009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3571790" y="9001125"/>
            <a:ext cx="2641685" cy="184666"/>
          </a:xfrm>
        </p:spPr>
        <p:txBody>
          <a:bodyPr/>
          <a:lstStyle/>
          <a:p>
            <a:pPr lvl="4">
              <a:defRPr/>
            </a:pPr>
            <a:r>
              <a:rPr lang="en-US" smtClean="0"/>
              <a:t>Rich Kennedy, Research In Motion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altLang="ja-JP" smtClean="0"/>
              <a:t>Page </a:t>
            </a:r>
            <a:fld id="{E04F12BE-F34E-1248-940B-8EC27E93B954}" type="slidenum">
              <a:rPr lang="en-US" altLang="ja-JP" smtClean="0"/>
              <a:pPr>
                <a:defRPr/>
              </a:pPr>
              <a:t>10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20166736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xfrm>
            <a:off x="4017617" y="95706"/>
            <a:ext cx="2195858" cy="215444"/>
          </a:xfrm>
          <a:ln/>
        </p:spPr>
        <p:txBody>
          <a:bodyPr/>
          <a:lstStyle/>
          <a:p>
            <a:r>
              <a:rPr lang="en-US" smtClean="0"/>
              <a:t>doc.: IEEE 802.11-15/0691r1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xfrm>
            <a:off x="646113" y="95706"/>
            <a:ext cx="753411" cy="215444"/>
          </a:xfrm>
          <a:ln/>
        </p:spPr>
        <p:txBody>
          <a:bodyPr/>
          <a:lstStyle/>
          <a:p>
            <a:r>
              <a:rPr lang="en-US" smtClean="0"/>
              <a:t>May 2015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xfrm>
            <a:off x="5287963" y="9001125"/>
            <a:ext cx="5078121" cy="369332"/>
          </a:xfrm>
          <a:ln/>
        </p:spPr>
        <p:txBody>
          <a:bodyPr/>
          <a:lstStyle/>
          <a:p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xfrm>
            <a:off x="3278936" y="9001125"/>
            <a:ext cx="415177" cy="184666"/>
          </a:xfrm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11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14425" y="703263"/>
            <a:ext cx="4629150" cy="34734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13772" y="4416029"/>
            <a:ext cx="5030456" cy="427768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16402" y="96616"/>
            <a:ext cx="2195858" cy="215444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defRPr/>
            </a:pPr>
            <a:r>
              <a:rPr lang="en-US" altLang="en-US" sz="1400" smtClean="0"/>
              <a:t>doc.: IEEE 802.11-15/0491r8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5706"/>
            <a:ext cx="753411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May 2015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893996" y="9000687"/>
            <a:ext cx="2318263" cy="184666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spcBef>
                <a:spcPct val="0"/>
              </a:spcBef>
              <a:defRPr/>
            </a:pPr>
            <a:r>
              <a:rPr lang="en-US" altLang="en-US" smtClean="0"/>
              <a:t>Stephen McCann, BlackBerry</a:t>
            </a:r>
          </a:p>
        </p:txBody>
      </p:sp>
      <p:sp>
        <p:nvSpPr>
          <p:cNvPr id="4710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01264" y="9000687"/>
            <a:ext cx="492122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mtClean="0"/>
              <a:t>Page </a:t>
            </a:r>
            <a:fld id="{45450C8E-2D86-4BB9-8875-6F28E3A80690}" type="slidenum">
              <a:rPr lang="en-US" altLang="en-US" smtClean="0"/>
              <a:pPr>
                <a:spcBef>
                  <a:spcPct val="0"/>
                </a:spcBef>
              </a:pPr>
              <a:t>12</a:t>
            </a:fld>
            <a:endParaRPr lang="en-US" altLang="en-US" smtClean="0"/>
          </a:p>
        </p:txBody>
      </p:sp>
      <p:sp>
        <p:nvSpPr>
          <p:cNvPr id="4711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14425" y="703263"/>
            <a:ext cx="4629150" cy="3473450"/>
          </a:xfrm>
          <a:ln/>
        </p:spPr>
      </p:sp>
      <p:sp>
        <p:nvSpPr>
          <p:cNvPr id="1536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pPr>
              <a:defRPr/>
            </a:pPr>
            <a:r>
              <a:rPr lang="en-US"/>
              <a:t>doc.: IEEE 802.11-15/0496r1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"/>
          </p:nvPr>
        </p:nvSpPr>
        <p:spPr>
          <a:xfrm>
            <a:off x="646113" y="95706"/>
            <a:ext cx="753411" cy="215444"/>
          </a:xfrm>
        </p:spPr>
        <p:txBody>
          <a:bodyPr/>
          <a:lstStyle/>
          <a:p>
            <a:pPr>
              <a:defRPr/>
            </a:pPr>
            <a:r>
              <a:rPr lang="en-US"/>
              <a:t>May 2015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450026" y="9001125"/>
            <a:ext cx="2763449" cy="184666"/>
          </a:xfrm>
        </p:spPr>
        <p:txBody>
          <a:bodyPr/>
          <a:lstStyle/>
          <a:p>
            <a:pPr lvl="4">
              <a:defRPr/>
            </a:pPr>
            <a:r>
              <a:rPr lang="en-US"/>
              <a:t>Edward Au (Marvell Semiconductor)</a:t>
            </a:r>
          </a:p>
        </p:txBody>
      </p:sp>
      <p:sp>
        <p:nvSpPr>
          <p:cNvPr id="1536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278936" y="9001125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en-US" smtClean="0"/>
              <a:t>Page </a:t>
            </a:r>
            <a:fld id="{8345043A-5E73-4B14-86DA-522E3A84379F}" type="slidenum">
              <a:rPr lang="en-US" altLang="en-US" smtClean="0"/>
              <a:pPr/>
              <a:t>13</a:t>
            </a:fld>
            <a:endParaRPr lang="en-US" alt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14425" y="703263"/>
            <a:ext cx="4629150" cy="3473450"/>
          </a:xfrm>
          <a:ln/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doc.: IEEE 802.11-15/0513r2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"/>
          </p:nvPr>
        </p:nvSpPr>
        <p:spPr>
          <a:xfrm>
            <a:off x="646113" y="95706"/>
            <a:ext cx="753411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May 2015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019524" y="9001125"/>
            <a:ext cx="3193951" cy="184666"/>
          </a:xfrm>
        </p:spPr>
        <p:txBody>
          <a:bodyPr/>
          <a:lstStyle/>
          <a:p>
            <a:pPr lvl="4">
              <a:defRPr/>
            </a:pPr>
            <a:r>
              <a:rPr lang="en-US" smtClean="0"/>
              <a:t>Osama Aboul-Magd (Huawei Technologies)</a:t>
            </a:r>
            <a:endParaRPr lang="en-US"/>
          </a:p>
        </p:txBody>
      </p:sp>
      <p:sp>
        <p:nvSpPr>
          <p:cNvPr id="16391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278936" y="9001125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en-US" smtClean="0"/>
              <a:t>Page </a:t>
            </a:r>
            <a:fld id="{8F9DAA82-BCFA-43C4-A20D-4A7FB81629FF}" type="slidenum">
              <a:rPr lang="en-US" altLang="en-US" smtClean="0"/>
              <a:pPr/>
              <a:t>14</a:t>
            </a:fld>
            <a:endParaRPr lang="en-US" alt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14425" y="703263"/>
            <a:ext cx="4629150" cy="3473450"/>
          </a:xfrm>
          <a:ln/>
        </p:spPr>
      </p:sp>
      <p:sp>
        <p:nvSpPr>
          <p:cNvPr id="1741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doc.: IEEE 802.11-15/0513r2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"/>
          </p:nvPr>
        </p:nvSpPr>
        <p:spPr>
          <a:xfrm>
            <a:off x="646113" y="95706"/>
            <a:ext cx="753411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May 2015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019524" y="9001125"/>
            <a:ext cx="3193951" cy="184666"/>
          </a:xfrm>
        </p:spPr>
        <p:txBody>
          <a:bodyPr/>
          <a:lstStyle/>
          <a:p>
            <a:pPr lvl="4">
              <a:defRPr/>
            </a:pPr>
            <a:r>
              <a:rPr lang="en-US" smtClean="0"/>
              <a:t>Osama Aboul-Magd (Huawei Technologies)</a:t>
            </a:r>
            <a:endParaRPr lang="en-US"/>
          </a:p>
        </p:txBody>
      </p:sp>
      <p:sp>
        <p:nvSpPr>
          <p:cNvPr id="17415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278936" y="9001125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en-US" smtClean="0"/>
              <a:t>Page </a:t>
            </a:r>
            <a:fld id="{6ACDDC85-B01E-450C-B910-0EC4EEDC110B}" type="slidenum">
              <a:rPr lang="en-US" altLang="en-US" smtClean="0"/>
              <a:pPr/>
              <a:t>15</a:t>
            </a:fld>
            <a:endParaRPr lang="en-US" alt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802.11-15/0513r2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(Aruba Networks)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351489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802.11-15/0513r2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(Aruba Networks)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25983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802.11-15/0513r2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May 2015</a:t>
            </a:r>
          </a:p>
        </p:txBody>
      </p:sp>
      <p:sp>
        <p:nvSpPr>
          <p:cNvPr id="717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b="0" smtClean="0"/>
              <a:t>Dorothy Stanley (Aruba Networks)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E7628765-BB07-4236-84F8-D507B9C5330C}" type="slidenum">
              <a:rPr lang="en-US" sz="1200" b="0" smtClean="0"/>
              <a:pPr/>
              <a:t>2</a:t>
            </a:fld>
            <a:endParaRPr lang="en-US" sz="1200" b="0" smtClean="0"/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08734720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802.11-15/0513r2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(Aruba Networks)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123657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802.11-15/0513r2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altLang="en-US" smtClean="0"/>
              <a:t>Page </a:t>
            </a:r>
            <a:fld id="{F826BBB8-AB18-4C69-B379-87EBAD67B249}" type="slidenum">
              <a:rPr lang="en-US" altLang="en-US" smtClean="0"/>
              <a:pPr/>
              <a:t>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5208744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802.11-15/0513r2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(Aruba Networks)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351489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802.11-15/0513r2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Bruce Kraemer, Marvell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371192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9150" cy="3473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>
          <a:xfrm>
            <a:off x="4007743" y="95706"/>
            <a:ext cx="2205732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doc.: IEEE 802.19-09/xxxxr0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812723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April 2009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3571790" y="9001125"/>
            <a:ext cx="2641685" cy="184666"/>
          </a:xfrm>
        </p:spPr>
        <p:txBody>
          <a:bodyPr/>
          <a:lstStyle/>
          <a:p>
            <a:pPr lvl="4">
              <a:defRPr/>
            </a:pPr>
            <a:r>
              <a:rPr lang="en-US" smtClean="0"/>
              <a:t>Rich Kennedy, Research In Motion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C9511DD4-8461-104F-9922-A2A8F7A4D3B4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280911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9150" cy="3473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>
          <a:xfrm>
            <a:off x="4007743" y="95706"/>
            <a:ext cx="2205732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doc.: IEEE 802.19-09/xxxxr0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812723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April 2009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3571790" y="9001125"/>
            <a:ext cx="2641685" cy="184666"/>
          </a:xfrm>
        </p:spPr>
        <p:txBody>
          <a:bodyPr/>
          <a:lstStyle/>
          <a:p>
            <a:pPr lvl="4">
              <a:defRPr/>
            </a:pPr>
            <a:r>
              <a:rPr lang="en-US" smtClean="0"/>
              <a:t>Rich Kennedy, Research In Motion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C9511DD4-8461-104F-9922-A2A8F7A4D3B4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813344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9150" cy="3473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>
          <a:xfrm>
            <a:off x="4007743" y="95706"/>
            <a:ext cx="2205732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doc.: IEEE 802.19-09/xxxxr0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812723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April 2009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3571790" y="9001125"/>
            <a:ext cx="2641685" cy="184666"/>
          </a:xfrm>
        </p:spPr>
        <p:txBody>
          <a:bodyPr/>
          <a:lstStyle/>
          <a:p>
            <a:pPr lvl="4">
              <a:defRPr/>
            </a:pPr>
            <a:r>
              <a:rPr lang="en-US" smtClean="0"/>
              <a:t>Rich Kennedy, Research In Motion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C9511DD4-8461-104F-9922-A2A8F7A4D3B4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99777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 (Aruba Networks)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E5CBE4F-402A-49FC-A06A-9C974296C4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82542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 (Aruba Networks)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2E031F0-8644-40AC-ABB2-532CF6186C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84187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 (Aruba Networks)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49AE03E-796B-4873-946A-B6AA9F6A91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06243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GB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 (Aruba Networks)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035A483-3080-47E4-BD07-3D33495BC2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42754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 (Aruba Networks)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83650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 (Aruba Networks)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FDD5300-2866-4D79-87F5-BB55E78B962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2390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 (Aruba Networks)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338C2F6-F105-433A-AAB6-76B0B679D4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84429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 (Aruba Networks)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9B25F80-8C11-467D-8E41-C1B0ECCD19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76167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 (Aruba Networks)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F89681A-9631-497E-ACB4-B757B377D4B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00152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 (Aruba Networks)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979DB56-C54D-4700-A77E-3F886BE74F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33124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 (Aruba Networks)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EA2AD29-FE18-41FA-84E3-53BD235C034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90474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 (Aruba Networks)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5375AF5-85D9-46A1-B7D8-F799CB6B23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9777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3375"/>
            <a:ext cx="157956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smtClean="0"/>
            </a:lvl1pPr>
          </a:lstStyle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b="0"/>
            </a:lvl1pPr>
          </a:lstStyle>
          <a:p>
            <a:pPr>
              <a:defRPr/>
            </a:pPr>
            <a:r>
              <a:rPr lang="en-US" smtClean="0"/>
              <a:t>Dorothy Stanley (Aruba Networks)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200" b="0"/>
            </a:lvl1pPr>
          </a:lstStyle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dirty="0"/>
              <a:t>doc.: IEEE </a:t>
            </a:r>
            <a:r>
              <a:rPr lang="en-US" sz="1800" dirty="0" smtClean="0"/>
              <a:t>802.11-15/0513r2</a:t>
            </a:r>
            <a:endParaRPr lang="en-US" sz="1800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200" b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85" r:id="rId1"/>
    <p:sldLayoutId id="2147483974" r:id="rId2"/>
    <p:sldLayoutId id="2147483975" r:id="rId3"/>
    <p:sldLayoutId id="2147483976" r:id="rId4"/>
    <p:sldLayoutId id="2147483977" r:id="rId5"/>
    <p:sldLayoutId id="2147483978" r:id="rId6"/>
    <p:sldLayoutId id="2147483979" r:id="rId7"/>
    <p:sldLayoutId id="2147483980" r:id="rId8"/>
    <p:sldLayoutId id="2147483981" r:id="rId9"/>
    <p:sldLayoutId id="2147483982" r:id="rId10"/>
    <p:sldLayoutId id="2147483983" r:id="rId11"/>
    <p:sldLayoutId id="2147483984" r:id="rId1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May 2015</a:t>
            </a:r>
            <a:endParaRPr lang="en-US" sz="180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smtClean="0"/>
              <a:t>802.11 May 2015 WG Motions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  <a:noFill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</a:t>
            </a:r>
            <a:r>
              <a:rPr lang="en-US" sz="2000" b="0" dirty="0" smtClean="0"/>
              <a:t>2015-05-14</a:t>
            </a:r>
            <a:endParaRPr lang="en-US" sz="2000" b="0" dirty="0" smtClean="0"/>
          </a:p>
          <a:p>
            <a:pPr algn="ctr">
              <a:lnSpc>
                <a:spcPct val="90000"/>
              </a:lnSpc>
              <a:buFontTx/>
              <a:buNone/>
            </a:pPr>
            <a:endParaRPr lang="en-US" sz="2000" b="0" dirty="0" smtClean="0"/>
          </a:p>
        </p:txBody>
      </p:sp>
      <p:graphicFrame>
        <p:nvGraphicFramePr>
          <p:cNvPr id="3079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01963869"/>
              </p:ext>
            </p:extLst>
          </p:nvPr>
        </p:nvGraphicFramePr>
        <p:xfrm>
          <a:off x="534988" y="2319338"/>
          <a:ext cx="7883525" cy="2587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97" name="Document" r:id="rId4" imgW="8540406" imgH="2807669" progId="Word.Document.8">
                  <p:embed/>
                </p:oleObj>
              </mc:Choice>
              <mc:Fallback>
                <p:oleObj name="Document" r:id="rId4" imgW="8540406" imgH="2807669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4988" y="2319338"/>
                        <a:ext cx="7883525" cy="2587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80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/>
              <a:t>Authors:</a:t>
            </a:r>
            <a:endParaRPr lang="en-US" sz="2000" b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 (Aruba Networks)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TGai</a:t>
            </a:r>
            <a:r>
              <a:rPr lang="en-GB" dirty="0" smtClean="0"/>
              <a:t> Motion WG Recirculation </a:t>
            </a:r>
            <a:r>
              <a:rPr lang="en-GB" dirty="0" smtClean="0"/>
              <a:t>LB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r>
              <a:rPr lang="en-US" altLang="ja-JP" dirty="0" smtClean="0"/>
              <a:t>Having approved comment resolutions for all of the comments received during Working Group Letter Ballot 209 on </a:t>
            </a:r>
            <a:r>
              <a:rPr lang="en-US" altLang="ja-JP" dirty="0" err="1" smtClean="0"/>
              <a:t>TGai</a:t>
            </a:r>
            <a:r>
              <a:rPr lang="en-US" altLang="ja-JP" dirty="0" smtClean="0"/>
              <a:t> D4.0 as contained in document 11-15/0281r20, </a:t>
            </a:r>
          </a:p>
          <a:p>
            <a:pPr lvl="1"/>
            <a:r>
              <a:rPr lang="en-US" altLang="ja-JP" dirty="0" smtClean="0"/>
              <a:t> Instruct the editor to incorporate the resolutions with the D4.0 and create D5.0.</a:t>
            </a:r>
          </a:p>
          <a:p>
            <a:pPr lvl="1"/>
            <a:r>
              <a:rPr lang="en-US" altLang="ja-JP" dirty="0" smtClean="0"/>
              <a:t>Approve a 15 day Working Group Recirculation Ballot asking the question “Should </a:t>
            </a:r>
            <a:r>
              <a:rPr lang="en-US" altLang="ja-JP" dirty="0" err="1" smtClean="0"/>
              <a:t>TGai</a:t>
            </a:r>
            <a:r>
              <a:rPr lang="en-US" altLang="ja-JP" dirty="0" smtClean="0"/>
              <a:t> D5.0 be forwarded to Sponsor Ballot?”.</a:t>
            </a:r>
          </a:p>
          <a:p>
            <a:r>
              <a:rPr lang="en-US" altLang="ja-JP" dirty="0" smtClean="0"/>
              <a:t>Moved: Hiroshi Mano on behalf of the TG</a:t>
            </a:r>
          </a:p>
          <a:p>
            <a:endParaRPr lang="en-US" altLang="ja-JP" sz="1800" dirty="0"/>
          </a:p>
          <a:p>
            <a:r>
              <a:rPr lang="en-US" altLang="ja-JP" sz="1800" dirty="0" smtClean="0"/>
              <a:t>TG result: Moved</a:t>
            </a:r>
            <a:r>
              <a:rPr lang="en-US" altLang="ja-JP" sz="1800" dirty="0" smtClean="0"/>
              <a:t>: Marc </a:t>
            </a:r>
            <a:r>
              <a:rPr lang="en-US" altLang="ja-JP" sz="1800" dirty="0" err="1" smtClean="0"/>
              <a:t>Emmelmann</a:t>
            </a:r>
            <a:r>
              <a:rPr lang="en-US" altLang="ja-JP" sz="1800" dirty="0" smtClean="0"/>
              <a:t>, </a:t>
            </a:r>
            <a:r>
              <a:rPr lang="en-US" altLang="ja-JP" sz="1800" dirty="0" smtClean="0"/>
              <a:t>Seconded</a:t>
            </a:r>
            <a:r>
              <a:rPr lang="en-US" altLang="ja-JP" sz="1800" dirty="0" smtClean="0"/>
              <a:t>: Lee </a:t>
            </a:r>
            <a:r>
              <a:rPr lang="en-US" altLang="ja-JP" sz="1800" dirty="0" smtClean="0"/>
              <a:t>Armstrong, Result </a:t>
            </a:r>
            <a:r>
              <a:rPr lang="en-US" altLang="ja-JP" sz="1800" dirty="0" smtClean="0"/>
              <a:t>(20/0/0)</a:t>
            </a:r>
          </a:p>
          <a:p>
            <a:endParaRPr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10506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Dorothy Stanley (Aruba Networks)</a:t>
            </a:r>
            <a:endParaRPr 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A5EA9570-58F0-F54E-929D-9A3B14FC28FD}" type="slidenum">
              <a:rPr lang="en-US" altLang="ja-JP" smtClean="0"/>
              <a:pPr>
                <a:defRPr/>
              </a:pPr>
              <a:t>10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574335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11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sz="3600" dirty="0" err="1" smtClean="0"/>
              <a:t>TGak</a:t>
            </a:r>
            <a:r>
              <a:rPr lang="en-US" sz="3600" dirty="0" smtClean="0"/>
              <a:t> </a:t>
            </a:r>
            <a:r>
              <a:rPr lang="en-US" sz="3600" dirty="0"/>
              <a:t>a</a:t>
            </a:r>
            <a:r>
              <a:rPr lang="en-US" sz="3600" dirty="0" smtClean="0"/>
              <a:t>d-hoc meeting </a:t>
            </a:r>
            <a:endParaRPr lang="en-US" sz="3600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b="1" dirty="0" smtClean="0">
                <a:cs typeface="ＭＳ Ｐゴシック" charset="0"/>
              </a:rPr>
              <a:t>Motion:</a:t>
            </a:r>
          </a:p>
          <a:p>
            <a:pPr lvl="1">
              <a:lnSpc>
                <a:spcPct val="90000"/>
              </a:lnSpc>
            </a:pPr>
            <a:r>
              <a:rPr lang="en-US" b="0" dirty="0" smtClean="0">
                <a:cs typeface="ＭＳ Ｐゴシック" charset="0"/>
              </a:rPr>
              <a:t>Authorize </a:t>
            </a:r>
            <a:r>
              <a:rPr lang="en-US" b="0" dirty="0">
                <a:cs typeface="ＭＳ Ｐゴシック" charset="0"/>
              </a:rPr>
              <a:t>802.11 </a:t>
            </a:r>
            <a:r>
              <a:rPr lang="en-US" b="0" dirty="0" err="1">
                <a:cs typeface="ＭＳ Ｐゴシック" charset="0"/>
              </a:rPr>
              <a:t>TGak</a:t>
            </a:r>
            <a:r>
              <a:rPr lang="en-US" b="0" dirty="0">
                <a:cs typeface="ＭＳ Ｐゴシック" charset="0"/>
              </a:rPr>
              <a:t> to hold an ad hoc meeting 9-10 July 2015 in the Silicon Valley area for the purpose of </a:t>
            </a:r>
            <a:r>
              <a:rPr lang="en-US" b="0" dirty="0" smtClean="0">
                <a:cs typeface="ＭＳ Ｐゴシック" charset="0"/>
              </a:rPr>
              <a:t>comment resolution development.</a:t>
            </a:r>
          </a:p>
          <a:p>
            <a:pPr>
              <a:lnSpc>
                <a:spcPct val="90000"/>
              </a:lnSpc>
            </a:pPr>
            <a:endParaRPr lang="en-US" dirty="0">
              <a:cs typeface="ＭＳ Ｐゴシック" charset="0"/>
            </a:endParaRPr>
          </a:p>
          <a:p>
            <a:pPr>
              <a:lnSpc>
                <a:spcPct val="90000"/>
              </a:lnSpc>
            </a:pPr>
            <a:r>
              <a:rPr lang="en-US" dirty="0" smtClean="0">
                <a:cs typeface="ＭＳ Ｐゴシック" charset="0"/>
              </a:rPr>
              <a:t>Moved: Donald Eastlake on behalf of the TG</a:t>
            </a:r>
          </a:p>
          <a:p>
            <a:pPr>
              <a:lnSpc>
                <a:spcPct val="90000"/>
              </a:lnSpc>
            </a:pPr>
            <a:r>
              <a:rPr lang="en-US" dirty="0" smtClean="0">
                <a:cs typeface="ＭＳ Ｐゴシック" charset="0"/>
              </a:rPr>
              <a:t>Result:</a:t>
            </a:r>
            <a:endParaRPr lang="en-US" dirty="0" smtClean="0">
              <a:cs typeface="ＭＳ Ｐゴシック" charset="0"/>
            </a:endParaRPr>
          </a:p>
          <a:p>
            <a:pPr lvl="1">
              <a:lnSpc>
                <a:spcPct val="90000"/>
              </a:lnSpc>
            </a:pPr>
            <a:endParaRPr lang="en-US" dirty="0">
              <a:cs typeface="ＭＳ Ｐゴシック" charset="0"/>
            </a:endParaRPr>
          </a:p>
          <a:p>
            <a:pPr lvl="1">
              <a:lnSpc>
                <a:spcPct val="90000"/>
              </a:lnSpc>
            </a:pPr>
            <a:endParaRPr lang="en-US" dirty="0" smtClean="0">
              <a:cs typeface="ＭＳ Ｐゴシック" charset="0"/>
            </a:endParaRPr>
          </a:p>
          <a:p>
            <a:pPr>
              <a:lnSpc>
                <a:spcPct val="90000"/>
              </a:lnSpc>
            </a:pPr>
            <a:r>
              <a:rPr lang="en-US" sz="1800" dirty="0" smtClean="0">
                <a:cs typeface="ＭＳ Ｐゴシック" charset="0"/>
              </a:rPr>
              <a:t>TG result: Moved</a:t>
            </a:r>
            <a:r>
              <a:rPr lang="en-US" sz="1800" dirty="0">
                <a:cs typeface="ＭＳ Ｐゴシック" charset="0"/>
              </a:rPr>
              <a:t>: Mark Hamilton    Seconded: Richard </a:t>
            </a:r>
            <a:r>
              <a:rPr lang="en-US" sz="1800" dirty="0" smtClean="0">
                <a:cs typeface="ＭＳ Ｐゴシック" charset="0"/>
              </a:rPr>
              <a:t>Roy, Yes</a:t>
            </a:r>
            <a:r>
              <a:rPr lang="en-US" sz="1800" dirty="0">
                <a:cs typeface="ＭＳ Ｐゴシック" charset="0"/>
              </a:rPr>
              <a:t>: 10   No: 0   Abstain: 0</a:t>
            </a: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84680" y="6475413"/>
            <a:ext cx="2159245" cy="184666"/>
          </a:xfrm>
          <a:noFill/>
        </p:spPr>
        <p:txBody>
          <a:bodyPr/>
          <a:lstStyle/>
          <a:p>
            <a:r>
              <a:rPr lang="en-US" smtClean="0"/>
              <a:t>Dorothy Stanley (Aruba Networks)</a:t>
            </a:r>
            <a:endParaRPr lang="en-US" dirty="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203202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Footer Placeholder 4"/>
          <p:cNvSpPr>
            <a:spLocks noGrp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en-US" altLang="en-US" sz="1200" b="0" smtClean="0"/>
              <a:t>Dorothy Stanley (Aruba Networks)</a:t>
            </a:r>
            <a:endParaRPr lang="en-US" altLang="en-US" sz="1200" b="0" smtClean="0"/>
          </a:p>
        </p:txBody>
      </p:sp>
      <p:sp>
        <p:nvSpPr>
          <p:cNvPr id="2355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DC9E15C8-A5A3-494E-9718-40B7A861A83C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12</a:t>
            </a:fld>
            <a:endParaRPr lang="en-US" altLang="en-US" sz="1200" b="0" smtClean="0"/>
          </a:p>
        </p:txBody>
      </p:sp>
      <p:sp>
        <p:nvSpPr>
          <p:cNvPr id="2355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err="1" smtClean="0"/>
              <a:t>TGaq</a:t>
            </a:r>
            <a:r>
              <a:rPr lang="en-US" altLang="en-US" dirty="0" smtClean="0"/>
              <a:t> ad-hoc meeting</a:t>
            </a:r>
            <a:endParaRPr lang="en-US" altLang="en-US" dirty="0" smtClean="0"/>
          </a:p>
        </p:txBody>
      </p:sp>
      <p:sp>
        <p:nvSpPr>
          <p:cNvPr id="2150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4572000"/>
          </a:xfrm>
        </p:spPr>
        <p:txBody>
          <a:bodyPr/>
          <a:lstStyle/>
          <a:p>
            <a:pPr>
              <a:defRPr/>
            </a:pPr>
            <a:r>
              <a:rPr lang="en-GB" altLang="en-US" sz="2800" dirty="0" smtClean="0"/>
              <a:t>Move to authorise a </a:t>
            </a:r>
            <a:r>
              <a:rPr lang="en-GB" altLang="en-US" sz="2800" dirty="0" err="1" smtClean="0"/>
              <a:t>TGaq</a:t>
            </a:r>
            <a:r>
              <a:rPr lang="en-GB" altLang="en-US" sz="2800" dirty="0" smtClean="0"/>
              <a:t> ad-hoc on Sunday July 12 2015 in Waikoloa, Hawai‘i, for the purposes of comment resolution preparation</a:t>
            </a:r>
            <a:r>
              <a:rPr lang="en-GB" altLang="en-US" sz="2800" dirty="0" smtClean="0"/>
              <a:t>.</a:t>
            </a:r>
          </a:p>
          <a:p>
            <a:pPr>
              <a:defRPr/>
            </a:pPr>
            <a:endParaRPr lang="en-GB" altLang="en-US" sz="2800" dirty="0" smtClean="0"/>
          </a:p>
          <a:p>
            <a:pPr>
              <a:defRPr/>
            </a:pPr>
            <a:r>
              <a:rPr lang="en-GB" altLang="en-US" dirty="0" smtClean="0"/>
              <a:t>Moved: Stephen McCann, on behalf of the TG</a:t>
            </a:r>
          </a:p>
          <a:p>
            <a:pPr>
              <a:defRPr/>
            </a:pPr>
            <a:r>
              <a:rPr lang="en-GB" altLang="en-US" dirty="0" smtClean="0"/>
              <a:t>Result:</a:t>
            </a:r>
            <a:endParaRPr lang="en-GB" altLang="en-US" dirty="0" smtClean="0"/>
          </a:p>
          <a:p>
            <a:pPr marL="0" indent="0">
              <a:buFontTx/>
              <a:buNone/>
              <a:defRPr/>
            </a:pPr>
            <a:endParaRPr lang="en-GB" altLang="en-US" dirty="0" smtClean="0"/>
          </a:p>
          <a:p>
            <a:pPr marL="0" indent="0">
              <a:buFontTx/>
              <a:buNone/>
              <a:defRPr/>
            </a:pPr>
            <a:endParaRPr lang="en-GB" altLang="en-US" dirty="0"/>
          </a:p>
          <a:p>
            <a:pPr marL="0" indent="0">
              <a:buFontTx/>
              <a:buNone/>
              <a:defRPr/>
            </a:pPr>
            <a:endParaRPr lang="en-GB" altLang="en-US" dirty="0" smtClean="0"/>
          </a:p>
          <a:p>
            <a:pPr>
              <a:defRPr/>
            </a:pPr>
            <a:r>
              <a:rPr lang="en-GB" altLang="en-US" sz="1800" dirty="0" smtClean="0"/>
              <a:t>TG result: Moved</a:t>
            </a:r>
            <a:r>
              <a:rPr lang="en-GB" altLang="en-US" sz="1800" dirty="0" smtClean="0"/>
              <a:t>: Dan </a:t>
            </a:r>
            <a:r>
              <a:rPr lang="en-GB" altLang="en-US" sz="1800" dirty="0" smtClean="0"/>
              <a:t>Gal, 2</a:t>
            </a:r>
            <a:r>
              <a:rPr lang="en-GB" altLang="en-US" sz="1800" baseline="30000" dirty="0" smtClean="0"/>
              <a:t>nd</a:t>
            </a:r>
            <a:r>
              <a:rPr lang="en-GB" altLang="en-US" sz="1800" dirty="0" smtClean="0"/>
              <a:t>: </a:t>
            </a:r>
            <a:r>
              <a:rPr lang="en-GB" altLang="en-US" sz="1800" dirty="0" err="1" smtClean="0"/>
              <a:t>Yunsong</a:t>
            </a:r>
            <a:r>
              <a:rPr lang="en-GB" altLang="en-US" sz="1800" dirty="0" smtClean="0"/>
              <a:t> </a:t>
            </a:r>
            <a:r>
              <a:rPr lang="en-GB" altLang="en-US" sz="1800" dirty="0" smtClean="0"/>
              <a:t>Yang, Y</a:t>
            </a:r>
            <a:r>
              <a:rPr lang="en-GB" altLang="en-US" sz="1800" dirty="0" smtClean="0"/>
              <a:t>: </a:t>
            </a:r>
            <a:r>
              <a:rPr lang="en-GB" altLang="en-US" sz="1800" dirty="0"/>
              <a:t> 3</a:t>
            </a:r>
            <a:r>
              <a:rPr lang="en-GB" altLang="en-US" sz="1800" dirty="0" smtClean="0"/>
              <a:t>, N: 0, A: </a:t>
            </a:r>
            <a:r>
              <a:rPr lang="en-GB" altLang="en-US" sz="1800" dirty="0"/>
              <a:t>2</a:t>
            </a:r>
            <a:endParaRPr lang="en-GB" altLang="en-US" sz="1800" dirty="0" smtClean="0"/>
          </a:p>
        </p:txBody>
      </p:sp>
      <p:sp>
        <p:nvSpPr>
          <p:cNvPr id="23558" name="Date Placeholder 1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May 2015</a:t>
            </a:r>
            <a:endParaRPr lang="en-GB" altLang="en-US" sz="1800" smtClean="0"/>
          </a:p>
        </p:txBody>
      </p:sp>
    </p:spTree>
    <p:extLst>
      <p:ext uri="{BB962C8B-B14F-4D97-AF65-F5344CB8AC3E}">
        <p14:creationId xmlns:p14="http://schemas.microsoft.com/office/powerpoint/2010/main" val="1745739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en-US" smtClean="0"/>
              <a:t>Slide </a:t>
            </a:r>
            <a:fld id="{F61A03E1-5311-40D1-BC6C-CC350DFD4B34}" type="slidenum">
              <a:rPr lang="en-US" altLang="en-US" smtClean="0"/>
              <a:pPr/>
              <a:t>13</a:t>
            </a:fld>
            <a:endParaRPr lang="en-US" altLang="en-US" smtClean="0"/>
          </a:p>
        </p:txBody>
      </p:sp>
      <p:sp>
        <p:nvSpPr>
          <p:cNvPr id="1331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ctr"/>
            <a:r>
              <a:rPr lang="en-US" altLang="en-US" sz="3200" b="1" dirty="0" err="1" smtClean="0">
                <a:solidFill>
                  <a:schemeClr val="tx2"/>
                </a:solidFill>
              </a:rPr>
              <a:t>TGay</a:t>
            </a:r>
            <a:r>
              <a:rPr lang="en-US" altLang="en-US" sz="3200" b="1" dirty="0" smtClean="0">
                <a:solidFill>
                  <a:schemeClr val="tx2"/>
                </a:solidFill>
              </a:rPr>
              <a:t> Motion WFA </a:t>
            </a:r>
            <a:r>
              <a:rPr lang="en-US" altLang="en-US" sz="3200" b="1" dirty="0">
                <a:solidFill>
                  <a:schemeClr val="tx2"/>
                </a:solidFill>
              </a:rPr>
              <a:t>liaison letter</a:t>
            </a:r>
          </a:p>
        </p:txBody>
      </p:sp>
      <p:sp>
        <p:nvSpPr>
          <p:cNvPr id="13316" name="Rectangle 3"/>
          <p:cNvSpPr txBox="1">
            <a:spLocks noChangeArrowheads="1"/>
          </p:cNvSpPr>
          <p:nvPr/>
        </p:nvSpPr>
        <p:spPr bwMode="auto">
          <a:xfrm>
            <a:off x="685800" y="1676400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just">
              <a:spcBef>
                <a:spcPct val="20000"/>
              </a:spcBef>
              <a:buFontTx/>
              <a:buChar char="•"/>
            </a:pPr>
            <a:r>
              <a:rPr lang="en-US" altLang="en-US" sz="2400" b="1" dirty="0"/>
              <a:t>Move to </a:t>
            </a:r>
            <a:r>
              <a:rPr lang="en-US" altLang="en-US" sz="2400" b="1" dirty="0" smtClean="0"/>
              <a:t>approve and forward </a:t>
            </a:r>
            <a:r>
              <a:rPr lang="en-US" altLang="en-US" sz="2400" b="1" dirty="0"/>
              <a:t>the liaison </a:t>
            </a:r>
            <a:r>
              <a:rPr lang="en-US" altLang="en-US" sz="2400" b="1" dirty="0" smtClean="0"/>
              <a:t>letter to the Wi-Fi Alliance in  11-15/0671r1 </a:t>
            </a:r>
            <a:r>
              <a:rPr lang="en-US" altLang="en-US" sz="2400" b="1" dirty="0"/>
              <a:t>and grant the Working Group chair editorial rights to the letter.</a:t>
            </a:r>
          </a:p>
          <a:p>
            <a:pPr algn="just">
              <a:spcBef>
                <a:spcPct val="20000"/>
              </a:spcBef>
              <a:buFontTx/>
              <a:buChar char="•"/>
            </a:pPr>
            <a:endParaRPr lang="en-US" altLang="en-US" sz="2200" dirty="0"/>
          </a:p>
          <a:p>
            <a:pPr algn="just">
              <a:buFontTx/>
              <a:buChar char="•"/>
            </a:pPr>
            <a:r>
              <a:rPr lang="en-US" altLang="en-US" sz="2400" b="1" dirty="0" smtClean="0"/>
              <a:t>Moved: Edward Au</a:t>
            </a:r>
          </a:p>
          <a:p>
            <a:pPr algn="just">
              <a:buFontTx/>
              <a:buChar char="•"/>
            </a:pPr>
            <a:r>
              <a:rPr lang="en-US" altLang="en-US" sz="2400" dirty="0" smtClean="0"/>
              <a:t>Seconded:</a:t>
            </a:r>
          </a:p>
          <a:p>
            <a:pPr algn="just">
              <a:buFontTx/>
              <a:buChar char="•"/>
            </a:pPr>
            <a:r>
              <a:rPr lang="en-US" altLang="en-US" sz="2400" b="1" dirty="0" smtClean="0"/>
              <a:t>Result:</a:t>
            </a:r>
          </a:p>
          <a:p>
            <a:pPr algn="just">
              <a:buFontTx/>
              <a:buChar char="•"/>
            </a:pPr>
            <a:endParaRPr lang="en-US" altLang="en-US" sz="2200" dirty="0"/>
          </a:p>
          <a:p>
            <a:pPr algn="just">
              <a:buFontTx/>
              <a:buChar char="•"/>
            </a:pPr>
            <a:endParaRPr lang="en-US" altLang="en-US" sz="2200" b="1" dirty="0" smtClean="0"/>
          </a:p>
          <a:p>
            <a:pPr algn="just">
              <a:buFontTx/>
              <a:buChar char="•"/>
            </a:pPr>
            <a:r>
              <a:rPr lang="en-US" altLang="en-US" sz="1800" dirty="0" smtClean="0"/>
              <a:t>TG result: </a:t>
            </a:r>
            <a:r>
              <a:rPr lang="en-US" altLang="en-US" sz="1800" b="1" dirty="0" smtClean="0"/>
              <a:t>Move</a:t>
            </a:r>
            <a:r>
              <a:rPr lang="en-US" altLang="en-US" sz="1800" b="1" dirty="0"/>
              <a:t>:  Rakesh </a:t>
            </a:r>
            <a:r>
              <a:rPr lang="en-US" altLang="en-US" sz="1800" b="1" dirty="0" err="1" smtClean="0"/>
              <a:t>Taori</a:t>
            </a:r>
            <a:r>
              <a:rPr lang="en-US" altLang="en-US" sz="1800" b="1" dirty="0" smtClean="0"/>
              <a:t>, Second</a:t>
            </a:r>
            <a:r>
              <a:rPr lang="en-US" altLang="en-US" sz="1800" b="1" dirty="0"/>
              <a:t>:  Carlos </a:t>
            </a:r>
            <a:r>
              <a:rPr lang="en-US" altLang="en-US" sz="1800" b="1" dirty="0" smtClean="0"/>
              <a:t>Cordeiro, Yes</a:t>
            </a:r>
            <a:r>
              <a:rPr lang="en-US" altLang="en-US" sz="1800" b="1" dirty="0"/>
              <a:t>:  </a:t>
            </a:r>
            <a:r>
              <a:rPr lang="en-US" altLang="en-US" sz="1800" b="1" dirty="0" smtClean="0"/>
              <a:t>36, No</a:t>
            </a:r>
            <a:r>
              <a:rPr lang="en-US" altLang="en-US" sz="1800" b="1" dirty="0"/>
              <a:t>:  </a:t>
            </a:r>
            <a:r>
              <a:rPr lang="en-US" altLang="en-US" sz="1800" b="1" dirty="0" smtClean="0"/>
              <a:t>0, Abstain</a:t>
            </a:r>
            <a:r>
              <a:rPr lang="en-US" altLang="en-US" sz="1800" b="1" dirty="0"/>
              <a:t>:  0</a:t>
            </a:r>
          </a:p>
        </p:txBody>
      </p:sp>
      <p:sp>
        <p:nvSpPr>
          <p:cNvPr id="1331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48400" y="6475413"/>
            <a:ext cx="22955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en-US" smtClean="0"/>
              <a:t>Dorothy Stanley (Aruba Networks)</a:t>
            </a:r>
            <a:endParaRPr lang="en-US" altLang="en-US" smtClean="0"/>
          </a:p>
        </p:txBody>
      </p:sp>
      <p:sp>
        <p:nvSpPr>
          <p:cNvPr id="1331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en-US" sz="1800" smtClean="0"/>
              <a:t>May 2015</a:t>
            </a:r>
            <a:endParaRPr lang="en-US" altLang="en-US" sz="1800" smtClean="0"/>
          </a:p>
        </p:txBody>
      </p:sp>
    </p:spTree>
    <p:extLst>
      <p:ext uri="{BB962C8B-B14F-4D97-AF65-F5344CB8AC3E}">
        <p14:creationId xmlns:p14="http://schemas.microsoft.com/office/powerpoint/2010/main" val="2034856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ctr"/>
            <a:r>
              <a:rPr lang="en-US" altLang="en-US" sz="3200" b="1" dirty="0" smtClean="0">
                <a:solidFill>
                  <a:schemeClr val="tx2"/>
                </a:solidFill>
              </a:rPr>
              <a:t>Motion – NGP PAR</a:t>
            </a:r>
            <a:endParaRPr lang="en-US" altLang="en-US" sz="3200" b="1" dirty="0">
              <a:solidFill>
                <a:schemeClr val="tx2"/>
              </a:solidFill>
            </a:endParaRPr>
          </a:p>
        </p:txBody>
      </p:sp>
      <p:sp>
        <p:nvSpPr>
          <p:cNvPr id="1331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48400" y="6475413"/>
            <a:ext cx="22955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en-US" smtClean="0"/>
              <a:t>Dorothy Stanley (Aruba Networks)</a:t>
            </a:r>
            <a:endParaRPr lang="en-US" altLang="en-US" smtClean="0"/>
          </a:p>
        </p:txBody>
      </p:sp>
      <p:sp>
        <p:nvSpPr>
          <p:cNvPr id="13317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848600" cy="4953000"/>
          </a:xfrm>
        </p:spPr>
        <p:txBody>
          <a:bodyPr/>
          <a:lstStyle/>
          <a:p>
            <a:pPr algn="just"/>
            <a:r>
              <a:rPr lang="en-GB" altLang="en-US" dirty="0" smtClean="0"/>
              <a:t>Believing that the PAR contained in the document referenced below meets IEEE-SA guidelines,</a:t>
            </a:r>
            <a:endParaRPr lang="en-CA" altLang="en-US" dirty="0" smtClean="0"/>
          </a:p>
          <a:p>
            <a:pPr algn="just">
              <a:spcBef>
                <a:spcPts val="1225"/>
              </a:spcBef>
            </a:pPr>
            <a:r>
              <a:rPr lang="en-GB" altLang="en-US" dirty="0" smtClean="0"/>
              <a:t>Request that the PAR contained in 11-15/0030r8 be posted to the IEEE 802 Executive Committee (EC) agenda for EC approval to submit to </a:t>
            </a:r>
            <a:r>
              <a:rPr lang="en-GB" altLang="en-US" dirty="0" err="1" smtClean="0"/>
              <a:t>NesCom</a:t>
            </a:r>
            <a:r>
              <a:rPr lang="en-GB" altLang="en-US" dirty="0" smtClean="0"/>
              <a:t>.</a:t>
            </a:r>
            <a:endParaRPr lang="en-CA" altLang="en-US" dirty="0" smtClean="0"/>
          </a:p>
          <a:p>
            <a:pPr>
              <a:spcBef>
                <a:spcPts val="1225"/>
              </a:spcBef>
            </a:pPr>
            <a:r>
              <a:rPr lang="en-GB" altLang="en-US" dirty="0" smtClean="0"/>
              <a:t>Moved by: Jonathan Segev</a:t>
            </a:r>
          </a:p>
          <a:p>
            <a:pPr>
              <a:spcBef>
                <a:spcPts val="1225"/>
              </a:spcBef>
            </a:pPr>
            <a:r>
              <a:rPr lang="en-GB" altLang="en-US" dirty="0" smtClean="0"/>
              <a:t>Seconded: </a:t>
            </a:r>
          </a:p>
          <a:p>
            <a:pPr>
              <a:spcBef>
                <a:spcPts val="1225"/>
              </a:spcBef>
            </a:pPr>
            <a:r>
              <a:rPr lang="en-GB" altLang="en-US" dirty="0" smtClean="0"/>
              <a:t>Result: </a:t>
            </a:r>
          </a:p>
          <a:p>
            <a:pPr>
              <a:spcBef>
                <a:spcPts val="1225"/>
              </a:spcBef>
            </a:pPr>
            <a:endParaRPr lang="en-GB" altLang="en-US" dirty="0"/>
          </a:p>
          <a:p>
            <a:pPr marL="0" lvl="0" indent="0">
              <a:buNone/>
            </a:pPr>
            <a:r>
              <a:rPr lang="en-GB" altLang="en-US" sz="1800" dirty="0" smtClean="0"/>
              <a:t>NGP SG vote: </a:t>
            </a:r>
            <a:r>
              <a:rPr lang="en-GB" sz="1800" dirty="0"/>
              <a:t>Moved: Ganesh </a:t>
            </a:r>
            <a:r>
              <a:rPr lang="en-GB" sz="1800" dirty="0" err="1"/>
              <a:t>Vekatesan</a:t>
            </a:r>
            <a:r>
              <a:rPr lang="en-GB" sz="1800" dirty="0"/>
              <a:t>, 2</a:t>
            </a:r>
            <a:r>
              <a:rPr lang="en-GB" sz="1800" baseline="30000" dirty="0"/>
              <a:t>nd</a:t>
            </a:r>
            <a:r>
              <a:rPr lang="en-GB" sz="1800" dirty="0"/>
              <a:t>: Brian Hart, Results: 26-0-2</a:t>
            </a:r>
            <a:endParaRPr lang="en-US" sz="1800" dirty="0"/>
          </a:p>
        </p:txBody>
      </p:sp>
      <p:sp>
        <p:nvSpPr>
          <p:cNvPr id="1331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181100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en-US" sz="1800" smtClean="0"/>
              <a:t>May 2015</a:t>
            </a:r>
            <a:endParaRPr lang="en-US" altLang="en-US" sz="180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5107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ctr"/>
            <a:r>
              <a:rPr lang="en-US" altLang="en-US" sz="3200" b="1" dirty="0">
                <a:solidFill>
                  <a:schemeClr val="tx2"/>
                </a:solidFill>
              </a:rPr>
              <a:t>Motion </a:t>
            </a:r>
            <a:r>
              <a:rPr lang="en-US" altLang="en-US" sz="3200" dirty="0" smtClean="0">
                <a:solidFill>
                  <a:schemeClr val="tx2"/>
                </a:solidFill>
              </a:rPr>
              <a:t>– NGP </a:t>
            </a:r>
            <a:r>
              <a:rPr lang="en-US" altLang="en-US" sz="3200" b="1" dirty="0" smtClean="0">
                <a:solidFill>
                  <a:schemeClr val="tx2"/>
                </a:solidFill>
              </a:rPr>
              <a:t>CSD</a:t>
            </a:r>
            <a:endParaRPr lang="en-US" altLang="en-US" sz="3200" b="1" dirty="0">
              <a:solidFill>
                <a:schemeClr val="tx2"/>
              </a:solidFill>
            </a:endParaRPr>
          </a:p>
        </p:txBody>
      </p:sp>
      <p:sp>
        <p:nvSpPr>
          <p:cNvPr id="1434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48400" y="6475413"/>
            <a:ext cx="22955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en-US" smtClean="0"/>
              <a:t>Dorothy Stanley (Aruba Networks)</a:t>
            </a:r>
            <a:endParaRPr lang="en-US" altLang="en-US" smtClean="0"/>
          </a:p>
        </p:txBody>
      </p:sp>
      <p:sp>
        <p:nvSpPr>
          <p:cNvPr id="14341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848600" cy="4953000"/>
          </a:xfrm>
        </p:spPr>
        <p:txBody>
          <a:bodyPr/>
          <a:lstStyle/>
          <a:p>
            <a:pPr algn="just"/>
            <a:r>
              <a:rPr lang="en-GB" altLang="en-US" dirty="0" smtClean="0"/>
              <a:t>Believing that the CSD contained in the document referenced below meets IEEE-SA guidelines,</a:t>
            </a:r>
            <a:endParaRPr lang="en-CA" altLang="en-US" dirty="0" smtClean="0"/>
          </a:p>
          <a:p>
            <a:pPr algn="just">
              <a:spcBef>
                <a:spcPts val="1225"/>
              </a:spcBef>
            </a:pPr>
            <a:r>
              <a:rPr lang="en-GB" altLang="en-US" dirty="0" smtClean="0"/>
              <a:t>Request that the CSD contained in 11-15/0262r4 be posted to the IEEE 802 Executive Committee (EC) agenda for EC approval to submit to </a:t>
            </a:r>
            <a:r>
              <a:rPr lang="en-GB" altLang="en-US" dirty="0" err="1" smtClean="0"/>
              <a:t>NesCom</a:t>
            </a:r>
            <a:r>
              <a:rPr lang="en-GB" altLang="en-US" dirty="0" smtClean="0"/>
              <a:t>.</a:t>
            </a:r>
            <a:endParaRPr lang="en-CA" altLang="en-US" dirty="0" smtClean="0"/>
          </a:p>
          <a:p>
            <a:pPr>
              <a:spcBef>
                <a:spcPts val="1225"/>
              </a:spcBef>
            </a:pPr>
            <a:r>
              <a:rPr lang="en-GB" altLang="en-US" dirty="0"/>
              <a:t>Moved by: </a:t>
            </a:r>
            <a:r>
              <a:rPr lang="en-GB" altLang="en-US" dirty="0" smtClean="0"/>
              <a:t>Jonathan Segev</a:t>
            </a:r>
            <a:endParaRPr lang="en-GB" altLang="en-US" dirty="0"/>
          </a:p>
          <a:p>
            <a:pPr>
              <a:spcBef>
                <a:spcPts val="1225"/>
              </a:spcBef>
            </a:pPr>
            <a:r>
              <a:rPr lang="en-GB" altLang="en-US" dirty="0"/>
              <a:t>Seconded</a:t>
            </a:r>
            <a:r>
              <a:rPr lang="en-GB" altLang="en-US" dirty="0" smtClean="0"/>
              <a:t>: </a:t>
            </a:r>
            <a:endParaRPr lang="en-GB" altLang="en-US" dirty="0"/>
          </a:p>
          <a:p>
            <a:pPr>
              <a:spcBef>
                <a:spcPts val="1225"/>
              </a:spcBef>
            </a:pPr>
            <a:r>
              <a:rPr lang="en-GB" altLang="en-US" dirty="0"/>
              <a:t>Result</a:t>
            </a:r>
            <a:r>
              <a:rPr lang="en-GB" altLang="en-US" dirty="0" smtClean="0"/>
              <a:t>: </a:t>
            </a:r>
            <a:endParaRPr lang="en-GB" altLang="en-US" dirty="0"/>
          </a:p>
          <a:p>
            <a:pPr>
              <a:spcBef>
                <a:spcPts val="1225"/>
              </a:spcBef>
            </a:pPr>
            <a:endParaRPr lang="en-GB" altLang="en-US" dirty="0"/>
          </a:p>
          <a:p>
            <a:pPr>
              <a:spcBef>
                <a:spcPts val="1225"/>
              </a:spcBef>
            </a:pPr>
            <a:r>
              <a:rPr lang="en-GB" altLang="en-US" sz="1800" dirty="0" smtClean="0"/>
              <a:t>NGP </a:t>
            </a:r>
            <a:r>
              <a:rPr lang="en-GB" altLang="en-US" sz="1800" dirty="0"/>
              <a:t>SG vote: Moved: </a:t>
            </a:r>
            <a:r>
              <a:rPr lang="en-GB" sz="1800" dirty="0"/>
              <a:t>Ganesh </a:t>
            </a:r>
            <a:r>
              <a:rPr lang="en-GB" sz="1800" dirty="0" err="1"/>
              <a:t>Vekatesan</a:t>
            </a:r>
            <a:r>
              <a:rPr lang="en-GB" sz="1800" dirty="0"/>
              <a:t>, 2</a:t>
            </a:r>
            <a:r>
              <a:rPr lang="en-GB" sz="1800" baseline="30000" dirty="0"/>
              <a:t>nd</a:t>
            </a:r>
            <a:r>
              <a:rPr lang="en-GB" sz="1800" dirty="0"/>
              <a:t>: Brian Hart, Results: 28-0-2</a:t>
            </a:r>
            <a:endParaRPr lang="en-CA" altLang="en-US" sz="1800" dirty="0"/>
          </a:p>
        </p:txBody>
      </p:sp>
      <p:sp>
        <p:nvSpPr>
          <p:cNvPr id="14342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181100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en-US" sz="1800" smtClean="0"/>
              <a:t>May 2015</a:t>
            </a:r>
            <a:endParaRPr lang="en-US" altLang="en-US" sz="180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5059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Friday – EC </a:t>
            </a:r>
            <a:r>
              <a:rPr lang="en-GB" dirty="0"/>
              <a:t>Motions</a:t>
            </a:r>
            <a:br>
              <a:rPr lang="en-GB" dirty="0"/>
            </a:br>
            <a:r>
              <a:rPr lang="en-GB" sz="2000" dirty="0"/>
              <a:t>None (May 2015 Interim)</a:t>
            </a:r>
            <a:r>
              <a:rPr lang="en-GB" dirty="0"/>
              <a:t/>
            </a:r>
            <a:br>
              <a:rPr lang="en-GB" dirty="0"/>
            </a:b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 (Aruba Networks)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0FDD5300-2866-4D79-87F5-BB55E78B9620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682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References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 (Aruba Networks)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3273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May 2015</a:t>
            </a:r>
            <a:endParaRPr lang="en-US" sz="1800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Abstract</a:t>
            </a:r>
          </a:p>
        </p:txBody>
      </p:sp>
      <p:sp>
        <p:nvSpPr>
          <p:cNvPr id="410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0" dirty="0" smtClean="0"/>
              <a:t>This document is a composite of all 802.11 sub-group motions that are brought to the May 2015 802.11 WG plenary meetings.</a:t>
            </a:r>
          </a:p>
          <a:p>
            <a:endParaRPr lang="en-US" b="0" dirty="0" smtClean="0"/>
          </a:p>
          <a:p>
            <a:r>
              <a:rPr lang="en-US" b="0" dirty="0" smtClean="0"/>
              <a:t>R0: motions for Wednesday</a:t>
            </a:r>
          </a:p>
          <a:p>
            <a:r>
              <a:rPr lang="en-US" b="0" dirty="0" smtClean="0"/>
              <a:t>TBD:</a:t>
            </a:r>
          </a:p>
          <a:p>
            <a:pPr lvl="1"/>
            <a:r>
              <a:rPr lang="en-US" b="0" dirty="0" smtClean="0"/>
              <a:t>R1: at conclusion of Wednesday WG11 plenary</a:t>
            </a:r>
          </a:p>
          <a:p>
            <a:pPr lvl="1"/>
            <a:r>
              <a:rPr lang="en-US" b="0" dirty="0" smtClean="0"/>
              <a:t>R2: containing motions for Friday WG11 plenary</a:t>
            </a:r>
          </a:p>
          <a:p>
            <a:pPr lvl="1"/>
            <a:r>
              <a:rPr lang="en-US" b="0" dirty="0" smtClean="0"/>
              <a:t>R3: at conclusion of  Friday WG11 plenary</a:t>
            </a:r>
          </a:p>
          <a:p>
            <a:pPr lvl="1"/>
            <a:r>
              <a:rPr lang="en-US" dirty="0" smtClean="0"/>
              <a:t>R4: at conclusion of  Friday EC meeting (Plenary session only)</a:t>
            </a:r>
            <a:endParaRPr lang="en-US" b="0" dirty="0" smtClean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 (Aruba Networks)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Wednesday</a:t>
            </a:r>
            <a:endParaRPr lang="en-GB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 (Aruba Networks)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0FDD5300-2866-4D79-87F5-BB55E78B9620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0391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altLang="en-US" sz="2800" dirty="0" smtClean="0"/>
              <a:t>Should we add to the members list an indication that allows members to determine if they have failed to submit a vote,  or have submitted an invalid vote for the qualifying mandatory ballots?</a:t>
            </a:r>
          </a:p>
          <a:p>
            <a:pPr lvl="1"/>
            <a:r>
              <a:rPr lang="en-GB" altLang="en-US" sz="2400" dirty="0" smtClean="0"/>
              <a:t>Yes 86</a:t>
            </a:r>
          </a:p>
          <a:p>
            <a:pPr lvl="1"/>
            <a:r>
              <a:rPr lang="en-GB" altLang="en-US" sz="2400" dirty="0" smtClean="0"/>
              <a:t>No 3</a:t>
            </a:r>
          </a:p>
          <a:p>
            <a:pPr lvl="1"/>
            <a:r>
              <a:rPr lang="en-GB" altLang="en-US" sz="2400" dirty="0" smtClean="0"/>
              <a:t>Abstain 16</a:t>
            </a:r>
          </a:p>
        </p:txBody>
      </p:sp>
      <p:sp>
        <p:nvSpPr>
          <p:cNvPr id="29699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smtClean="0"/>
              <a:t>Straw poll</a:t>
            </a:r>
          </a:p>
        </p:txBody>
      </p:sp>
      <p:sp>
        <p:nvSpPr>
          <p:cNvPr id="29700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800" smtClean="0"/>
              <a:t>May 2015</a:t>
            </a:r>
            <a:endParaRPr lang="en-US" altLang="en-US" sz="1800" smtClean="0"/>
          </a:p>
        </p:txBody>
      </p:sp>
      <p:sp>
        <p:nvSpPr>
          <p:cNvPr id="29701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200" b="0" smtClean="0"/>
              <a:t>Dorothy Stanley (Aruba Networks)</a:t>
            </a:r>
            <a:endParaRPr lang="en-US" altLang="en-US" sz="1200" b="0" smtClean="0"/>
          </a:p>
        </p:txBody>
      </p:sp>
      <p:sp>
        <p:nvSpPr>
          <p:cNvPr id="2970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200" b="0"/>
              <a:t>Slide </a:t>
            </a:r>
            <a:fld id="{AF538EB9-09A3-4610-9774-D8FFF340A5B2}" type="slidenum">
              <a:rPr lang="en-US" altLang="en-US" sz="1200" b="0"/>
              <a:pPr/>
              <a:t>4</a:t>
            </a:fld>
            <a:endParaRPr lang="en-US" altLang="en-US" sz="1200" b="0"/>
          </a:p>
        </p:txBody>
      </p:sp>
    </p:spTree>
    <p:extLst>
      <p:ext uri="{BB962C8B-B14F-4D97-AF65-F5344CB8AC3E}">
        <p14:creationId xmlns:p14="http://schemas.microsoft.com/office/powerpoint/2010/main" val="13842763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Friday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 (Aruba Networks)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0FDD5300-2866-4D79-87F5-BB55E78B9620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6540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64603868"/>
              </p:ext>
            </p:extLst>
          </p:nvPr>
        </p:nvGraphicFramePr>
        <p:xfrm>
          <a:off x="98286" y="762000"/>
          <a:ext cx="8893314" cy="4775271"/>
        </p:xfrm>
        <a:graphic>
          <a:graphicData uri="http://schemas.openxmlformats.org/drawingml/2006/table">
            <a:tbl>
              <a:tblPr/>
              <a:tblGrid>
                <a:gridCol w="2833734"/>
                <a:gridCol w="3588299"/>
                <a:gridCol w="1057708"/>
                <a:gridCol w="1413573"/>
              </a:tblGrid>
              <a:tr h="346364"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346364"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CAC</a:t>
                      </a: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2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Monday</a:t>
                      </a:r>
                      <a:r>
                        <a:rPr lang="fr-FR" sz="2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  <a:r>
                        <a:rPr lang="fr-FR" sz="21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June</a:t>
                      </a:r>
                      <a:r>
                        <a:rPr lang="fr-FR" sz="2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8, </a:t>
                      </a:r>
                      <a:r>
                        <a:rPr lang="fr-FR" sz="21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June</a:t>
                      </a:r>
                      <a:r>
                        <a:rPr lang="fr-FR" sz="2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29</a:t>
                      </a:r>
                      <a:endParaRPr lang="fr-FR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12:00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GB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  <a:tr h="346364"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REG </a:t>
                      </a:r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SC</a:t>
                      </a:r>
                      <a:b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endParaRPr lang="en-GB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Bi-weekly  Thursdays </a:t>
                      </a:r>
                      <a:r>
                        <a:rPr lang="en-GB" sz="2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GB" sz="2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May 28</a:t>
                      </a:r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through </a:t>
                      </a:r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July</a:t>
                      </a:r>
                      <a:r>
                        <a:rPr lang="en-GB" sz="2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30th</a:t>
                      </a:r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endParaRPr lang="en-GB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12:30 </a:t>
                      </a:r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ET</a:t>
                      </a:r>
                    </a:p>
                    <a:p>
                      <a:pPr algn="ctr" fontAlgn="b"/>
                      <a:endParaRPr lang="en-GB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GB" sz="2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GB" sz="21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b"/>
                      <a:endParaRPr lang="en-GB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46364"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ARC</a:t>
                      </a:r>
                      <a:endParaRPr lang="en-GB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June 3</a:t>
                      </a:r>
                      <a:endParaRPr lang="en-GB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11:00 </a:t>
                      </a:r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  <a:tr h="346364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GB" sz="2100" b="0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TGah</a:t>
                      </a:r>
                      <a:endParaRPr lang="en-GB" sz="2100" b="0" i="0" u="none" strike="noStrike" kern="120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June 9, July 7</a:t>
                      </a:r>
                      <a:endParaRPr lang="en-GB" sz="21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20:00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02968"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TGai</a:t>
                      </a:r>
                      <a:endParaRPr lang="en-GB" sz="21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Weekly Tuesday</a:t>
                      </a:r>
                      <a:r>
                        <a:rPr lang="en-GB" sz="2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, </a:t>
                      </a:r>
                      <a:r>
                        <a:rPr lang="en-GB" sz="2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May 26, Monday June 22, 29, Jul 6</a:t>
                      </a:r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endParaRPr lang="en-GB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</a:t>
                      </a:r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ET</a:t>
                      </a:r>
                    </a:p>
                    <a:p>
                      <a:pPr algn="ctr" fontAlgn="b"/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17:00 ET</a:t>
                      </a:r>
                      <a:endParaRPr lang="en-GB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</a:p>
                    <a:p>
                      <a:pPr algn="ctr" fontAlgn="b"/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2hr</a:t>
                      </a:r>
                      <a:endParaRPr lang="en-GB" sz="21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  <a:tr h="346364"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TGak</a:t>
                      </a:r>
                      <a:endParaRPr lang="en-GB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Monday </a:t>
                      </a:r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June 1, 15, 29</a:t>
                      </a:r>
                      <a:endParaRPr lang="en-GB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</a:t>
                      </a:r>
                      <a:r>
                        <a:rPr lang="en-GB" sz="2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hrs</a:t>
                      </a:r>
                      <a:endParaRPr lang="en-GB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6364"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TGaq</a:t>
                      </a:r>
                      <a:endParaRPr lang="en-GB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Fri May</a:t>
                      </a:r>
                      <a:r>
                        <a:rPr lang="en-GB" sz="2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22, 29, June 6, 19, 26</a:t>
                      </a:r>
                      <a:endParaRPr lang="en-GB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12:00 </a:t>
                      </a:r>
                      <a:r>
                        <a:rPr lang="en-GB" sz="2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hrs</a:t>
                      </a:r>
                      <a:endParaRPr lang="en-GB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  <a:tr h="358043"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TGmc</a:t>
                      </a:r>
                      <a:endParaRPr lang="en-GB" sz="21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May 29, June 5, 26</a:t>
                      </a:r>
                      <a:endParaRPr lang="en-GB" sz="21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  <a:endParaRPr lang="en-GB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6364"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TGax</a:t>
                      </a:r>
                      <a:endParaRPr lang="en-GB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210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Thursday June 18</a:t>
                      </a:r>
                      <a:endParaRPr lang="en-GB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  <a:endParaRPr lang="en-GB" sz="21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r>
                        <a:rPr lang="en-GB" sz="2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GB" sz="21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GB" sz="21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  <a:tr h="346364"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TGay</a:t>
                      </a:r>
                      <a:endParaRPr lang="en-GB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Tuesday</a:t>
                      </a:r>
                      <a:r>
                        <a:rPr lang="en-GB" sz="2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July 7</a:t>
                      </a:r>
                      <a:endParaRPr lang="en-GB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GB" sz="21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GB" sz="21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46364"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NGP</a:t>
                      </a:r>
                      <a:endParaRPr lang="en-GB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Wednesday July 1</a:t>
                      </a:r>
                      <a:endParaRPr lang="en-GB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</a:tbl>
          </a:graphicData>
        </a:graphic>
      </p:graphicFrame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 (Aruba Networks)</a:t>
            </a:r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1676400" y="5943600"/>
            <a:ext cx="22066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/>
              <a:t>Motion to approve:  </a:t>
            </a:r>
            <a:endParaRPr lang="en-US" sz="1800" dirty="0"/>
          </a:p>
        </p:txBody>
      </p:sp>
      <p:sp>
        <p:nvSpPr>
          <p:cNvPr id="7" name="TextBox 6"/>
          <p:cNvSpPr txBox="1"/>
          <p:nvPr/>
        </p:nvSpPr>
        <p:spPr>
          <a:xfrm>
            <a:off x="2823117" y="152400"/>
            <a:ext cx="22507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Teleconferences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1076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Regulatory SC Motion #</a:t>
            </a:r>
            <a:r>
              <a:rPr lang="en-US" altLang="en-US" dirty="0" smtClean="0"/>
              <a:t>1: NGMN</a:t>
            </a:r>
            <a:endParaRPr lang="en-US" altLang="en-US" dirty="0" smtClean="0"/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95800"/>
          </a:xfrm>
        </p:spPr>
        <p:txBody>
          <a:bodyPr/>
          <a:lstStyle/>
          <a:p>
            <a:r>
              <a:rPr lang="en-US" altLang="en-US" dirty="0" smtClean="0"/>
              <a:t>Motion: </a:t>
            </a:r>
          </a:p>
          <a:p>
            <a:pPr lvl="1"/>
            <a:r>
              <a:rPr lang="en-US" altLang="en-US" dirty="0" smtClean="0"/>
              <a:t>To approve document </a:t>
            </a:r>
            <a:r>
              <a:rPr lang="en-US" altLang="en-US" dirty="0" smtClean="0"/>
              <a:t>11-15/673r2 </a:t>
            </a:r>
            <a:r>
              <a:rPr lang="en-US" altLang="en-US" dirty="0" smtClean="0"/>
              <a:t>as our liaison to the Next Generation Mobile Networks (NGMN</a:t>
            </a:r>
            <a:r>
              <a:rPr lang="en-US" altLang="en-US" dirty="0" smtClean="0"/>
              <a:t>), granting the WG chair editorial license.</a:t>
            </a:r>
          </a:p>
          <a:p>
            <a:pPr lvl="1"/>
            <a:endParaRPr lang="en-US" altLang="en-US" dirty="0" smtClean="0"/>
          </a:p>
          <a:p>
            <a:r>
              <a:rPr lang="en-US" altLang="en-US" b="1" dirty="0" smtClean="0"/>
              <a:t>Moved by</a:t>
            </a:r>
            <a:r>
              <a:rPr lang="en-US" altLang="en-US" b="1" dirty="0" smtClean="0"/>
              <a:t>: Richard Kennedy</a:t>
            </a:r>
            <a:endParaRPr lang="en-US" altLang="en-US" b="1" dirty="0" smtClean="0"/>
          </a:p>
          <a:p>
            <a:r>
              <a:rPr lang="en-US" altLang="en-US" b="1" dirty="0" smtClean="0"/>
              <a:t>Seconded by</a:t>
            </a:r>
            <a:r>
              <a:rPr lang="en-US" altLang="en-US" b="1" dirty="0" smtClean="0"/>
              <a:t>: </a:t>
            </a:r>
            <a:r>
              <a:rPr lang="en-US" altLang="en-US" b="1" dirty="0" err="1" smtClean="0"/>
              <a:t>Jeorge</a:t>
            </a:r>
            <a:r>
              <a:rPr lang="en-US" altLang="en-US" b="1" dirty="0" smtClean="0"/>
              <a:t> </a:t>
            </a:r>
            <a:r>
              <a:rPr lang="en-US" altLang="en-US" b="1" dirty="0" err="1" smtClean="0"/>
              <a:t>Hurtarte</a:t>
            </a:r>
            <a:endParaRPr lang="en-US" altLang="en-US" b="1" dirty="0" smtClean="0"/>
          </a:p>
          <a:p>
            <a:r>
              <a:rPr lang="en-US" altLang="en-US" b="1" dirty="0" smtClean="0"/>
              <a:t>Result:</a:t>
            </a:r>
            <a:endParaRPr lang="en-US" altLang="en-US" b="1" dirty="0" smtClean="0"/>
          </a:p>
          <a:p>
            <a:pPr marL="457200" lvl="1" indent="0">
              <a:buNone/>
            </a:pPr>
            <a:endParaRPr lang="en-US" altLang="en-US" dirty="0" smtClean="0"/>
          </a:p>
          <a:p>
            <a:pPr marL="0" indent="0">
              <a:buNone/>
            </a:pPr>
            <a:r>
              <a:rPr lang="en-US" altLang="en-US" sz="1800" dirty="0" smtClean="0"/>
              <a:t>In the Regulatory SC</a:t>
            </a:r>
            <a:endParaRPr lang="en-US" altLang="en-US" sz="1800" dirty="0"/>
          </a:p>
          <a:p>
            <a:r>
              <a:rPr lang="en-US" altLang="en-US" sz="1800" dirty="0" smtClean="0"/>
              <a:t>Moved: Dan Gal, Seconded: Mike Montemurro</a:t>
            </a:r>
          </a:p>
          <a:p>
            <a:r>
              <a:rPr lang="en-US" altLang="en-US" sz="1800" dirty="0" smtClean="0"/>
              <a:t>Vote: 22/0/1 the motion passes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 (Aruba Networks)</a:t>
            </a:r>
            <a:endParaRPr lang="en-US"/>
          </a:p>
        </p:txBody>
      </p:sp>
      <p:sp>
        <p:nvSpPr>
          <p:cNvPr id="512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126FF585-B257-472E-AD26-8401FAF53F92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7</a:t>
            </a:fld>
            <a:endParaRPr lang="en-US" altLang="en-US" sz="1200" b="0"/>
          </a:p>
        </p:txBody>
      </p:sp>
    </p:spTree>
    <p:extLst>
      <p:ext uri="{BB962C8B-B14F-4D97-AF65-F5344CB8AC3E}">
        <p14:creationId xmlns:p14="http://schemas.microsoft.com/office/powerpoint/2010/main" val="574083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Regulatory SC Motion #</a:t>
            </a:r>
            <a:r>
              <a:rPr lang="en-US" altLang="en-US" dirty="0" smtClean="0"/>
              <a:t>2: FCC 15-47</a:t>
            </a:r>
            <a:endParaRPr lang="en-US" altLang="en-US" dirty="0" smtClean="0"/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419600"/>
          </a:xfrm>
        </p:spPr>
        <p:txBody>
          <a:bodyPr/>
          <a:lstStyle/>
          <a:p>
            <a:r>
              <a:rPr lang="en-US" altLang="en-US" dirty="0" smtClean="0"/>
              <a:t>Motion: </a:t>
            </a:r>
          </a:p>
          <a:p>
            <a:pPr lvl="1"/>
            <a:r>
              <a:rPr lang="en-US" altLang="en-US" dirty="0" smtClean="0"/>
              <a:t>To approve document 11-15/683r2 as our comments in FCC 15-47, and forward to the IEEE 802 EC, for approval and transmittal to the FCC</a:t>
            </a:r>
            <a:r>
              <a:rPr lang="en-US" altLang="en-US" dirty="0" smtClean="0"/>
              <a:t>.</a:t>
            </a:r>
          </a:p>
          <a:p>
            <a:pPr lvl="1"/>
            <a:endParaRPr lang="en-US" altLang="en-US" dirty="0" smtClean="0"/>
          </a:p>
          <a:p>
            <a:r>
              <a:rPr lang="en-US" altLang="en-US" b="1" dirty="0" smtClean="0"/>
              <a:t>Moved by</a:t>
            </a:r>
            <a:r>
              <a:rPr lang="en-US" altLang="en-US" b="1" dirty="0" smtClean="0"/>
              <a:t>: Richard Kennedy</a:t>
            </a:r>
            <a:endParaRPr lang="en-US" altLang="en-US" b="1" dirty="0" smtClean="0"/>
          </a:p>
          <a:p>
            <a:r>
              <a:rPr lang="en-US" altLang="en-US" b="1" dirty="0" smtClean="0"/>
              <a:t>Seconded by</a:t>
            </a:r>
            <a:r>
              <a:rPr lang="en-US" altLang="en-US" b="1" dirty="0" smtClean="0"/>
              <a:t>: Peter Ecclesine</a:t>
            </a:r>
            <a:endParaRPr lang="en-US" altLang="en-US" b="1" dirty="0" smtClean="0"/>
          </a:p>
          <a:p>
            <a:r>
              <a:rPr lang="en-US" altLang="en-US" b="1" dirty="0" smtClean="0"/>
              <a:t>Result:</a:t>
            </a:r>
            <a:endParaRPr lang="en-US" altLang="en-US" b="1" dirty="0" smtClean="0"/>
          </a:p>
          <a:p>
            <a:pPr lvl="1"/>
            <a:endParaRPr lang="en-US" altLang="en-US" dirty="0" smtClean="0"/>
          </a:p>
          <a:p>
            <a:pPr marL="0" indent="0">
              <a:buNone/>
            </a:pPr>
            <a:r>
              <a:rPr lang="en-US" altLang="en-US" sz="1800" dirty="0" smtClean="0"/>
              <a:t>In the Regulatory SC</a:t>
            </a:r>
          </a:p>
          <a:p>
            <a:r>
              <a:rPr lang="en-US" altLang="en-US" sz="1800" dirty="0" smtClean="0"/>
              <a:t>Moved by: Peter Ecclesine, Seconded by: Dan Gal</a:t>
            </a:r>
          </a:p>
          <a:p>
            <a:r>
              <a:rPr lang="en-US" altLang="en-US" sz="1800" dirty="0" smtClean="0"/>
              <a:t>Vote: 22/0/0 the motion passes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 (Aruba Networks)</a:t>
            </a:r>
            <a:endParaRPr lang="en-US"/>
          </a:p>
        </p:txBody>
      </p:sp>
      <p:sp>
        <p:nvSpPr>
          <p:cNvPr id="615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4D6EE81A-4DF7-4B4F-AB48-0CB0472A7BED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8</a:t>
            </a:fld>
            <a:endParaRPr lang="en-US" altLang="en-US" sz="1200" b="0"/>
          </a:p>
        </p:txBody>
      </p:sp>
    </p:spTree>
    <p:extLst>
      <p:ext uri="{BB962C8B-B14F-4D97-AF65-F5344CB8AC3E}">
        <p14:creationId xmlns:p14="http://schemas.microsoft.com/office/powerpoint/2010/main" val="1525563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Regulatory SC Motion #</a:t>
            </a:r>
            <a:r>
              <a:rPr lang="en-US" altLang="en-US" dirty="0" smtClean="0"/>
              <a:t>3: FCC DA 15-516</a:t>
            </a:r>
            <a:endParaRPr lang="en-US" altLang="en-US" dirty="0" smtClean="0"/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19600"/>
          </a:xfrm>
        </p:spPr>
        <p:txBody>
          <a:bodyPr/>
          <a:lstStyle/>
          <a:p>
            <a:r>
              <a:rPr lang="en-US" altLang="en-US" dirty="0" smtClean="0"/>
              <a:t>Motion: </a:t>
            </a:r>
          </a:p>
          <a:p>
            <a:pPr lvl="1"/>
            <a:r>
              <a:rPr lang="en-US" altLang="en-US" dirty="0" smtClean="0"/>
              <a:t>To approve document 11-15/682r1 as our response to FCC DA 15-516 and forward to the IEEE 802 EC, for approval and transmittal to the FCC</a:t>
            </a:r>
            <a:r>
              <a:rPr lang="en-US" altLang="en-US" dirty="0" smtClean="0"/>
              <a:t>.</a:t>
            </a:r>
          </a:p>
          <a:p>
            <a:pPr lvl="1"/>
            <a:endParaRPr lang="en-US" altLang="en-US" dirty="0" smtClean="0"/>
          </a:p>
          <a:p>
            <a:r>
              <a:rPr lang="en-US" altLang="en-US" b="1" dirty="0" smtClean="0"/>
              <a:t>Moved by: </a:t>
            </a:r>
            <a:r>
              <a:rPr lang="en-US" altLang="en-US" b="1" dirty="0" smtClean="0"/>
              <a:t>Richard Kennedy</a:t>
            </a:r>
            <a:endParaRPr lang="en-US" altLang="en-US" b="1" dirty="0" smtClean="0"/>
          </a:p>
          <a:p>
            <a:r>
              <a:rPr lang="en-US" altLang="en-US" b="1" dirty="0" smtClean="0"/>
              <a:t>Seconded by: </a:t>
            </a:r>
          </a:p>
          <a:p>
            <a:r>
              <a:rPr lang="en-US" altLang="en-US" b="1" dirty="0" smtClean="0"/>
              <a:t>Result:</a:t>
            </a:r>
            <a:endParaRPr lang="en-US" altLang="en-US" b="1" dirty="0" smtClean="0"/>
          </a:p>
          <a:p>
            <a:endParaRPr lang="en-US" altLang="en-US" sz="1800" dirty="0" smtClean="0"/>
          </a:p>
          <a:p>
            <a:pPr marL="0" indent="0">
              <a:buNone/>
            </a:pPr>
            <a:r>
              <a:rPr lang="en-US" altLang="en-US" sz="1800" dirty="0" smtClean="0"/>
              <a:t>In the Regulatory SC</a:t>
            </a:r>
          </a:p>
          <a:p>
            <a:r>
              <a:rPr lang="en-US" altLang="en-US" sz="1800" dirty="0" smtClean="0"/>
              <a:t>Moved by: Carolyn Heide, Seconded by: Mike Montemurro</a:t>
            </a:r>
          </a:p>
          <a:p>
            <a:r>
              <a:rPr lang="en-US" altLang="en-US" sz="1800" dirty="0" smtClean="0"/>
              <a:t>Vote: 22/0/0 the motion passes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 (Aruba Networks)</a:t>
            </a:r>
            <a:endParaRPr lang="en-US"/>
          </a:p>
        </p:txBody>
      </p:sp>
      <p:sp>
        <p:nvSpPr>
          <p:cNvPr id="717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AE71EA47-CCFD-4093-876F-62C4D29D81B6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9</a:t>
            </a:fld>
            <a:endParaRPr lang="en-US" altLang="en-US" sz="1200" b="0"/>
          </a:p>
        </p:txBody>
      </p:sp>
    </p:spTree>
    <p:extLst>
      <p:ext uri="{BB962C8B-B14F-4D97-AF65-F5344CB8AC3E}">
        <p14:creationId xmlns:p14="http://schemas.microsoft.com/office/powerpoint/2010/main" val="1017137517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90754</TotalTime>
  <Words>1229</Words>
  <Application>Microsoft Office PowerPoint</Application>
  <PresentationFormat>On-screen Show (4:3)</PresentationFormat>
  <Paragraphs>275</Paragraphs>
  <Slides>17</Slides>
  <Notes>17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9" baseType="lpstr">
      <vt:lpstr>Default Design</vt:lpstr>
      <vt:lpstr>Document</vt:lpstr>
      <vt:lpstr>802.11 May 2015 WG Motions</vt:lpstr>
      <vt:lpstr>Abstract</vt:lpstr>
      <vt:lpstr>Wednesday</vt:lpstr>
      <vt:lpstr>Straw poll</vt:lpstr>
      <vt:lpstr>Friday</vt:lpstr>
      <vt:lpstr>PowerPoint Presentation</vt:lpstr>
      <vt:lpstr>Regulatory SC Motion #1: NGMN</vt:lpstr>
      <vt:lpstr>Regulatory SC Motion #2: FCC 15-47</vt:lpstr>
      <vt:lpstr>Regulatory SC Motion #3: FCC DA 15-516</vt:lpstr>
      <vt:lpstr>TGai Motion WG Recirculation LB</vt:lpstr>
      <vt:lpstr>TGak ad-hoc meeting </vt:lpstr>
      <vt:lpstr>TGaq ad-hoc meeting</vt:lpstr>
      <vt:lpstr>PowerPoint Presentation</vt:lpstr>
      <vt:lpstr>PowerPoint Presentation</vt:lpstr>
      <vt:lpstr>PowerPoint Presentation</vt:lpstr>
      <vt:lpstr>Friday – EC Motions None (May 2015 Interim) </vt:lpstr>
      <vt:lpstr>References</vt:lpstr>
    </vt:vector>
  </TitlesOfParts>
  <Company>Aruba Networks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Plenary Motions</dc:title>
  <dc:creator>dstanley@arubanetworks.com</dc:creator>
  <cp:keywords>March 2015</cp:keywords>
  <cp:lastModifiedBy>Dorothy Stanley</cp:lastModifiedBy>
  <cp:revision>1715</cp:revision>
  <cp:lastPrinted>1998-02-10T13:28:06Z</cp:lastPrinted>
  <dcterms:created xsi:type="dcterms:W3CDTF">1998-02-10T13:07:52Z</dcterms:created>
  <dcterms:modified xsi:type="dcterms:W3CDTF">2015-05-15T03:35:37Z</dcterms:modified>
</cp:coreProperties>
</file>