
<file path=[Content_Types].xml><?xml version="1.0" encoding="utf-8"?>
<Types xmlns="http://schemas.openxmlformats.org/package/2006/content-types">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71" r:id="rId2"/>
    <p:sldId id="272" r:id="rId3"/>
    <p:sldId id="304" r:id="rId4"/>
    <p:sldId id="273" r:id="rId5"/>
    <p:sldId id="274" r:id="rId6"/>
    <p:sldId id="275" r:id="rId7"/>
    <p:sldId id="276" r:id="rId8"/>
    <p:sldId id="307" r:id="rId9"/>
    <p:sldId id="291" r:id="rId10"/>
    <p:sldId id="327" r:id="rId11"/>
    <p:sldId id="343" r:id="rId12"/>
    <p:sldId id="344" r:id="rId13"/>
    <p:sldId id="278" r:id="rId14"/>
    <p:sldId id="313" r:id="rId15"/>
    <p:sldId id="340" r:id="rId16"/>
    <p:sldId id="326" r:id="rId17"/>
    <p:sldId id="325" r:id="rId18"/>
    <p:sldId id="305" r:id="rId19"/>
    <p:sldId id="289" r:id="rId20"/>
    <p:sldId id="297" r:id="rId21"/>
    <p:sldId id="303" r:id="rId22"/>
  </p:sldIdLst>
  <p:sldSz cx="9144000" cy="6858000" type="screen4x3"/>
  <p:notesSz cx="6858000" cy="92964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orothy Stanley" initials="D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22" autoAdjust="0"/>
    <p:restoredTop sz="95683" autoAdjust="0"/>
  </p:normalViewPr>
  <p:slideViewPr>
    <p:cSldViewPr>
      <p:cViewPr>
        <p:scale>
          <a:sx n="93" d="100"/>
          <a:sy n="93" d="100"/>
        </p:scale>
        <p:origin x="-660"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7" d="100"/>
          <a:sy n="87" d="100"/>
        </p:scale>
        <p:origin x="-3822" y="-78"/>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4458" y="175750"/>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802.11-15/0512r0</a:t>
            </a:r>
            <a:endParaRPr lang="en-US" dirty="0"/>
          </a:p>
        </p:txBody>
      </p:sp>
      <p:sp>
        <p:nvSpPr>
          <p:cNvPr id="3075" name="Rectangle 3"/>
          <p:cNvSpPr>
            <a:spLocks noGrp="1" noChangeArrowheads="1"/>
          </p:cNvSpPr>
          <p:nvPr>
            <p:ph type="dt" sz="quarter" idx="1"/>
          </p:nvPr>
        </p:nvSpPr>
        <p:spPr bwMode="auto">
          <a:xfrm>
            <a:off x="687684" y="175750"/>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May 2015</a:t>
            </a:r>
            <a:endParaRPr lang="en-US" dirty="0"/>
          </a:p>
        </p:txBody>
      </p:sp>
      <p:sp>
        <p:nvSpPr>
          <p:cNvPr id="3076" name="Rectangle 4"/>
          <p:cNvSpPr>
            <a:spLocks noGrp="1" noChangeArrowheads="1"/>
          </p:cNvSpPr>
          <p:nvPr>
            <p:ph type="ftr" sz="quarter" idx="2"/>
          </p:nvPr>
        </p:nvSpPr>
        <p:spPr bwMode="auto">
          <a:xfrm>
            <a:off x="4154528" y="8997440"/>
            <a:ext cx="20942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smtClean="0"/>
              <a:t>Dorothy Stanley(Aruba)</a:t>
            </a:r>
            <a:endParaRPr lang="en-US" dirty="0"/>
          </a:p>
        </p:txBody>
      </p:sp>
      <p:sp>
        <p:nvSpPr>
          <p:cNvPr id="3077" name="Rectangle 5"/>
          <p:cNvSpPr>
            <a:spLocks noGrp="1" noChangeArrowheads="1"/>
          </p:cNvSpPr>
          <p:nvPr>
            <p:ph type="sldNum" sz="quarter" idx="3"/>
          </p:nvPr>
        </p:nvSpPr>
        <p:spPr bwMode="auto">
          <a:xfrm>
            <a:off x="3093968" y="8997440"/>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a:t>Page </a:t>
            </a:r>
            <a:fld id="{9EAE64DA-2228-41CE-9098-6582A99B8B51}" type="slidenum">
              <a:rPr lang="en-US"/>
              <a:pPr>
                <a:defRPr/>
              </a:pPr>
              <a:t>‹#›</a:t>
            </a:fld>
            <a:endParaRPr lang="en-US"/>
          </a:p>
        </p:txBody>
      </p:sp>
      <p:sp>
        <p:nvSpPr>
          <p:cNvPr id="3078" name="Line 6"/>
          <p:cNvSpPr>
            <a:spLocks noChangeShapeType="1"/>
          </p:cNvSpPr>
          <p:nvPr/>
        </p:nvSpPr>
        <p:spPr bwMode="auto">
          <a:xfrm>
            <a:off x="686115" y="388013"/>
            <a:ext cx="548577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86114" y="8997440"/>
            <a:ext cx="718145" cy="184666"/>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86114" y="8986308"/>
            <a:ext cx="5638067"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50370299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16850" y="9623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smtClean="0"/>
              <a:t>doc.: IEEE 802.11-15/0512r0</a:t>
            </a:r>
            <a:endParaRPr lang="en-US"/>
          </a:p>
        </p:txBody>
      </p:sp>
      <p:sp>
        <p:nvSpPr>
          <p:cNvPr id="2051" name="Rectangle 3"/>
          <p:cNvSpPr>
            <a:spLocks noGrp="1" noChangeArrowheads="1"/>
          </p:cNvSpPr>
          <p:nvPr>
            <p:ph type="dt" idx="1"/>
          </p:nvPr>
        </p:nvSpPr>
        <p:spPr bwMode="auto">
          <a:xfrm>
            <a:off x="646863" y="96239"/>
            <a:ext cx="92006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smtClean="0"/>
              <a:t>May 2015</a:t>
            </a:r>
            <a:endParaRPr lang="en-US"/>
          </a:p>
        </p:txBody>
      </p:sp>
      <p:sp>
        <p:nvSpPr>
          <p:cNvPr id="10244" name="Rectangle 4"/>
          <p:cNvSpPr>
            <a:spLocks noGrp="1" noRot="1" noChangeAspect="1" noChangeArrowheads="1" noTextEdit="1"/>
          </p:cNvSpPr>
          <p:nvPr>
            <p:ph type="sldImg" idx="2"/>
          </p:nvPr>
        </p:nvSpPr>
        <p:spPr bwMode="auto">
          <a:xfrm>
            <a:off x="1114425" y="703263"/>
            <a:ext cx="4629150" cy="3473450"/>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3772" y="4416029"/>
            <a:ext cx="5030456" cy="4183857"/>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627338" y="9000621"/>
            <a:ext cx="15853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smtClean="0"/>
              <a:t>Dorothy Stanley(Aruba)</a:t>
            </a:r>
            <a:endParaRPr lang="en-US"/>
          </a:p>
        </p:txBody>
      </p:sp>
      <p:sp>
        <p:nvSpPr>
          <p:cNvPr id="2055" name="Rectangle 7"/>
          <p:cNvSpPr>
            <a:spLocks noGrp="1" noChangeArrowheads="1"/>
          </p:cNvSpPr>
          <p:nvPr>
            <p:ph type="sldNum" sz="quarter" idx="5"/>
          </p:nvPr>
        </p:nvSpPr>
        <p:spPr bwMode="auto">
          <a:xfrm>
            <a:off x="3176570" y="900062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a:t>Page </a:t>
            </a:r>
            <a:fld id="{F4F34E98-D62A-4186-8764-CE3AA6FA445F}" type="slidenum">
              <a:rPr lang="en-US"/>
              <a:pPr>
                <a:defRPr/>
              </a:pPr>
              <a:t>‹#›</a:t>
            </a:fld>
            <a:endParaRPr lang="en-US"/>
          </a:p>
        </p:txBody>
      </p:sp>
      <p:sp>
        <p:nvSpPr>
          <p:cNvPr id="2056" name="Rectangle 8"/>
          <p:cNvSpPr>
            <a:spLocks noChangeArrowheads="1"/>
          </p:cNvSpPr>
          <p:nvPr/>
        </p:nvSpPr>
        <p:spPr bwMode="auto">
          <a:xfrm>
            <a:off x="715945" y="9000621"/>
            <a:ext cx="718145" cy="184666"/>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15945" y="8999030"/>
            <a:ext cx="542611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0583" y="297371"/>
            <a:ext cx="557683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990768641"/>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r>
              <a:rPr lang="en-US" smtClean="0"/>
              <a:t>doc.: IEEE 802.11-15/0512r0</a:t>
            </a:r>
            <a:endParaRPr lang="en-US"/>
          </a:p>
        </p:txBody>
      </p:sp>
      <p:sp>
        <p:nvSpPr>
          <p:cNvPr id="11267" name="Rectangle 3"/>
          <p:cNvSpPr>
            <a:spLocks noGrp="1" noChangeArrowheads="1"/>
          </p:cNvSpPr>
          <p:nvPr>
            <p:ph type="dt" sz="quarter" idx="1"/>
          </p:nvPr>
        </p:nvSpPr>
        <p:spPr>
          <a:noFill/>
        </p:spPr>
        <p:txBody>
          <a:bodyPr/>
          <a:lstStyle/>
          <a:p>
            <a:r>
              <a:rPr lang="en-US" smtClean="0"/>
              <a:t>May 2015</a:t>
            </a:r>
            <a:endParaRPr lang="en-US"/>
          </a:p>
        </p:txBody>
      </p:sp>
      <p:sp>
        <p:nvSpPr>
          <p:cNvPr id="11268" name="Rectangle 6"/>
          <p:cNvSpPr>
            <a:spLocks noGrp="1" noChangeArrowheads="1"/>
          </p:cNvSpPr>
          <p:nvPr>
            <p:ph type="ftr" sz="quarter" idx="4"/>
          </p:nvPr>
        </p:nvSpPr>
        <p:spPr>
          <a:noFill/>
        </p:spPr>
        <p:txBody>
          <a:bodyPr/>
          <a:lstStyle/>
          <a:p>
            <a:pPr lvl="4"/>
            <a:r>
              <a:rPr lang="en-US" smtClean="0"/>
              <a:t>Dorothy Stanley(Aruba)</a:t>
            </a:r>
            <a:endParaRPr lang="en-US"/>
          </a:p>
        </p:txBody>
      </p:sp>
      <p:sp>
        <p:nvSpPr>
          <p:cNvPr id="11269" name="Rectangle 7"/>
          <p:cNvSpPr>
            <a:spLocks noGrp="1" noChangeArrowheads="1"/>
          </p:cNvSpPr>
          <p:nvPr>
            <p:ph type="sldNum" sz="quarter" idx="5"/>
          </p:nvPr>
        </p:nvSpPr>
        <p:spPr>
          <a:xfrm>
            <a:off x="3279163" y="9000621"/>
            <a:ext cx="415177" cy="184666"/>
          </a:xfrm>
          <a:noFill/>
        </p:spPr>
        <p:txBody>
          <a:bodyPr/>
          <a:lstStyle/>
          <a:p>
            <a:r>
              <a:rPr lang="en-US"/>
              <a:t>Page </a:t>
            </a:r>
            <a:fld id="{6D0DD3B1-FAAC-4237-A86B-E499F2492F54}" type="slidenum">
              <a:rPr lang="en-US"/>
              <a:pPr/>
              <a:t>1</a:t>
            </a:fld>
            <a:endParaRPr lang="en-US"/>
          </a:p>
        </p:txBody>
      </p:sp>
      <p:sp>
        <p:nvSpPr>
          <p:cNvPr id="11270" name="Rectangle 2"/>
          <p:cNvSpPr>
            <a:spLocks noGrp="1" noRot="1" noChangeAspect="1" noChangeArrowheads="1" noTextEdit="1"/>
          </p:cNvSpPr>
          <p:nvPr>
            <p:ph type="sldImg"/>
          </p:nvPr>
        </p:nvSpPr>
        <p:spPr>
          <a:xfrm>
            <a:off x="1114425" y="703263"/>
            <a:ext cx="4629150" cy="3473450"/>
          </a:xfrm>
          <a:ln/>
        </p:spPr>
      </p:sp>
      <p:sp>
        <p:nvSpPr>
          <p:cNvPr id="1127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10</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11</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7601627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2.1.2.8</a:t>
            </a:r>
            <a:endParaRPr lang="en-US" dirty="0"/>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5100804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8939388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doc.: IEEE 802.11-15/0512r0</a:t>
            </a:r>
            <a:endParaRPr lang="en-US" altLang="en-US" sz="1400" smtClean="0"/>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smtClean="0"/>
              <a:t>May 2015</a:t>
            </a:r>
            <a:endParaRPr lang="en-US" altLang="en-US" sz="1400" smtClean="0"/>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smtClean="0"/>
              <a:t>Dorothy Stanley(Aruba)</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17</a:t>
            </a:fld>
            <a:endParaRPr lang="en-US" altLang="en-US" sz="1200" b="0"/>
          </a:p>
        </p:txBody>
      </p:sp>
      <p:sp>
        <p:nvSpPr>
          <p:cNvPr id="26630" name="Rectangle 2"/>
          <p:cNvSpPr>
            <a:spLocks noGrp="1" noRot="1" noChangeAspect="1" noChangeArrowheads="1" noTextEdit="1"/>
          </p:cNvSpPr>
          <p:nvPr>
            <p:ph type="sldImg"/>
          </p:nvPr>
        </p:nvSpPr>
        <p:spPr>
          <a:xfrm>
            <a:off x="1114425" y="703263"/>
            <a:ext cx="462915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313362323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smtClean="0"/>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9056395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smtClean="0"/>
              <a:t>doc.: IEEE 802.11-15/0512r0</a:t>
            </a:r>
            <a:endParaRPr lang="en-US"/>
          </a:p>
        </p:txBody>
      </p:sp>
      <p:sp>
        <p:nvSpPr>
          <p:cNvPr id="12291" name="Rectangle 3"/>
          <p:cNvSpPr>
            <a:spLocks noGrp="1" noChangeArrowheads="1"/>
          </p:cNvSpPr>
          <p:nvPr>
            <p:ph type="dt" sz="quarter" idx="1"/>
          </p:nvPr>
        </p:nvSpPr>
        <p:spPr>
          <a:noFill/>
        </p:spPr>
        <p:txBody>
          <a:bodyPr/>
          <a:lstStyle/>
          <a:p>
            <a:r>
              <a:rPr lang="en-US" smtClean="0"/>
              <a:t>May 2015</a:t>
            </a:r>
            <a:endParaRPr lang="en-US"/>
          </a:p>
        </p:txBody>
      </p:sp>
      <p:sp>
        <p:nvSpPr>
          <p:cNvPr id="12292" name="Rectangle 6"/>
          <p:cNvSpPr>
            <a:spLocks noGrp="1" noChangeArrowheads="1"/>
          </p:cNvSpPr>
          <p:nvPr>
            <p:ph type="ftr" sz="quarter" idx="4"/>
          </p:nvPr>
        </p:nvSpPr>
        <p:spPr>
          <a:noFill/>
        </p:spPr>
        <p:txBody>
          <a:bodyPr/>
          <a:lstStyle/>
          <a:p>
            <a:pPr lvl="4"/>
            <a:r>
              <a:rPr lang="en-US" smtClean="0"/>
              <a:t>Dorothy Stanley(Aruba)</a:t>
            </a:r>
            <a:endParaRPr lang="en-US"/>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1114425" y="703263"/>
            <a:ext cx="4629150" cy="3473450"/>
          </a:xfrm>
          <a:ln cap="flat"/>
        </p:spPr>
      </p:sp>
      <p:sp>
        <p:nvSpPr>
          <p:cNvPr id="12295" name="Rectangle 3"/>
          <p:cNvSpPr>
            <a:spLocks noGrp="1" noChangeArrowheads="1"/>
          </p:cNvSpPr>
          <p:nvPr>
            <p:ph type="body" idx="1"/>
          </p:nvPr>
        </p:nvSpPr>
        <p:spPr>
          <a:noFill/>
          <a:ln/>
        </p:spPr>
        <p:txBody>
          <a:bodyPr lIns="95250" rIns="95250"/>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48398192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a:xfrm>
            <a:off x="4016850" y="96239"/>
            <a:ext cx="2195858" cy="215444"/>
          </a:xfrm>
        </p:spPr>
        <p:txBody>
          <a:bodyPr/>
          <a:lstStyle/>
          <a:p>
            <a:pPr>
              <a:defRPr/>
            </a:pPr>
            <a:r>
              <a:rPr lang="en-US" smtClean="0"/>
              <a:t>doc.: IEEE 802.11-15/0512r0</a:t>
            </a:r>
            <a:endParaRPr lang="en-US" dirty="0"/>
          </a:p>
        </p:txBody>
      </p:sp>
      <p:sp>
        <p:nvSpPr>
          <p:cNvPr id="5" name="Date Placeholder 4"/>
          <p:cNvSpPr>
            <a:spLocks noGrp="1"/>
          </p:cNvSpPr>
          <p:nvPr>
            <p:ph type="dt" idx="11"/>
          </p:nvPr>
        </p:nvSpPr>
        <p:spPr>
          <a:xfrm>
            <a:off x="646863" y="96239"/>
            <a:ext cx="753411" cy="215444"/>
          </a:xfrm>
        </p:spPr>
        <p:txBody>
          <a:bodyPr/>
          <a:lstStyle/>
          <a:p>
            <a:pPr>
              <a:defRPr/>
            </a:pPr>
            <a:r>
              <a:rPr lang="en-US" smtClean="0"/>
              <a:t>May 2015</a:t>
            </a:r>
            <a:endParaRPr lang="en-US" dirty="0"/>
          </a:p>
        </p:txBody>
      </p:sp>
      <p:sp>
        <p:nvSpPr>
          <p:cNvPr id="6" name="Footer Placeholder 5"/>
          <p:cNvSpPr>
            <a:spLocks noGrp="1"/>
          </p:cNvSpPr>
          <p:nvPr>
            <p:ph type="ftr" sz="quarter" idx="12"/>
          </p:nvPr>
        </p:nvSpPr>
        <p:spPr>
          <a:xfrm>
            <a:off x="3656752" y="9000621"/>
            <a:ext cx="2555956" cy="184666"/>
          </a:xfrm>
        </p:spPr>
        <p:txBody>
          <a:bodyPr/>
          <a:lstStyle/>
          <a:p>
            <a:pPr lvl="4">
              <a:defRPr/>
            </a:pPr>
            <a:r>
              <a:rPr lang="en-US" smtClean="0"/>
              <a:t>Dorothy Stanley(Aruba)</a:t>
            </a:r>
            <a:endParaRPr lang="en-US" dirty="0"/>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3280735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3</a:t>
            </a:fld>
            <a:endParaRPr lang="en-US"/>
          </a:p>
        </p:txBody>
      </p:sp>
    </p:spTree>
    <p:extLst>
      <p:ext uri="{BB962C8B-B14F-4D97-AF65-F5344CB8AC3E}">
        <p14:creationId xmlns:p14="http://schemas.microsoft.com/office/powerpoint/2010/main" val="28111691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2.1.1</a:t>
            </a:r>
            <a:endParaRPr lang="en-US" dirty="0"/>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4</a:t>
            </a:fld>
            <a:endParaRPr lang="en-US"/>
          </a:p>
        </p:txBody>
      </p:sp>
    </p:spTree>
    <p:extLst>
      <p:ext uri="{BB962C8B-B14F-4D97-AF65-F5344CB8AC3E}">
        <p14:creationId xmlns:p14="http://schemas.microsoft.com/office/powerpoint/2010/main" val="39520395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6</a:t>
            </a:fld>
            <a:endParaRPr lang="en-US"/>
          </a:p>
        </p:txBody>
      </p:sp>
    </p:spTree>
    <p:extLst>
      <p:ext uri="{BB962C8B-B14F-4D97-AF65-F5344CB8AC3E}">
        <p14:creationId xmlns:p14="http://schemas.microsoft.com/office/powerpoint/2010/main" val="16785784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802.11-15/0512r0</a:t>
            </a:r>
            <a:endParaRPr lang="en-US"/>
          </a:p>
        </p:txBody>
      </p:sp>
      <p:sp>
        <p:nvSpPr>
          <p:cNvPr id="13315" name="Rectangle 3"/>
          <p:cNvSpPr>
            <a:spLocks noGrp="1" noChangeArrowheads="1"/>
          </p:cNvSpPr>
          <p:nvPr>
            <p:ph type="dt" sz="quarter" idx="1"/>
          </p:nvPr>
        </p:nvSpPr>
        <p:spPr>
          <a:noFill/>
        </p:spPr>
        <p:txBody>
          <a:bodyPr/>
          <a:lstStyle/>
          <a:p>
            <a:r>
              <a:rPr lang="en-US" smtClean="0"/>
              <a:t>May 2015</a:t>
            </a:r>
            <a:endParaRPr lang="en-US"/>
          </a:p>
        </p:txBody>
      </p:sp>
      <p:sp>
        <p:nvSpPr>
          <p:cNvPr id="13316" name="Rectangle 6"/>
          <p:cNvSpPr>
            <a:spLocks noGrp="1" noChangeArrowheads="1"/>
          </p:cNvSpPr>
          <p:nvPr>
            <p:ph type="ftr" sz="quarter" idx="4"/>
          </p:nvPr>
        </p:nvSpPr>
        <p:spPr>
          <a:noFill/>
        </p:spPr>
        <p:txBody>
          <a:bodyPr/>
          <a:lstStyle/>
          <a:p>
            <a:pPr lvl="4"/>
            <a:r>
              <a:rPr lang="en-US" smtClean="0"/>
              <a:t>Dorothy Stanley(Aruba)</a:t>
            </a:r>
            <a:endParaRPr lang="en-US"/>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a:t>Page </a:t>
            </a:r>
            <a:fld id="{A3D196C6-C4A5-4DEA-A136-C30BCA8401B0}" type="slidenum">
              <a:rPr lang="en-US"/>
              <a:pPr/>
              <a:t>7</a:t>
            </a:fld>
            <a:endParaRPr lang="en-US"/>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7</a:t>
            </a:fld>
            <a:endParaRPr lang="en-US"/>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Shape 1"/>
          <p:cNvSpPr txBox="1">
            <a:spLocks noChangeArrowheads="1"/>
          </p:cNvSpPr>
          <p:nvPr/>
        </p:nvSpPr>
        <p:spPr bwMode="auto">
          <a:xfrm>
            <a:off x="0" y="0"/>
            <a:ext cx="0" cy="0"/>
          </a:xfrm>
          <a:prstGeom prst="rect">
            <a:avLst/>
          </a:prstGeom>
          <a:noFill/>
          <a:ln w="9525">
            <a:noFill/>
            <a:miter lim="800000"/>
            <a:headEnd/>
            <a:tailEnd/>
          </a:ln>
        </p:spPr>
        <p:txBody>
          <a:bodyPr lIns="91192" tIns="45591" rIns="91192" bIns="45591" anchorCtr="1"/>
          <a:lstStyle/>
          <a:p>
            <a:pPr algn="ctr"/>
            <a:fld id="{707BCB17-2216-4251-98E6-E0BD79E31066}" type="slidenum">
              <a:rPr lang="en-US" sz="1400">
                <a:solidFill>
                  <a:srgbClr val="FFFFFF"/>
                </a:solidFill>
                <a:latin typeface="Arial" pitchFamily="34" charset="0"/>
                <a:cs typeface="DejaVu Sans" pitchFamily="34" charset="0"/>
              </a:rPr>
              <a:pPr algn="ctr"/>
              <a:t>8</a:t>
            </a:fld>
            <a:endParaRPr lang="en-US">
              <a:solidFill>
                <a:srgbClr val="000000"/>
              </a:solidFill>
              <a:latin typeface="Arial" pitchFamily="34" charset="0"/>
              <a:cs typeface="DejaVu Sans" pitchFamily="34" charset="0"/>
            </a:endParaRPr>
          </a:p>
        </p:txBody>
      </p:sp>
      <p:sp>
        <p:nvSpPr>
          <p:cNvPr id="53251" name="CustomShape 2"/>
          <p:cNvSpPr>
            <a:spLocks noChangeArrowheads="1"/>
          </p:cNvSpPr>
          <p:nvPr/>
        </p:nvSpPr>
        <p:spPr bwMode="auto">
          <a:xfrm>
            <a:off x="3884613" y="8829966"/>
            <a:ext cx="2971800" cy="464820"/>
          </a:xfrm>
          <a:prstGeom prst="rect">
            <a:avLst/>
          </a:prstGeom>
          <a:noFill/>
          <a:ln w="9525">
            <a:noFill/>
            <a:miter lim="800000"/>
            <a:headEnd/>
            <a:tailEnd/>
          </a:ln>
        </p:spPr>
        <p:txBody>
          <a:bodyPr lIns="91192" tIns="47416" rIns="91192" bIns="47416" anchor="b"/>
          <a:lstStyle/>
          <a:p>
            <a:pPr algn="r"/>
            <a:fld id="{6E982711-15F3-4074-AE32-76C8958DD224}" type="slidenum">
              <a:rPr lang="en-US">
                <a:solidFill>
                  <a:srgbClr val="000000"/>
                </a:solidFill>
                <a:latin typeface="Arial" pitchFamily="34" charset="0"/>
                <a:cs typeface="DejaVu Sans" pitchFamily="34" charset="0"/>
              </a:rPr>
              <a:pPr algn="r"/>
              <a:t>8</a:t>
            </a:fld>
            <a:endParaRPr lang="en-US" dirty="0">
              <a:solidFill>
                <a:srgbClr val="000000"/>
              </a:solidFill>
              <a:latin typeface="Arial" pitchFamily="34" charset="0"/>
              <a:cs typeface="DejaVu Sans" pitchFamily="34" charset="0"/>
            </a:endParaRPr>
          </a:p>
        </p:txBody>
      </p:sp>
      <p:sp>
        <p:nvSpPr>
          <p:cNvPr id="53252" name="CustomShape 3"/>
          <p:cNvSpPr>
            <a:spLocks noChangeArrowheads="1"/>
          </p:cNvSpPr>
          <p:nvPr/>
        </p:nvSpPr>
        <p:spPr bwMode="auto">
          <a:xfrm>
            <a:off x="1143000" y="697230"/>
            <a:ext cx="4572000" cy="3486150"/>
          </a:xfrm>
          <a:prstGeom prst="rect">
            <a:avLst/>
          </a:prstGeom>
          <a:solidFill>
            <a:srgbClr val="FFFFFF"/>
          </a:solidFill>
          <a:ln w="9363">
            <a:solidFill>
              <a:srgbClr val="000000"/>
            </a:solidFill>
            <a:miter lim="800000"/>
            <a:headEnd/>
            <a:tailEnd/>
          </a:ln>
        </p:spPr>
        <p:txBody>
          <a:bodyPr lIns="92647" tIns="46324" rIns="92647" bIns="46324"/>
          <a:lstStyle/>
          <a:p>
            <a:endParaRPr lang="en-US">
              <a:solidFill>
                <a:srgbClr val="000000"/>
              </a:solidFill>
              <a:latin typeface="Arial" pitchFamily="34" charset="0"/>
              <a:cs typeface="DejaVu Sans" pitchFamily="34" charset="0"/>
            </a:endParaRPr>
          </a:p>
        </p:txBody>
      </p:sp>
      <p:sp>
        <p:nvSpPr>
          <p:cNvPr id="53253" name="PlaceHolder 4"/>
          <p:cNvSpPr txBox="1">
            <a:spLocks noGrp="1"/>
          </p:cNvSpPr>
          <p:nvPr>
            <p:ph type="body" sz="quarter" idx="1"/>
          </p:nvPr>
        </p:nvSpPr>
        <p:spPr bwMode="auto">
          <a:xfrm>
            <a:off x="685800" y="4415791"/>
            <a:ext cx="5486400" cy="4278604"/>
          </a:xfrm>
          <a:noFill/>
        </p:spPr>
        <p:txBody>
          <a:bodyPr numCol="1">
            <a:prstTxWarp prst="textNoShape">
              <a:avLst/>
            </a:prstTxWarp>
          </a:bodyPr>
          <a:lstStyle/>
          <a:p>
            <a:pPr eaLnBrk="1"/>
            <a:endParaRPr smtClean="0">
              <a:latin typeface="Arial" pitchFamily="34" charset="0"/>
              <a:cs typeface="DejaVu Sans"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r>
              <a:rPr lang="en-US" dirty="0" smtClean="0"/>
              <a:t>Agenda item 2.1.2.1</a:t>
            </a:r>
            <a:endParaRPr lang="en-US" dirty="0"/>
          </a:p>
        </p:txBody>
      </p:sp>
      <p:sp>
        <p:nvSpPr>
          <p:cNvPr id="4" name="Header Placeholder 3"/>
          <p:cNvSpPr>
            <a:spLocks noGrp="1"/>
          </p:cNvSpPr>
          <p:nvPr>
            <p:ph type="hdr" sz="quarter" idx="10"/>
          </p:nvPr>
        </p:nvSpPr>
        <p:spPr/>
        <p:txBody>
          <a:bodyPr/>
          <a:lstStyle/>
          <a:p>
            <a:pPr>
              <a:defRPr/>
            </a:pPr>
            <a:r>
              <a:rPr lang="en-US" smtClean="0"/>
              <a:t>doc.: IEEE 802.11-15/0512r0</a:t>
            </a:r>
            <a:endParaRPr lang="en-US"/>
          </a:p>
        </p:txBody>
      </p:sp>
      <p:sp>
        <p:nvSpPr>
          <p:cNvPr id="5" name="Date Placeholder 4"/>
          <p:cNvSpPr>
            <a:spLocks noGrp="1"/>
          </p:cNvSpPr>
          <p:nvPr>
            <p:ph type="dt" idx="11"/>
          </p:nvPr>
        </p:nvSpPr>
        <p:spPr/>
        <p:txBody>
          <a:bodyPr/>
          <a:lstStyle/>
          <a:p>
            <a:pPr>
              <a:defRPr/>
            </a:pPr>
            <a:r>
              <a:rPr lang="en-US" smtClean="0"/>
              <a:t>May 2015</a:t>
            </a:r>
            <a:endParaRPr lang="en-US"/>
          </a:p>
        </p:txBody>
      </p:sp>
      <p:sp>
        <p:nvSpPr>
          <p:cNvPr id="6" name="Footer Placeholder 5"/>
          <p:cNvSpPr>
            <a:spLocks noGrp="1"/>
          </p:cNvSpPr>
          <p:nvPr>
            <p:ph type="ftr" sz="quarter" idx="12"/>
          </p:nvPr>
        </p:nvSpPr>
        <p:spPr/>
        <p:txBody>
          <a:bodyPr/>
          <a:lstStyle/>
          <a:p>
            <a:pPr lvl="4">
              <a:defRPr/>
            </a:pPr>
            <a:r>
              <a:rPr lang="en-US" smtClean="0"/>
              <a:t>Dorothy Stanley(Aruba)</a:t>
            </a:r>
            <a:endParaRPr lang="en-US"/>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smtClean="0"/>
              <a:t>Page </a:t>
            </a:r>
            <a:fld id="{F4F34E98-D62A-4186-8764-CE3AA6FA445F}" type="slidenum">
              <a:rPr lang="en-US" smtClean="0"/>
              <a:pPr>
                <a:defRPr/>
              </a:pPr>
              <a:t>9</a:t>
            </a:fld>
            <a:endParaRPr lang="en-US"/>
          </a:p>
        </p:txBody>
      </p:sp>
    </p:spTree>
    <p:extLst>
      <p:ext uri="{BB962C8B-B14F-4D97-AF65-F5344CB8AC3E}">
        <p14:creationId xmlns:p14="http://schemas.microsoft.com/office/powerpoint/2010/main" val="1760162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794715A-9459-479D-A91A-AA0D18E71768}"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BDAB140-1F37-41A1-86FB-23042E79CFD3}"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FD90922-50F1-4D9A-A0A0-0AA119072222}" type="slidenum">
              <a:rPr lang="en-US"/>
              <a:pPr>
                <a:defRPr/>
              </a:pPr>
              <a:t>‹#›</a:t>
            </a:fld>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381000"/>
            <a:ext cx="1752600" cy="276999"/>
          </a:xfrm>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34B414-E725-475F-8EFC-03D12F3C5E1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665287" cy="276999"/>
          </a:xfrm>
          <a:ln/>
        </p:spPr>
        <p:txBody>
          <a:bodyPr/>
          <a:lstStyle>
            <a:lvl1pPr>
              <a:defRPr/>
            </a:lvl1pPr>
          </a:lstStyle>
          <a:p>
            <a:pPr>
              <a:defRPr/>
            </a:pPr>
            <a:r>
              <a:rPr lang="en-US" smtClean="0"/>
              <a:t>May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7DC20B9-232F-45E3-915F-318DA7AF0997}"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3CAF4A0-171B-47A7-BAFF-76E509FBC4B7}"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08CBE8C2-2801-4446-8A57-44AC89C9FB9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5F1A9F3-FE6C-43A0-821F-45182110889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04800"/>
            <a:ext cx="1676400" cy="276999"/>
          </a:xfrm>
          <a:ln/>
        </p:spPr>
        <p:txBody>
          <a:bodyPr/>
          <a:lstStyle>
            <a:lvl1pPr>
              <a:defRPr/>
            </a:lvl1pPr>
          </a:lstStyle>
          <a:p>
            <a:pPr>
              <a:defRPr/>
            </a:pPr>
            <a:r>
              <a:rPr lang="en-US" smtClean="0"/>
              <a:t>May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F8DB7B0-6F79-49ED-8154-EC3DF243439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3008313" cy="6731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762000"/>
            <a:ext cx="5111750" cy="53641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FE0FAA6-9929-41F0-9BE4-0F3ED59E90AE}"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May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 Stanley Aruba Networks</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CA38D67-E29A-48CE-9E94-4D8E3C833C58}"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8176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May 2015</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mtClean="0"/>
            </a:lvl1pPr>
          </a:lstStyle>
          <a:p>
            <a:pPr>
              <a:defRPr/>
            </a:pPr>
            <a:r>
              <a:rPr lang="en-US" smtClean="0"/>
              <a:t>D. Stanley Aruba Networks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7DEFA53-F68A-4830-A981-09096874D339}"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802.11-15/0512r0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mailto:d.ringle@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news/2015/8_february_2015.html" TargetMode="External"/><Relationship Id="rId4" Type="http://schemas.openxmlformats.org/officeDocument/2006/relationships/hyperlink" Target="http://standards.ieee.org/develop/policies/bylaws/approved-changes.pdf"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2" TargetMode="External"/><Relationship Id="rId7" Type="http://schemas.openxmlformats.org/officeDocument/2006/relationships/hyperlink" Target="mailto:d.ringle@ieee.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antitrust.pdf"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mentor.ieee.org/802.11/dcn/14/11-14-0629-10-0000-802-11-operations-manual.docx" TargetMode="External"/><Relationship Id="rId3" Type="http://schemas.openxmlformats.org/officeDocument/2006/relationships/hyperlink" Target="http://standards.ieee.org/board/aud/LMSC.pdf" TargetMode="External"/><Relationship Id="rId7" Type="http://schemas.openxmlformats.org/officeDocument/2006/relationships/hyperlink" Target="http://www.ieee802.org/PNP/approved/IEEE_802_Chairs_guidelines_v19.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www.ieee802.org/PNP/approved/IEEE_802_WG_PandP_v16.pdf" TargetMode="External"/><Relationship Id="rId10" Type="http://schemas.openxmlformats.org/officeDocument/2006/relationships/hyperlink" Target="http://www.ieee802.org/devdocs.shtml" TargetMode="External"/><Relationship Id="rId4" Type="http://schemas.openxmlformats.org/officeDocument/2006/relationships/hyperlink" Target="http://www.ieee802.org/PNP/approved/IEEE_802_OM_v16.pdf" TargetMode="External"/><Relationship Id="rId9" Type="http://schemas.openxmlformats.org/officeDocument/2006/relationships/hyperlink" Target="http://www.ieee802.org/11/Rules/rules.shtml" TargetMode="Externa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2.wmf"/><Relationship Id="rId5" Type="http://schemas.openxmlformats.org/officeDocument/2006/relationships/oleObject" Target="../embeddings/Microsoft_Word_97_-_2003_Document2.doc"/><Relationship Id="rId4" Type="http://schemas.openxmlformats.org/officeDocument/2006/relationships/hyperlink" Target="https://mentor.ieee.org/802-ec/dcn/14/ec-14-0087-05-00EC-overview-of-proposed-wg-p-p-change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4/11-14-0629-10-0000-802-11-operations-manual.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board/pat/loa.pdf"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85800" y="381000"/>
            <a:ext cx="1828800" cy="276999"/>
          </a:xfrm>
          <a:noFill/>
        </p:spPr>
        <p:txBody>
          <a:bodyPr/>
          <a:lstStyle/>
          <a:p>
            <a:r>
              <a:rPr lang="en-US" smtClean="0"/>
              <a:t>May 2015</a:t>
            </a:r>
            <a:endParaRPr lang="en-US" dirty="0"/>
          </a:p>
        </p:txBody>
      </p:sp>
      <p:sp>
        <p:nvSpPr>
          <p:cNvPr id="1028" name="Footer Placeholder 4"/>
          <p:cNvSpPr>
            <a:spLocks noGrp="1"/>
          </p:cNvSpPr>
          <p:nvPr>
            <p:ph type="ftr" sz="quarter" idx="11"/>
          </p:nvPr>
        </p:nvSpPr>
        <p:spPr>
          <a:noFill/>
        </p:spPr>
        <p:txBody>
          <a:bodyPr/>
          <a:lstStyle/>
          <a:p>
            <a:r>
              <a:rPr lang="en-US" smtClean="0"/>
              <a:t>D. Stanley Aruba Networks</a:t>
            </a:r>
            <a:endParaRPr lang="en-US"/>
          </a:p>
        </p:txBody>
      </p:sp>
      <p:sp>
        <p:nvSpPr>
          <p:cNvPr id="1030" name="Rectangle 2"/>
          <p:cNvSpPr>
            <a:spLocks noGrp="1" noChangeArrowheads="1"/>
          </p:cNvSpPr>
          <p:nvPr>
            <p:ph type="title"/>
          </p:nvPr>
        </p:nvSpPr>
        <p:spPr>
          <a:xfrm>
            <a:off x="685800" y="685800"/>
            <a:ext cx="7772400" cy="762000"/>
          </a:xfrm>
          <a:noFill/>
        </p:spPr>
        <p:txBody>
          <a:bodyPr/>
          <a:lstStyle/>
          <a:p>
            <a:r>
              <a:rPr lang="en-US" dirty="0" smtClean="0"/>
              <a:t>2</a:t>
            </a:r>
            <a:r>
              <a:rPr lang="en-US" baseline="30000" dirty="0" smtClean="0"/>
              <a:t>nd</a:t>
            </a:r>
            <a:r>
              <a:rPr lang="en-US" dirty="0" smtClean="0"/>
              <a:t>  Vice Chair Report </a:t>
            </a:r>
            <a:r>
              <a:rPr lang="en-US" dirty="0" smtClean="0"/>
              <a:t>May </a:t>
            </a:r>
            <a:r>
              <a:rPr lang="en-US" dirty="0" smtClean="0"/>
              <a:t>2015</a:t>
            </a:r>
          </a:p>
        </p:txBody>
      </p:sp>
      <p:sp>
        <p:nvSpPr>
          <p:cNvPr id="1031" name="Rectangle 3"/>
          <p:cNvSpPr>
            <a:spLocks noGrp="1" noChangeArrowheads="1"/>
          </p:cNvSpPr>
          <p:nvPr>
            <p:ph type="body" idx="1"/>
          </p:nvPr>
        </p:nvSpPr>
        <p:spPr>
          <a:xfrm>
            <a:off x="685800" y="1524000"/>
            <a:ext cx="7772400" cy="381000"/>
          </a:xfrm>
          <a:noFill/>
        </p:spPr>
        <p:txBody>
          <a:bodyPr/>
          <a:lstStyle/>
          <a:p>
            <a:pPr algn="ctr">
              <a:buFontTx/>
              <a:buNone/>
            </a:pPr>
            <a:r>
              <a:rPr lang="en-US" sz="2000" dirty="0" smtClean="0"/>
              <a:t>Date:</a:t>
            </a:r>
            <a:r>
              <a:rPr lang="en-US" sz="2000" b="0" dirty="0" smtClean="0"/>
              <a:t> </a:t>
            </a:r>
            <a:r>
              <a:rPr lang="en-US" sz="2000" b="0" dirty="0" smtClean="0"/>
              <a:t>2015-05-10</a:t>
            </a:r>
            <a:endParaRPr lang="en-US" sz="2000" b="0" dirty="0" smtClean="0"/>
          </a:p>
          <a:p>
            <a:pPr algn="ctr">
              <a:buFontTx/>
              <a:buNone/>
            </a:pPr>
            <a:endParaRPr lang="en-US" sz="2000" b="0" dirty="0" smtClean="0"/>
          </a:p>
        </p:txBody>
      </p:sp>
      <p:graphicFrame>
        <p:nvGraphicFramePr>
          <p:cNvPr id="1026" name="Object 4"/>
          <p:cNvGraphicFramePr>
            <a:graphicFrameLocks noChangeAspect="1"/>
          </p:cNvGraphicFramePr>
          <p:nvPr>
            <p:extLst>
              <p:ext uri="{D42A27DB-BD31-4B8C-83A1-F6EECF244321}">
                <p14:modId xmlns:p14="http://schemas.microsoft.com/office/powerpoint/2010/main" val="3452954218"/>
              </p:ext>
            </p:extLst>
          </p:nvPr>
        </p:nvGraphicFramePr>
        <p:xfrm>
          <a:off x="609600" y="2292350"/>
          <a:ext cx="7997825" cy="2670175"/>
        </p:xfrm>
        <a:graphic>
          <a:graphicData uri="http://schemas.openxmlformats.org/presentationml/2006/ole">
            <mc:AlternateContent xmlns:mc="http://schemas.openxmlformats.org/markup-compatibility/2006">
              <mc:Choice xmlns:v="urn:schemas-microsoft-com:vml" Requires="v">
                <p:oleObj spid="_x0000_s1124" name="Document" r:id="rId4" imgW="8239149" imgH="2751163" progId="Word.Document.8">
                  <p:embed/>
                </p:oleObj>
              </mc:Choice>
              <mc:Fallback>
                <p:oleObj name="Document" r:id="rId4" imgW="8239149" imgH="2751163" progId="Word.Document.8">
                  <p:embed/>
                  <p:pic>
                    <p:nvPicPr>
                      <p:cNvPr id="0" name="Object 4"/>
                      <p:cNvPicPr>
                        <a:picLocks noChangeAspect="1" noChangeArrowheads="1"/>
                      </p:cNvPicPr>
                      <p:nvPr/>
                    </p:nvPicPr>
                    <p:blipFill>
                      <a:blip r:embed="rId5"/>
                      <a:srcRect/>
                      <a:stretch>
                        <a:fillRect/>
                      </a:stretch>
                    </p:blipFill>
                    <p:spPr bwMode="auto">
                      <a:xfrm>
                        <a:off x="609600" y="2292350"/>
                        <a:ext cx="7997825" cy="2670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2"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IEEE-SA Rule documents</a:t>
            </a:r>
            <a:endParaRPr lang="en-US" dirty="0"/>
          </a:p>
        </p:txBody>
      </p:sp>
      <p:sp>
        <p:nvSpPr>
          <p:cNvPr id="3" name="Content Placeholder 2"/>
          <p:cNvSpPr>
            <a:spLocks noGrp="1"/>
          </p:cNvSpPr>
          <p:nvPr>
            <p:ph idx="1"/>
          </p:nvPr>
        </p:nvSpPr>
        <p:spPr>
          <a:xfrm>
            <a:off x="685800" y="1600200"/>
            <a:ext cx="7772400" cy="4800600"/>
          </a:xfrm>
        </p:spPr>
        <p:txBody>
          <a:bodyPr/>
          <a:lstStyle/>
          <a:p>
            <a:endParaRPr lang="en-US" dirty="0" smtClean="0"/>
          </a:p>
          <a:p>
            <a:r>
              <a:rPr lang="en-US" dirty="0" smtClean="0"/>
              <a:t>The current version of the IEEE-SA Standards Board Bylaws is available at: </a:t>
            </a:r>
          </a:p>
          <a:p>
            <a:pPr lvl="1">
              <a:buNone/>
            </a:pPr>
            <a:r>
              <a:rPr lang="en-US" sz="1600" dirty="0" smtClean="0">
                <a:hlinkClick r:id="rId3"/>
              </a:rPr>
              <a:t>http://standards.ieee.org/develop/policies/bylaws/index.html</a:t>
            </a:r>
            <a:r>
              <a:rPr lang="en-US" sz="1600" dirty="0" smtClean="0"/>
              <a:t> (HTML version) </a:t>
            </a:r>
          </a:p>
          <a:p>
            <a:pPr lvl="1">
              <a:buNone/>
            </a:pPr>
            <a:r>
              <a:rPr lang="en-US" sz="1600" dirty="0" smtClean="0">
                <a:hlinkClick r:id="rId4"/>
              </a:rPr>
              <a:t>http://standards.ieee.org/develop/policies/bylaws/sb_bylaws.pdf</a:t>
            </a:r>
            <a:r>
              <a:rPr lang="en-US" sz="1600" dirty="0" smtClean="0"/>
              <a:t> (PDF version)</a:t>
            </a:r>
            <a:r>
              <a:rPr lang="en-US" sz="1200" dirty="0" smtClean="0"/>
              <a:t> </a:t>
            </a:r>
          </a:p>
          <a:p>
            <a:pPr>
              <a:buNone/>
            </a:pPr>
            <a:r>
              <a:rPr lang="en-US" sz="1600" dirty="0" smtClean="0"/>
              <a:t/>
            </a:r>
            <a:br>
              <a:rPr lang="en-US" sz="1600" dirty="0" smtClean="0"/>
            </a:br>
            <a:endParaRPr lang="en-US" sz="1600" dirty="0" smtClean="0"/>
          </a:p>
          <a:p>
            <a:r>
              <a:rPr lang="en-US" dirty="0" smtClean="0"/>
              <a:t>The current version of the IEEE-SA Standards Board Operations Manual is available at: </a:t>
            </a:r>
          </a:p>
          <a:p>
            <a:pPr lvl="1">
              <a:buNone/>
            </a:pPr>
            <a:r>
              <a:rPr lang="en-US" sz="1600" dirty="0" smtClean="0">
                <a:hlinkClick r:id="rId5"/>
              </a:rPr>
              <a:t>http://standards.ieee.org/develop/policies/opman/index.html</a:t>
            </a:r>
            <a:r>
              <a:rPr lang="en-US" sz="1600" dirty="0" smtClean="0"/>
              <a:t> (HTML version) </a:t>
            </a:r>
          </a:p>
          <a:p>
            <a:pPr lvl="1">
              <a:buNone/>
            </a:pPr>
            <a:r>
              <a:rPr lang="en-US" sz="1600" dirty="0" smtClean="0">
                <a:hlinkClick r:id="rId6"/>
              </a:rPr>
              <a:t>http://standards.ieee.org/develop/policies/opman/sb_om.pdf</a:t>
            </a:r>
            <a:r>
              <a:rPr lang="en-US" sz="1600" dirty="0" smtClean="0"/>
              <a:t> (PDF version) </a:t>
            </a:r>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41316977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Patent Policy Updates - 1</a:t>
            </a:r>
            <a:endParaRPr lang="en-US" dirty="0"/>
          </a:p>
        </p:txBody>
      </p:sp>
      <p:sp>
        <p:nvSpPr>
          <p:cNvPr id="3" name="Content Placeholder 2"/>
          <p:cNvSpPr>
            <a:spLocks noGrp="1"/>
          </p:cNvSpPr>
          <p:nvPr>
            <p:ph idx="1"/>
          </p:nvPr>
        </p:nvSpPr>
        <p:spPr>
          <a:xfrm>
            <a:off x="685800" y="1981200"/>
            <a:ext cx="7772400" cy="3810000"/>
          </a:xfrm>
        </p:spPr>
        <p:txBody>
          <a:bodyPr/>
          <a:lstStyle/>
          <a:p>
            <a:r>
              <a:rPr lang="en-US" sz="1600" dirty="0" smtClean="0"/>
              <a:t>From</a:t>
            </a:r>
            <a:r>
              <a:rPr lang="en-US" sz="1600" dirty="0"/>
              <a:t>: Dave </a:t>
            </a:r>
            <a:r>
              <a:rPr lang="en-US" sz="1600" dirty="0" err="1"/>
              <a:t>Ringle</a:t>
            </a:r>
            <a:r>
              <a:rPr lang="en-US" sz="1600" dirty="0"/>
              <a:t> [</a:t>
            </a:r>
            <a:r>
              <a:rPr lang="en-US" sz="1600" u="sng" dirty="0">
                <a:hlinkClick r:id="rId3"/>
              </a:rPr>
              <a:t>mailto:d.ringle@ieee.org</a:t>
            </a:r>
            <a:r>
              <a:rPr lang="en-US" sz="1600" dirty="0"/>
              <a:t>] </a:t>
            </a:r>
            <a:br>
              <a:rPr lang="en-US" sz="1600" dirty="0"/>
            </a:br>
            <a:r>
              <a:rPr lang="en-US" sz="1600" dirty="0"/>
              <a:t>Sent: Friday, March 06, 2015 7:41 PM</a:t>
            </a:r>
            <a:br>
              <a:rPr lang="en-US" sz="1600" dirty="0"/>
            </a:br>
            <a:r>
              <a:rPr lang="en-US" sz="1600" dirty="0" smtClean="0"/>
              <a:t>Subject</a:t>
            </a:r>
            <a:r>
              <a:rPr lang="en-US" sz="1600" dirty="0"/>
              <a:t>: [STDS-WG-CHAIRS] IEEE-SA Patent Policy</a:t>
            </a:r>
          </a:p>
          <a:p>
            <a:pPr marL="0" indent="0">
              <a:buNone/>
            </a:pPr>
            <a:endParaRPr lang="en-US" sz="1600" dirty="0" smtClean="0"/>
          </a:p>
          <a:p>
            <a:r>
              <a:rPr lang="en-GB" sz="1600" dirty="0" smtClean="0"/>
              <a:t>Please note that updates to the IEEE-SA Patent Policy (Clause 6 of the </a:t>
            </a:r>
            <a:r>
              <a:rPr lang="en-GB" sz="1600" i="1" dirty="0" smtClean="0"/>
              <a:t>IEEE-SA Standards Board Bylaws</a:t>
            </a:r>
            <a:r>
              <a:rPr lang="en-GB" sz="1600" dirty="0" smtClean="0"/>
              <a:t>) will become effective on 15 March 2015. See </a:t>
            </a:r>
            <a:r>
              <a:rPr lang="en-GB" sz="1600" u="sng" dirty="0" smtClean="0">
                <a:hlinkClick r:id="rId4"/>
              </a:rPr>
              <a:t>http://standards.ieee.org/develop/policies/bylaws/approved-changes.pdf</a:t>
            </a:r>
            <a:r>
              <a:rPr lang="en-GB" sz="1600" dirty="0" smtClean="0"/>
              <a:t>, which shows the text of Clause 6 of the </a:t>
            </a:r>
            <a:r>
              <a:rPr lang="en-GB" sz="1600" i="1" dirty="0" smtClean="0"/>
              <a:t>IEEE-SA Standards Board Bylaws</a:t>
            </a:r>
            <a:r>
              <a:rPr lang="en-GB" sz="1600" dirty="0" smtClean="0"/>
              <a:t> as it will appear once the patent policy updates are enacted.</a:t>
            </a:r>
            <a:endParaRPr lang="en-US" sz="1600" dirty="0" smtClean="0"/>
          </a:p>
          <a:p>
            <a:pPr marL="0" indent="0">
              <a:buNone/>
            </a:pPr>
            <a:endParaRPr lang="en-US" sz="1600" dirty="0"/>
          </a:p>
          <a:p>
            <a:r>
              <a:rPr lang="en-GB" sz="1600" dirty="0"/>
              <a:t>Please also see the 'IEEE Statement Regarding Updating of its Standards-Related Patent Policy' at </a:t>
            </a:r>
            <a:r>
              <a:rPr lang="en-GB" sz="1600" u="sng" dirty="0">
                <a:hlinkClick r:id="rId5"/>
              </a:rPr>
              <a:t>http://www.ieee.org/about/news/2015/8_february_2015.html</a:t>
            </a:r>
            <a:r>
              <a:rPr lang="en-GB" sz="1600" dirty="0"/>
              <a:t>.</a:t>
            </a:r>
            <a:endParaRPr lang="en-US" sz="1600" dirty="0"/>
          </a:p>
          <a:p>
            <a:pPr marL="0" indent="0">
              <a:buNone/>
            </a:pPr>
            <a:r>
              <a:rPr lang="en-GB" sz="1600" dirty="0"/>
              <a:t/>
            </a:r>
            <a:br>
              <a:rPr lang="en-GB" sz="1600" dirty="0"/>
            </a:br>
            <a:endParaRPr lang="en-GB" sz="1400" dirty="0" smtClean="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177261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SA Patent Policy Updates - 2</a:t>
            </a:r>
            <a:endParaRPr lang="en-US" dirty="0"/>
          </a:p>
        </p:txBody>
      </p:sp>
      <p:sp>
        <p:nvSpPr>
          <p:cNvPr id="3" name="Content Placeholder 2"/>
          <p:cNvSpPr>
            <a:spLocks noGrp="1"/>
          </p:cNvSpPr>
          <p:nvPr>
            <p:ph idx="1"/>
          </p:nvPr>
        </p:nvSpPr>
        <p:spPr>
          <a:xfrm>
            <a:off x="685800" y="1600200"/>
            <a:ext cx="7772400" cy="4800600"/>
          </a:xfrm>
        </p:spPr>
        <p:txBody>
          <a:bodyPr/>
          <a:lstStyle/>
          <a:p>
            <a:r>
              <a:rPr lang="en-GB" sz="1400" dirty="0" smtClean="0"/>
              <a:t>You </a:t>
            </a:r>
            <a:r>
              <a:rPr lang="en-GB" sz="1400" dirty="0"/>
              <a:t>should be aware that the conduct and responsibilities of participants within IEEE standards development groups, including the Call for Patents process (as discussed in </a:t>
            </a:r>
            <a:r>
              <a:rPr lang="en-GB" sz="1400" i="1" dirty="0"/>
              <a:t>IEEE-SA Standards Board Operations Manual</a:t>
            </a:r>
            <a:r>
              <a:rPr lang="en-GB" sz="1400" dirty="0"/>
              <a:t> 6.3.2 [see </a:t>
            </a:r>
            <a:r>
              <a:rPr lang="en-GB" sz="1400" u="sng" dirty="0">
                <a:hlinkClick r:id="rId3"/>
              </a:rPr>
              <a:t>http://standards.ieee.org/develop/policies/opman/sect6.html#6.3.2</a:t>
            </a:r>
            <a:r>
              <a:rPr lang="en-GB" sz="1400" dirty="0"/>
              <a:t>]) and the </a:t>
            </a:r>
            <a:r>
              <a:rPr lang="en-GB" sz="1400" i="1" dirty="0"/>
              <a:t>Antitrust and Competition Policy</a:t>
            </a:r>
            <a:r>
              <a:rPr lang="en-GB" sz="1400" dirty="0"/>
              <a:t> [see </a:t>
            </a:r>
            <a:r>
              <a:rPr lang="en-GB" sz="1400" u="sng" dirty="0">
                <a:hlinkClick r:id="rId4"/>
              </a:rPr>
              <a:t>http://standards.ieee.org/develop/policies/antitrust.pdf</a:t>
            </a:r>
            <a:r>
              <a:rPr lang="en-GB" sz="1400" dirty="0"/>
              <a:t>], have not been updated. This means that the normal practice for conducting working group (standards development) meetings has not changed.</a:t>
            </a:r>
            <a:endParaRPr lang="en-US" sz="1400" dirty="0"/>
          </a:p>
          <a:p>
            <a:pPr marL="0" indent="0">
              <a:buNone/>
            </a:pPr>
            <a:endParaRPr lang="en-US" sz="1400" dirty="0" smtClean="0"/>
          </a:p>
          <a:p>
            <a:r>
              <a:rPr lang="en-GB" sz="1400" dirty="0" smtClean="0"/>
              <a:t>There are various patent materials available from </a:t>
            </a:r>
            <a:r>
              <a:rPr lang="en-GB" sz="1400" u="sng" dirty="0" smtClean="0">
                <a:hlinkClick r:id="rId5"/>
              </a:rPr>
              <a:t>http://standards.ieee.org/about/sasb/patcom/materials.html</a:t>
            </a:r>
            <a:r>
              <a:rPr lang="en-GB" sz="1400" dirty="0" smtClean="0"/>
              <a:t>. The necessary items will be updated. I will send another communication to you on (or just after) the effective date of the patent policy updates, to let you know which items on the patent materials web page have been updated.</a:t>
            </a:r>
            <a:endParaRPr lang="en-US" sz="1400" dirty="0" smtClean="0"/>
          </a:p>
          <a:p>
            <a:pPr marL="0" indent="0">
              <a:buNone/>
            </a:pPr>
            <a:endParaRPr lang="en-US" sz="1400" dirty="0" smtClean="0"/>
          </a:p>
          <a:p>
            <a:r>
              <a:rPr lang="en-GB" sz="1400" dirty="0" smtClean="0"/>
              <a:t>If you have any questions, please address them to </a:t>
            </a:r>
            <a:r>
              <a:rPr lang="en-GB" sz="1400" u="sng" dirty="0" smtClean="0">
                <a:hlinkClick r:id="rId6"/>
              </a:rPr>
              <a:t>patcom@ieee.org</a:t>
            </a:r>
            <a:endParaRPr lang="en-US" sz="1400" dirty="0" smtClean="0"/>
          </a:p>
          <a:p>
            <a:pPr marL="0" indent="0">
              <a:buNone/>
            </a:pPr>
            <a:r>
              <a:rPr lang="en-GB" sz="1400" dirty="0"/>
              <a:t/>
            </a:r>
            <a:br>
              <a:rPr lang="en-GB" sz="1400" dirty="0"/>
            </a:br>
            <a:r>
              <a:rPr lang="en-GB" sz="1400" dirty="0"/>
              <a:t>David L. </a:t>
            </a:r>
            <a:r>
              <a:rPr lang="en-GB" sz="1400" dirty="0" err="1"/>
              <a:t>Ringle</a:t>
            </a:r>
            <a:r>
              <a:rPr lang="en-GB" sz="1400" dirty="0"/>
              <a:t/>
            </a:r>
            <a:br>
              <a:rPr lang="en-GB" sz="1400" dirty="0"/>
            </a:br>
            <a:r>
              <a:rPr lang="en-GB" sz="1400" dirty="0"/>
              <a:t>Director, IEEE-SA Governance</a:t>
            </a:r>
            <a:br>
              <a:rPr lang="en-GB" sz="1400" dirty="0"/>
            </a:br>
            <a:r>
              <a:rPr lang="en-GB" sz="1400" dirty="0" smtClean="0"/>
              <a:t>EMAIL</a:t>
            </a:r>
            <a:r>
              <a:rPr lang="en-GB" sz="1400" dirty="0"/>
              <a:t>: </a:t>
            </a:r>
            <a:r>
              <a:rPr lang="en-GB" sz="1400" u="sng" dirty="0">
                <a:hlinkClick r:id="rId7"/>
              </a:rPr>
              <a:t>d.ringle@ieee.org</a:t>
            </a:r>
            <a:r>
              <a:rPr lang="en-GB" sz="1400" dirty="0"/>
              <a:t/>
            </a:r>
            <a:br>
              <a:rPr lang="en-GB" sz="1400" dirty="0"/>
            </a:br>
            <a:endParaRPr lang="en-GB" sz="1200" dirty="0" smtClean="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7856014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May 2015</a:t>
            </a:r>
            <a:endParaRPr lang="en-US"/>
          </a:p>
        </p:txBody>
      </p:sp>
      <p:sp>
        <p:nvSpPr>
          <p:cNvPr id="8195" name="Footer Placeholder 4"/>
          <p:cNvSpPr>
            <a:spLocks noGrp="1"/>
          </p:cNvSpPr>
          <p:nvPr>
            <p:ph type="ftr" sz="quarter" idx="11"/>
          </p:nvPr>
        </p:nvSpPr>
        <p:spPr>
          <a:noFill/>
        </p:spPr>
        <p:txBody>
          <a:bodyPr/>
          <a:lstStyle/>
          <a:p>
            <a:r>
              <a:rPr lang="en-US" smtClean="0"/>
              <a:t>D. Stanley Aruba Networks</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2000" dirty="0"/>
              <a:t>IEEE 802 Policies &amp; Procedures </a:t>
            </a:r>
          </a:p>
          <a:p>
            <a:pPr lvl="1"/>
            <a:r>
              <a:rPr lang="en-US" sz="1600" dirty="0"/>
              <a:t>(link to </a:t>
            </a:r>
            <a:r>
              <a:rPr lang="en-US" sz="1600" dirty="0" err="1"/>
              <a:t>AudCom</a:t>
            </a:r>
            <a:r>
              <a:rPr lang="en-US" sz="1600" dirty="0"/>
              <a:t>, approved by IEEE-SA Standards Board June 2014) </a:t>
            </a:r>
          </a:p>
          <a:p>
            <a:pPr lvl="1"/>
            <a:r>
              <a:rPr lang="en-US" sz="1600" dirty="0">
                <a:hlinkClick r:id="rId3"/>
              </a:rPr>
              <a:t>http://standards.ieee.org/board/aud/LMSC.pdf</a:t>
            </a:r>
            <a:endParaRPr lang="en-US" sz="1600" dirty="0"/>
          </a:p>
          <a:p>
            <a:r>
              <a:rPr lang="en-US" sz="2000" dirty="0"/>
              <a:t>IEEE 802 Operations Manual (07 November 2014)</a:t>
            </a:r>
          </a:p>
          <a:p>
            <a:pPr lvl="1">
              <a:lnSpc>
                <a:spcPct val="80000"/>
              </a:lnSpc>
              <a:defRPr/>
            </a:pPr>
            <a:r>
              <a:rPr lang="en-US" altLang="en-US" sz="1600" dirty="0">
                <a:hlinkClick r:id="rId4"/>
              </a:rPr>
              <a:t>http://www.ieee802.org/PNP/approved/IEEE_802_OM_v16.pdf</a:t>
            </a:r>
            <a:r>
              <a:rPr lang="en-US" altLang="en-US" sz="1600" dirty="0"/>
              <a:t>    </a:t>
            </a:r>
          </a:p>
          <a:p>
            <a:pPr>
              <a:lnSpc>
                <a:spcPct val="80000"/>
              </a:lnSpc>
              <a:defRPr/>
            </a:pPr>
            <a:r>
              <a:rPr lang="en-US" dirty="0"/>
              <a:t>IEEE 802 Working Group Policies &amp;Procedures (18 July 2014)</a:t>
            </a:r>
          </a:p>
          <a:p>
            <a:pPr lvl="1"/>
            <a:r>
              <a:rPr lang="en-US" altLang="en-US" sz="1600" dirty="0">
                <a:hlinkClick r:id="rId5"/>
              </a:rPr>
              <a:t>http://www.ieee802.org/PNP/approved/IEEE_802_WG_PandP_v16.pdf</a:t>
            </a:r>
            <a:endParaRPr lang="en-US" sz="1600" dirty="0"/>
          </a:p>
          <a:p>
            <a:r>
              <a:rPr lang="en-US" sz="2000" dirty="0"/>
              <a:t>IEEE 802 LMSC Chair's Guidelines (07 November 2014)</a:t>
            </a:r>
            <a:endParaRPr lang="en-US" sz="2000" dirty="0">
              <a:hlinkClick r:id="rId6"/>
            </a:endParaRPr>
          </a:p>
          <a:p>
            <a:pPr lvl="1"/>
            <a:r>
              <a:rPr lang="en-US" sz="1600" dirty="0">
                <a:hlinkClick r:id="rId7"/>
              </a:rPr>
              <a:t>http://www.ieee802.org/PNP/approved/IEEE_802_Chairs_guidelines_v19.pdf</a:t>
            </a:r>
            <a:r>
              <a:rPr lang="en-US" sz="1600" dirty="0"/>
              <a:t>  </a:t>
            </a:r>
          </a:p>
          <a:p>
            <a:r>
              <a:rPr lang="en-US" sz="2000" dirty="0"/>
              <a:t>IEEE 802.11 WG OM: </a:t>
            </a:r>
            <a:r>
              <a:rPr lang="en-US" sz="2000" dirty="0" smtClean="0"/>
              <a:t>(</a:t>
            </a:r>
            <a:r>
              <a:rPr lang="en-US" sz="2000" dirty="0" smtClean="0"/>
              <a:t>13</a:t>
            </a:r>
            <a:r>
              <a:rPr lang="en-US" sz="2000" dirty="0" smtClean="0"/>
              <a:t> March 2015)</a:t>
            </a:r>
            <a:endParaRPr lang="en-US" sz="2000" dirty="0"/>
          </a:p>
          <a:p>
            <a:pPr lvl="1"/>
            <a:r>
              <a:rPr lang="en-US" altLang="en-US" sz="1600" dirty="0">
                <a:hlinkClick r:id="rId8"/>
              </a:rPr>
              <a:t>https://</a:t>
            </a:r>
            <a:r>
              <a:rPr lang="en-US" altLang="en-US" sz="1600" dirty="0" smtClean="0">
                <a:hlinkClick r:id="rId8"/>
              </a:rPr>
              <a:t>mentor.ieee.org/802.11/dcn/14/11-14-0629-10-0000-802-11-operations-manual.docx</a:t>
            </a:r>
            <a:r>
              <a:rPr lang="en-US" altLang="en-US" sz="1600" dirty="0" smtClean="0"/>
              <a:t> </a:t>
            </a:r>
          </a:p>
          <a:p>
            <a:r>
              <a:rPr lang="en-US" sz="2400" dirty="0" smtClean="0"/>
              <a:t>Policies </a:t>
            </a:r>
            <a:r>
              <a:rPr lang="en-US" sz="2400" dirty="0"/>
              <a:t>and Procedures hierarchy</a:t>
            </a:r>
          </a:p>
          <a:p>
            <a:pPr lvl="1"/>
            <a:r>
              <a:rPr lang="en-US" sz="1600" dirty="0">
                <a:hlinkClick r:id="rId9"/>
              </a:rPr>
              <a:t>http://www.ieee802.org/11/Rules/rules.shtml</a:t>
            </a:r>
            <a:endParaRPr lang="en-US" sz="1600" dirty="0"/>
          </a:p>
          <a:p>
            <a:pPr marL="342900" lvl="1" indent="-342900">
              <a:buFontTx/>
              <a:buChar char="•"/>
            </a:pPr>
            <a:r>
              <a:rPr lang="en-US" altLang="en-US" sz="1800" b="1" dirty="0"/>
              <a:t>IEEE 802 Procedural document website: </a:t>
            </a:r>
            <a:r>
              <a:rPr lang="en-US" altLang="en-US" sz="1800" dirty="0">
                <a:hlinkClick r:id="rId10"/>
              </a:rPr>
              <a:t>http://www.ieee802.org/devdocs.shtml</a:t>
            </a:r>
            <a:r>
              <a:rPr lang="en-US" altLang="en-US" sz="1800" dirty="0"/>
              <a:t> </a:t>
            </a:r>
          </a:p>
          <a:p>
            <a:endParaRPr lang="en-US" dirty="0" smtClean="0"/>
          </a:p>
          <a:p>
            <a:pPr lvl="1"/>
            <a:endParaRPr lang="en-US" sz="18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Known proposed IEEE </a:t>
            </a:r>
            <a:r>
              <a:rPr lang="en-US" sz="2800" dirty="0" smtClean="0"/>
              <a:t>802 EC Rule Changes</a:t>
            </a:r>
            <a:endParaRPr lang="en-US" sz="2800" dirty="0"/>
          </a:p>
        </p:txBody>
      </p:sp>
      <p:sp>
        <p:nvSpPr>
          <p:cNvPr id="3" name="Content Placeholder 2"/>
          <p:cNvSpPr>
            <a:spLocks noGrp="1"/>
          </p:cNvSpPr>
          <p:nvPr>
            <p:ph idx="1"/>
          </p:nvPr>
        </p:nvSpPr>
        <p:spPr>
          <a:xfrm>
            <a:off x="609600" y="1600200"/>
            <a:ext cx="8458200" cy="5105400"/>
          </a:xfrm>
        </p:spPr>
        <p:txBody>
          <a:bodyPr/>
          <a:lstStyle/>
          <a:p>
            <a:r>
              <a:rPr lang="en-US" dirty="0" smtClean="0"/>
              <a:t>LMSC P&amp;P – No changes proposed</a:t>
            </a:r>
            <a:endParaRPr lang="en-US" b="0" dirty="0" smtClean="0"/>
          </a:p>
          <a:p>
            <a:r>
              <a:rPr lang="en-US" dirty="0" smtClean="0"/>
              <a:t>802 LMSC  OM  - </a:t>
            </a:r>
            <a:r>
              <a:rPr lang="en-US" dirty="0" smtClean="0"/>
              <a:t>Approval in July 2015</a:t>
            </a:r>
          </a:p>
          <a:p>
            <a:pPr lvl="1"/>
            <a:r>
              <a:rPr lang="en-GB" dirty="0" smtClean="0"/>
              <a:t>Add Joint working group treasury text (deleted from IEEE 802 WG P&amp;P section14.2)</a:t>
            </a:r>
          </a:p>
          <a:p>
            <a:pPr lvl="1"/>
            <a:r>
              <a:rPr lang="en-GB" dirty="0" smtClean="0"/>
              <a:t>Add subgroup meeting notice </a:t>
            </a:r>
            <a:r>
              <a:rPr lang="en-GB" dirty="0" err="1" smtClean="0"/>
              <a:t>reqs</a:t>
            </a:r>
            <a:r>
              <a:rPr lang="en-GB" dirty="0" smtClean="0"/>
              <a:t> (electronic10 day, 30 day face to face)</a:t>
            </a:r>
            <a:endParaRPr lang="en-GB" dirty="0"/>
          </a:p>
          <a:p>
            <a:r>
              <a:rPr lang="en-US" sz="2400" b="1" dirty="0" smtClean="0"/>
              <a:t>WG </a:t>
            </a:r>
            <a:r>
              <a:rPr lang="en-US" sz="2400" b="1" dirty="0"/>
              <a:t>P&amp;P - </a:t>
            </a:r>
            <a:r>
              <a:rPr lang="en-US" dirty="0"/>
              <a:t>Approval in July 2015</a:t>
            </a:r>
          </a:p>
          <a:p>
            <a:pPr lvl="1"/>
            <a:r>
              <a:rPr lang="en-US" dirty="0" smtClean="0"/>
              <a:t>EC </a:t>
            </a:r>
            <a:r>
              <a:rPr lang="en-US" dirty="0" smtClean="0"/>
              <a:t>changes under consideration are summarized in </a:t>
            </a:r>
            <a:r>
              <a:rPr lang="en-US" dirty="0">
                <a:hlinkClick r:id="rId4"/>
              </a:rPr>
              <a:t>https://</a:t>
            </a:r>
            <a:r>
              <a:rPr lang="en-US" dirty="0" smtClean="0">
                <a:hlinkClick r:id="rId4"/>
              </a:rPr>
              <a:t>mentor.ieee.org/802-ec/dcn/14/ec-14-0087-05-00EC-overview-of-proposed-wg-p-p-changes.pdf</a:t>
            </a:r>
            <a:r>
              <a:rPr lang="en-US" dirty="0" smtClean="0"/>
              <a:t>    </a:t>
            </a:r>
          </a:p>
          <a:p>
            <a:pPr lvl="1"/>
            <a:r>
              <a:rPr lang="en-US" dirty="0" smtClean="0"/>
              <a:t>Many </a:t>
            </a:r>
            <a:r>
              <a:rPr lang="en-US" dirty="0" smtClean="0"/>
              <a:t>changes, to align with IEEE WG P&amp;P baseline</a:t>
            </a:r>
          </a:p>
          <a:p>
            <a:pPr lvl="1"/>
            <a:r>
              <a:rPr lang="en-US" dirty="0" smtClean="0"/>
              <a:t>Clarification questions, suggested corrections to IEEE P&amp;P baseline were discussed at December </a:t>
            </a:r>
            <a:r>
              <a:rPr lang="en-US" dirty="0" err="1" smtClean="0"/>
              <a:t>AudCom</a:t>
            </a:r>
            <a:r>
              <a:rPr lang="en-US" dirty="0" smtClean="0"/>
              <a:t> meeting</a:t>
            </a:r>
          </a:p>
          <a:p>
            <a:r>
              <a:rPr lang="en-US" dirty="0" smtClean="0"/>
              <a:t>Chair’s Guidelines – no changes proposed</a:t>
            </a:r>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graphicFrame>
        <p:nvGraphicFramePr>
          <p:cNvPr id="7" name="Object 6"/>
          <p:cNvGraphicFramePr>
            <a:graphicFrameLocks noChangeAspect="1"/>
          </p:cNvGraphicFramePr>
          <p:nvPr>
            <p:extLst>
              <p:ext uri="{D42A27DB-BD31-4B8C-83A1-F6EECF244321}">
                <p14:modId xmlns:p14="http://schemas.microsoft.com/office/powerpoint/2010/main" val="3352902779"/>
              </p:ext>
            </p:extLst>
          </p:nvPr>
        </p:nvGraphicFramePr>
        <p:xfrm>
          <a:off x="7543800" y="5629275"/>
          <a:ext cx="914400" cy="771525"/>
        </p:xfrm>
        <a:graphic>
          <a:graphicData uri="http://schemas.openxmlformats.org/presentationml/2006/ole">
            <mc:AlternateContent xmlns:mc="http://schemas.openxmlformats.org/markup-compatibility/2006">
              <mc:Choice xmlns:v="urn:schemas-microsoft-com:vml" Requires="v">
                <p:oleObj spid="_x0000_s2075" name="Document" showAsIcon="1" r:id="rId5" imgW="914400" imgH="771480" progId="Word.Document.8">
                  <p:embed/>
                </p:oleObj>
              </mc:Choice>
              <mc:Fallback>
                <p:oleObj name="Document" showAsIcon="1" r:id="rId5" imgW="914400" imgH="771480" progId="Word.Document.8">
                  <p:embed/>
                  <p:pic>
                    <p:nvPicPr>
                      <p:cNvPr id="0" name=""/>
                      <p:cNvPicPr/>
                      <p:nvPr/>
                    </p:nvPicPr>
                    <p:blipFill>
                      <a:blip r:embed="rId6"/>
                      <a:stretch>
                        <a:fillRect/>
                      </a:stretch>
                    </p:blipFill>
                    <p:spPr>
                      <a:xfrm>
                        <a:off x="7543800" y="5629275"/>
                        <a:ext cx="914400" cy="771525"/>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839200" cy="1066800"/>
          </a:xfrm>
        </p:spPr>
        <p:txBody>
          <a:bodyPr/>
          <a:lstStyle/>
          <a:p>
            <a:r>
              <a:rPr lang="en-US" sz="2800" dirty="0" smtClean="0"/>
              <a:t>LMSC WG P&amp;P Changes</a:t>
            </a:r>
            <a:endParaRPr lang="en-US" sz="2800" dirty="0"/>
          </a:p>
        </p:txBody>
      </p:sp>
      <p:sp>
        <p:nvSpPr>
          <p:cNvPr id="3" name="Content Placeholder 2"/>
          <p:cNvSpPr>
            <a:spLocks noGrp="1"/>
          </p:cNvSpPr>
          <p:nvPr>
            <p:ph idx="1"/>
          </p:nvPr>
        </p:nvSpPr>
        <p:spPr>
          <a:xfrm>
            <a:off x="609600" y="1600200"/>
            <a:ext cx="8458200" cy="4724400"/>
          </a:xfrm>
        </p:spPr>
        <p:txBody>
          <a:bodyPr/>
          <a:lstStyle/>
          <a:p>
            <a:r>
              <a:rPr lang="en-US" dirty="0" smtClean="0"/>
              <a:t>LMSC WG P&amp;P – asked </a:t>
            </a:r>
            <a:r>
              <a:rPr lang="en-US" dirty="0" err="1" smtClean="0"/>
              <a:t>Audcom</a:t>
            </a:r>
            <a:r>
              <a:rPr lang="en-US" dirty="0" smtClean="0"/>
              <a:t> for clarification</a:t>
            </a:r>
          </a:p>
          <a:p>
            <a:pPr lvl="1"/>
            <a:r>
              <a:rPr lang="en-US" dirty="0" smtClean="0"/>
              <a:t>3.4 Fiduciary duty to IEEE</a:t>
            </a:r>
          </a:p>
          <a:p>
            <a:pPr lvl="1"/>
            <a:r>
              <a:rPr lang="en-US" dirty="0" smtClean="0"/>
              <a:t>4.2 Roster information validation</a:t>
            </a:r>
          </a:p>
          <a:p>
            <a:pPr lvl="1"/>
            <a:r>
              <a:rPr lang="en-US" dirty="0" smtClean="0"/>
              <a:t>4.3 Participant definition</a:t>
            </a:r>
          </a:p>
          <a:p>
            <a:pPr lvl="1"/>
            <a:r>
              <a:rPr lang="en-US" dirty="0" smtClean="0"/>
              <a:t>6.0 Electronic meetings</a:t>
            </a:r>
          </a:p>
          <a:p>
            <a:pPr lvl="1"/>
            <a:r>
              <a:rPr lang="en-US" dirty="0" smtClean="0"/>
              <a:t>7.1 Approval of an action (2/3 approval)</a:t>
            </a:r>
          </a:p>
          <a:p>
            <a:pPr lvl="1"/>
            <a:r>
              <a:rPr lang="en-US" dirty="0" smtClean="0"/>
              <a:t>(old 9.7) roll-call votes deleted</a:t>
            </a:r>
          </a:p>
          <a:p>
            <a:pPr lvl="1"/>
            <a:r>
              <a:rPr lang="en-US" dirty="0" smtClean="0"/>
              <a:t>(was 9.6) text deleted, ensure that we still have text regarding duration of WG LBs ballots</a:t>
            </a:r>
          </a:p>
          <a:p>
            <a:r>
              <a:rPr lang="en-GB" dirty="0" smtClean="0"/>
              <a:t>Joint </a:t>
            </a:r>
            <a:r>
              <a:rPr lang="en-GB" dirty="0"/>
              <a:t>working group </a:t>
            </a:r>
            <a:r>
              <a:rPr lang="en-GB" dirty="0" smtClean="0"/>
              <a:t>treasury text deleted: IEEE </a:t>
            </a:r>
            <a:r>
              <a:rPr lang="en-GB" dirty="0"/>
              <a:t>802 WG P&amp;P </a:t>
            </a:r>
            <a:r>
              <a:rPr lang="en-GB" dirty="0" smtClean="0"/>
              <a:t>14.2</a:t>
            </a:r>
          </a:p>
          <a:p>
            <a:pPr lvl="1"/>
            <a:r>
              <a:rPr lang="en-GB" dirty="0" smtClean="0"/>
              <a:t>Move to 802 LMSC Operations Manual</a:t>
            </a:r>
            <a:endParaRPr lang="en-GB" dirty="0"/>
          </a:p>
          <a:p>
            <a:endParaRPr lang="en-US" dirty="0" smtClean="0"/>
          </a:p>
          <a:p>
            <a:pPr marL="0" indent="0">
              <a:buNone/>
            </a:pPr>
            <a:endParaRPr lang="en-US" dirty="0" smtClean="0"/>
          </a:p>
          <a:p>
            <a:pPr marL="0" indent="0">
              <a:buNone/>
            </a:pPr>
            <a:endParaRPr lang="en-US" dirty="0" smtClean="0"/>
          </a:p>
          <a:p>
            <a:pPr lvl="1"/>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13781706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802.11 OM Status and changes</a:t>
            </a:r>
            <a:endParaRPr lang="en-US" dirty="0"/>
          </a:p>
        </p:txBody>
      </p:sp>
      <p:sp>
        <p:nvSpPr>
          <p:cNvPr id="3" name="Content Placeholder 2"/>
          <p:cNvSpPr>
            <a:spLocks noGrp="1"/>
          </p:cNvSpPr>
          <p:nvPr>
            <p:ph idx="1"/>
          </p:nvPr>
        </p:nvSpPr>
        <p:spPr>
          <a:xfrm>
            <a:off x="304800" y="1600200"/>
            <a:ext cx="8382000" cy="4724400"/>
          </a:xfrm>
        </p:spPr>
        <p:txBody>
          <a:bodyPr/>
          <a:lstStyle/>
          <a:p>
            <a:r>
              <a:rPr lang="en-US" dirty="0"/>
              <a:t>Document </a:t>
            </a:r>
            <a:r>
              <a:rPr lang="en-US" dirty="0" smtClean="0">
                <a:hlinkClick r:id="rId3"/>
              </a:rPr>
              <a:t>11-14-0629-10 </a:t>
            </a:r>
            <a:r>
              <a:rPr lang="en-US" dirty="0" smtClean="0"/>
              <a:t>contains </a:t>
            </a:r>
            <a:r>
              <a:rPr lang="en-US" dirty="0"/>
              <a:t>the current IEEE 902.11 Operations Manual (approved </a:t>
            </a:r>
            <a:r>
              <a:rPr lang="en-US" dirty="0" smtClean="0"/>
              <a:t>March 2015). </a:t>
            </a:r>
            <a:r>
              <a:rPr lang="en-US" dirty="0"/>
              <a:t>Changes:</a:t>
            </a:r>
          </a:p>
          <a:p>
            <a:pPr lvl="1"/>
            <a:r>
              <a:rPr lang="en-US" dirty="0" smtClean="0"/>
              <a:t>Reflect </a:t>
            </a:r>
            <a:r>
              <a:rPr lang="en-US" dirty="0"/>
              <a:t>approved extended element ID ANA policy (9.1.3)</a:t>
            </a:r>
          </a:p>
          <a:p>
            <a:pPr lvl="1"/>
            <a:r>
              <a:rPr lang="en-US" dirty="0"/>
              <a:t>Remove requirement for </a:t>
            </a:r>
            <a:r>
              <a:rPr lang="en-US" b="1" dirty="0"/>
              <a:t>local</a:t>
            </a:r>
            <a:r>
              <a:rPr lang="en-US" dirty="0"/>
              <a:t> server access to drafts (8.4</a:t>
            </a:r>
            <a:r>
              <a:rPr lang="en-US" dirty="0" smtClean="0"/>
              <a:t>)</a:t>
            </a:r>
          </a:p>
          <a:p>
            <a:pPr lvl="1"/>
            <a:r>
              <a:rPr lang="en-US" dirty="0" smtClean="0"/>
              <a:t>Change </a:t>
            </a:r>
            <a:r>
              <a:rPr lang="en-US" b="1" dirty="0" smtClean="0"/>
              <a:t>Regulatory SC </a:t>
            </a:r>
            <a:r>
              <a:rPr lang="en-US" dirty="0" smtClean="0"/>
              <a:t>teleconference notice to 5 days (4.6.3)</a:t>
            </a:r>
            <a:endParaRPr lang="en-US" dirty="0"/>
          </a:p>
          <a:p>
            <a:r>
              <a:rPr lang="en-US" b="0" dirty="0"/>
              <a:t>Consider </a:t>
            </a:r>
            <a:r>
              <a:rPr lang="en-US" b="0" dirty="0" smtClean="0"/>
              <a:t>any further changes in July 2015</a:t>
            </a:r>
          </a:p>
          <a:p>
            <a:pPr lvl="1"/>
            <a:r>
              <a:rPr lang="en-US" dirty="0" smtClean="0"/>
              <a:t>No changes proposed to date</a:t>
            </a:r>
            <a:endParaRPr lang="en-US" b="0"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extLst>
      <p:ext uri="{BB962C8B-B14F-4D97-AF65-F5344CB8AC3E}">
        <p14:creationId xmlns:p14="http://schemas.microsoft.com/office/powerpoint/2010/main" val="251463626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smtClean="0"/>
              <a:t>May 2015</a:t>
            </a:r>
            <a:endParaRPr lang="en-US" altLang="en-US" sz="1800" smtClean="0"/>
          </a:p>
        </p:txBody>
      </p:sp>
      <p:sp>
        <p:nvSpPr>
          <p:cNvPr id="2560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smtClean="0"/>
              <a:t>D. Stanley Aruba Networks</a:t>
            </a:r>
          </a:p>
        </p:txBody>
      </p:sp>
      <p:sp>
        <p:nvSpPr>
          <p:cNvPr id="25605" name="Rectangle 2"/>
          <p:cNvSpPr>
            <a:spLocks noGrp="1" noChangeArrowheads="1"/>
          </p:cNvSpPr>
          <p:nvPr>
            <p:ph type="title"/>
          </p:nvPr>
        </p:nvSpPr>
        <p:spPr>
          <a:xfrm>
            <a:off x="685800" y="685800"/>
            <a:ext cx="7772400" cy="685800"/>
          </a:xfrm>
        </p:spPr>
        <p:txBody>
          <a:bodyPr/>
          <a:lstStyle/>
          <a:p>
            <a:r>
              <a:rPr lang="en-GB" altLang="en-US" smtClean="0"/>
              <a:t>Email Reflectors</a:t>
            </a:r>
          </a:p>
        </p:txBody>
      </p:sp>
      <p:sp>
        <p:nvSpPr>
          <p:cNvPr id="25606" name="Rectangle 3"/>
          <p:cNvSpPr>
            <a:spLocks noGrp="1" noChangeArrowheads="1"/>
          </p:cNvSpPr>
          <p:nvPr>
            <p:ph type="body" idx="1"/>
          </p:nvPr>
        </p:nvSpPr>
        <p:spPr>
          <a:xfrm>
            <a:off x="609600" y="1371600"/>
            <a:ext cx="8153400" cy="5105400"/>
          </a:xfrm>
        </p:spPr>
        <p:txBody>
          <a:bodyPr/>
          <a:lstStyle/>
          <a:p>
            <a:r>
              <a:rPr lang="en-GB" altLang="en-US" dirty="0" smtClean="0"/>
              <a:t>There is an email reflector for the working group,  plus one for each task group.</a:t>
            </a:r>
          </a:p>
          <a:p>
            <a:r>
              <a:rPr lang="en-GB" altLang="en-US" dirty="0" smtClean="0"/>
              <a:t>Write access to the reflectors allowed for those who are members with status: aspirant, nearly-voter, potential-voter, voter.</a:t>
            </a:r>
          </a:p>
          <a:p>
            <a:r>
              <a:rPr lang="en-GB" altLang="en-US" dirty="0" smtClean="0"/>
              <a:t>To make a request, visit the reflector request page:</a:t>
            </a:r>
            <a:br>
              <a:rPr lang="en-GB" altLang="en-US" dirty="0" smtClean="0"/>
            </a:br>
            <a:r>
              <a:rPr lang="en-GB" altLang="en-US" dirty="0" smtClean="0"/>
              <a:t>	</a:t>
            </a:r>
            <a:r>
              <a:rPr lang="en-GB" altLang="en-US" dirty="0" smtClean="0">
                <a:hlinkClick r:id="rId3"/>
              </a:rPr>
              <a:t>http://www.ieee802.org/11/Reflector.html</a:t>
            </a:r>
            <a:endParaRPr lang="en-GB" altLang="en-US" dirty="0" smtClean="0"/>
          </a:p>
          <a:p>
            <a:pPr lvl="1"/>
            <a:r>
              <a:rPr lang="en-GB" altLang="en-US" b="1" dirty="0" smtClean="0"/>
              <a:t>Gathers information and sends an email to Vice Chair</a:t>
            </a:r>
          </a:p>
          <a:p>
            <a:r>
              <a:rPr lang="en-GB" altLang="en-US" dirty="0" smtClean="0"/>
              <a:t>If you change your email address – </a:t>
            </a:r>
            <a:r>
              <a:rPr lang="en-GB" altLang="en-US" u="sng" dirty="0" smtClean="0"/>
              <a:t>please let me know</a:t>
            </a:r>
            <a:r>
              <a:rPr lang="en-GB" altLang="en-US" dirty="0" smtClean="0"/>
              <a:t>.  I will perform a global change to the list servers.</a:t>
            </a:r>
          </a:p>
          <a:p>
            <a:r>
              <a:rPr lang="en-GB" altLang="en-US" dirty="0" smtClean="0"/>
              <a:t>Public read access to all reflectors is available via the 802.11 home page </a:t>
            </a:r>
            <a:r>
              <a:rPr lang="en-GB" altLang="en-US" dirty="0" smtClean="0">
                <a:hlinkClick r:id="rId4"/>
              </a:rPr>
              <a:t>http://www.ieee802.org/11</a:t>
            </a:r>
            <a:r>
              <a:rPr lang="en-GB" altLang="en-US" dirty="0" smtClean="0"/>
              <a:t> on the “</a:t>
            </a:r>
            <a:r>
              <a:rPr lang="en-GB" altLang="en-US" i="1" dirty="0" smtClean="0"/>
              <a:t>WG Email</a:t>
            </a:r>
            <a:r>
              <a:rPr lang="en-GB" altLang="en-US" dirty="0" smtClean="0"/>
              <a:t>” menu.</a:t>
            </a:r>
          </a:p>
        </p:txBody>
      </p:sp>
    </p:spTree>
    <p:extLst>
      <p:ext uri="{BB962C8B-B14F-4D97-AF65-F5344CB8AC3E}">
        <p14:creationId xmlns:p14="http://schemas.microsoft.com/office/powerpoint/2010/main" val="11039394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 802-ALL EMAIL List Server</a:t>
            </a:r>
          </a:p>
        </p:txBody>
      </p:sp>
      <p:sp>
        <p:nvSpPr>
          <p:cNvPr id="3" name="Content Placeholder 2"/>
          <p:cNvSpPr>
            <a:spLocks noGrp="1"/>
          </p:cNvSpPr>
          <p:nvPr>
            <p:ph idx="1"/>
          </p:nvPr>
        </p:nvSpPr>
        <p:spPr>
          <a:xfrm>
            <a:off x="685800" y="1981200"/>
            <a:ext cx="7772400" cy="4343400"/>
          </a:xfrm>
        </p:spPr>
        <p:txBody>
          <a:bodyPr/>
          <a:lstStyle/>
          <a:p>
            <a:pPr>
              <a:buNone/>
            </a:pPr>
            <a:r>
              <a:rPr lang="en-US" dirty="0" smtClean="0"/>
              <a:t>IEEE 802-ALL EMAIL List Server</a:t>
            </a:r>
          </a:p>
          <a:p>
            <a:r>
              <a:rPr lang="en-US" b="0" dirty="0" smtClean="0"/>
              <a:t>IEEE 802 only provides e-mailed session announcements. To join this list and stay informed about upcoming plenary sessions, send email to </a:t>
            </a:r>
            <a:r>
              <a:rPr lang="en-US" b="0" u="sng" dirty="0" smtClean="0">
                <a:hlinkClick r:id="rId3"/>
              </a:rPr>
              <a:t>listserv@listserv.ieee.org</a:t>
            </a:r>
            <a:r>
              <a:rPr lang="en-US" b="0" dirty="0" smtClean="0"/>
              <a:t> with no subject and with the following 2 lines appearing first in the body of the message: </a:t>
            </a:r>
          </a:p>
          <a:p>
            <a:pPr lvl="2">
              <a:buNone/>
            </a:pPr>
            <a:r>
              <a:rPr lang="en-US" b="0" dirty="0" smtClean="0"/>
              <a:t/>
            </a:r>
            <a:br>
              <a:rPr lang="en-US" b="0" dirty="0" smtClean="0"/>
            </a:br>
            <a:r>
              <a:rPr lang="en-US" sz="2400" b="1" dirty="0" smtClean="0"/>
              <a:t>subscribe  stds-802-all</a:t>
            </a:r>
          </a:p>
          <a:p>
            <a:pPr lvl="2">
              <a:buNone/>
            </a:pPr>
            <a:r>
              <a:rPr lang="en-US" sz="2400" b="1" dirty="0" smtClean="0"/>
              <a:t>	end</a:t>
            </a:r>
            <a:endParaRPr lang="en-US" sz="2400" b="1" dirty="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for Posting Documents</a:t>
            </a:r>
            <a:endParaRPr lang="en-US" dirty="0"/>
          </a:p>
        </p:txBody>
      </p:sp>
      <p:sp>
        <p:nvSpPr>
          <p:cNvPr id="3" name="Content Placeholder 2"/>
          <p:cNvSpPr>
            <a:spLocks noGrp="1"/>
          </p:cNvSpPr>
          <p:nvPr>
            <p:ph idx="1"/>
          </p:nvPr>
        </p:nvSpPr>
        <p:spPr/>
        <p:txBody>
          <a:bodyPr/>
          <a:lstStyle/>
          <a:p>
            <a:r>
              <a:rPr lang="en-US" dirty="0" smtClean="0"/>
              <a:t>From the 802.11 OM – </a:t>
            </a:r>
          </a:p>
          <a:p>
            <a:pPr lvl="1"/>
            <a:r>
              <a:rPr lang="en-US" sz="2800" dirty="0" smtClean="0"/>
              <a:t>All submissions presented to and all minutes shall be posted to the 802.11 document server.</a:t>
            </a:r>
          </a:p>
          <a:p>
            <a:pPr lvl="1"/>
            <a:r>
              <a:rPr lang="en-US" sz="2800" dirty="0" smtClean="0"/>
              <a:t>Please check to ensure all documents are posted</a:t>
            </a:r>
          </a:p>
          <a:p>
            <a:pPr lvl="2"/>
            <a:r>
              <a:rPr lang="en-US" sz="2600" dirty="0" smtClean="0"/>
              <a:t>If you have a “pending” document that is in error, let Adrian or Jon or Dorothy know.</a:t>
            </a:r>
          </a:p>
          <a:p>
            <a:pPr lvl="1"/>
            <a:r>
              <a:rPr lang="en-US" sz="2800" dirty="0" smtClean="0"/>
              <a:t>Secretaries should put “Minutes” in the lower left corner for “minutes” of meetings.</a:t>
            </a:r>
          </a:p>
        </p:txBody>
      </p:sp>
      <p:sp>
        <p:nvSpPr>
          <p:cNvPr id="4" name="Date Placeholder 3"/>
          <p:cNvSpPr>
            <a:spLocks noGrp="1"/>
          </p:cNvSpPr>
          <p:nvPr>
            <p:ph type="dt" sz="half" idx="10"/>
          </p:nvPr>
        </p:nvSpPr>
        <p:spPr/>
        <p:txBody>
          <a:bodyPr/>
          <a:lstStyle/>
          <a:p>
            <a:pPr>
              <a:defRPr/>
            </a:pPr>
            <a:r>
              <a:rPr lang="en-US" smtClean="0"/>
              <a:t>May 2015</a:t>
            </a:r>
            <a:endParaRPr lang="en-US"/>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p>
            <a:r>
              <a:rPr lang="en-US" smtClean="0"/>
              <a:t>May 2015</a:t>
            </a:r>
            <a:endParaRPr lang="en-US"/>
          </a:p>
        </p:txBody>
      </p:sp>
      <p:sp>
        <p:nvSpPr>
          <p:cNvPr id="3075" name="Footer Placeholder 4"/>
          <p:cNvSpPr>
            <a:spLocks noGrp="1"/>
          </p:cNvSpPr>
          <p:nvPr>
            <p:ph type="ftr" sz="quarter" idx="11"/>
          </p:nvPr>
        </p:nvSpPr>
        <p:spPr>
          <a:noFill/>
        </p:spPr>
        <p:txBody>
          <a:bodyPr/>
          <a:lstStyle/>
          <a:p>
            <a:r>
              <a:rPr lang="en-US" smtClean="0"/>
              <a:t>D. Stanley Aruba Networks</a:t>
            </a:r>
            <a:endParaRPr lang="en-US"/>
          </a:p>
        </p:txBody>
      </p:sp>
      <p:sp>
        <p:nvSpPr>
          <p:cNvPr id="3077" name="Rectangle 2"/>
          <p:cNvSpPr>
            <a:spLocks noGrp="1" noChangeArrowheads="1"/>
          </p:cNvSpPr>
          <p:nvPr>
            <p:ph type="title"/>
          </p:nvPr>
        </p:nvSpPr>
        <p:spPr>
          <a:xfrm>
            <a:off x="685800" y="685800"/>
            <a:ext cx="7772400" cy="533400"/>
          </a:xfrm>
          <a:noFill/>
        </p:spPr>
        <p:txBody>
          <a:bodyPr/>
          <a:lstStyle/>
          <a:p>
            <a:r>
              <a:rPr lang="en-US" dirty="0" smtClean="0"/>
              <a:t>Abstract</a:t>
            </a:r>
          </a:p>
        </p:txBody>
      </p:sp>
      <p:sp>
        <p:nvSpPr>
          <p:cNvPr id="3078" name="Rectangle 3"/>
          <p:cNvSpPr>
            <a:spLocks noGrp="1" noChangeArrowheads="1"/>
          </p:cNvSpPr>
          <p:nvPr>
            <p:ph type="body" idx="1"/>
          </p:nvPr>
        </p:nvSpPr>
        <p:spPr>
          <a:xfrm>
            <a:off x="685800" y="1295400"/>
            <a:ext cx="7924800" cy="5029200"/>
          </a:xfrm>
          <a:noFill/>
        </p:spPr>
        <p:txBody>
          <a:bodyPr/>
          <a:lstStyle/>
          <a:p>
            <a:pPr>
              <a:buFontTx/>
              <a:buNone/>
            </a:pPr>
            <a:r>
              <a:rPr lang="en-US" dirty="0" smtClean="0"/>
              <a:t>This slide contains requested reports and status from the 802.11 2</a:t>
            </a:r>
            <a:r>
              <a:rPr lang="en-US" baseline="30000" dirty="0" smtClean="0"/>
              <a:t>nd</a:t>
            </a:r>
            <a:r>
              <a:rPr lang="en-US" dirty="0" smtClean="0"/>
              <a:t>  Vice-Chair:</a:t>
            </a:r>
          </a:p>
          <a:p>
            <a:pPr lvl="1">
              <a:buFontTx/>
              <a:buNone/>
            </a:pPr>
            <a:r>
              <a:rPr lang="en-US" dirty="0" smtClean="0"/>
              <a:t>	Current Patent Slides </a:t>
            </a:r>
          </a:p>
          <a:p>
            <a:pPr lvl="1">
              <a:buFontTx/>
              <a:buNone/>
            </a:pPr>
            <a:r>
              <a:rPr lang="en-US" dirty="0" smtClean="0"/>
              <a:t>	Current Policies and Procedures and Operations Manual for IEEE-SA, IEEE 802, and IEEE 802.11</a:t>
            </a:r>
          </a:p>
          <a:p>
            <a:pPr lvl="1">
              <a:buFontTx/>
              <a:buNone/>
            </a:pPr>
            <a:r>
              <a:rPr lang="en-US" dirty="0"/>
              <a:t>	</a:t>
            </a:r>
            <a:r>
              <a:rPr lang="en-US" dirty="0" smtClean="0"/>
              <a:t>Info on IEEE SA Policy changes</a:t>
            </a:r>
          </a:p>
          <a:p>
            <a:pPr lvl="1">
              <a:buFontTx/>
              <a:buNone/>
            </a:pPr>
            <a:r>
              <a:rPr lang="en-US" dirty="0" smtClean="0"/>
              <a:t>	Reminder on Posting Documents</a:t>
            </a:r>
          </a:p>
          <a:p>
            <a:pPr lvl="1">
              <a:buFontTx/>
              <a:buNone/>
            </a:pPr>
            <a:r>
              <a:rPr lang="en-US" dirty="0" smtClean="0"/>
              <a:t>	Joining the 802.11 email reflectors</a:t>
            </a:r>
          </a:p>
          <a:p>
            <a:pPr lvl="1">
              <a:buNone/>
            </a:pPr>
            <a:r>
              <a:rPr lang="en-US" dirty="0"/>
              <a:t>	Joining 802 All List Server</a:t>
            </a:r>
          </a:p>
          <a:p>
            <a:pPr lvl="1">
              <a:buFontTx/>
              <a:buNone/>
            </a:pPr>
            <a:r>
              <a:rPr lang="en-US" dirty="0"/>
              <a:t>	</a:t>
            </a:r>
            <a:r>
              <a:rPr lang="en-US" dirty="0" smtClean="0"/>
              <a:t>Known proposed changes to 802 P&amp;P, 802 OM, 802WG P&amp;P, Chair’s Guidelines</a:t>
            </a:r>
          </a:p>
          <a:p>
            <a:pPr lvl="1">
              <a:buNone/>
            </a:pPr>
            <a:r>
              <a:rPr lang="en-US" dirty="0"/>
              <a:t>	Proposed revisions to 802.11 </a:t>
            </a:r>
            <a:r>
              <a:rPr lang="en-US" dirty="0" smtClean="0"/>
              <a:t>OM </a:t>
            </a:r>
          </a:p>
          <a:p>
            <a:pPr lvl="1">
              <a:buNone/>
            </a:pPr>
            <a:r>
              <a:rPr lang="en-US" dirty="0"/>
              <a:t>	</a:t>
            </a:r>
            <a:endParaRPr lang="en-US" dirty="0" smtClean="0"/>
          </a:p>
          <a:p>
            <a:pPr lvl="1">
              <a:buFontTx/>
              <a:buNone/>
            </a:pPr>
            <a:endParaRPr lang="en-US" dirty="0" smtClean="0"/>
          </a:p>
          <a:p>
            <a:pPr>
              <a:buFontTx/>
              <a:buNone/>
            </a:pPr>
            <a:r>
              <a:rPr lang="en-US" dirty="0" smtClean="0"/>
              <a:t>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Wednesday – </a:t>
            </a:r>
            <a:br>
              <a:rPr lang="en-US" sz="3200" dirty="0" smtClean="0"/>
            </a:br>
            <a:r>
              <a:rPr lang="en-US" sz="3200" dirty="0" smtClean="0"/>
              <a:t>802.11 Mid-Week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Friday – </a:t>
            </a:r>
            <a:br>
              <a:rPr lang="en-US" sz="3200" dirty="0" smtClean="0"/>
            </a:br>
            <a:r>
              <a:rPr lang="en-US" sz="3200" dirty="0" smtClean="0"/>
              <a:t>802.11 Closing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2nd Vice Chair Report</a:t>
            </a:r>
            <a:endParaRPr lang="en-US" dirty="0"/>
          </a:p>
        </p:txBody>
      </p:sp>
      <p:sp>
        <p:nvSpPr>
          <p:cNvPr id="4" name="Date Placeholder 3"/>
          <p:cNvSpPr>
            <a:spLocks noGrp="1"/>
          </p:cNvSpPr>
          <p:nvPr>
            <p:ph type="dt" sz="half" idx="10"/>
          </p:nvPr>
        </p:nvSpPr>
        <p:spPr/>
        <p:txBody>
          <a:bodyPr/>
          <a:lstStyle/>
          <a:p>
            <a:pPr>
              <a:defRPr/>
            </a:pPr>
            <a:r>
              <a:rPr lang="en-US" smtClean="0"/>
              <a:t>May 2015</a:t>
            </a:r>
            <a:endParaRPr lang="en-US"/>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685800" y="2819400"/>
            <a:ext cx="7772400" cy="1362075"/>
          </a:xfrm>
        </p:spPr>
        <p:txBody>
          <a:bodyPr/>
          <a:lstStyle/>
          <a:p>
            <a:r>
              <a:rPr lang="en-US" sz="3200" dirty="0" smtClean="0"/>
              <a:t>Monday– </a:t>
            </a:r>
            <a:br>
              <a:rPr lang="en-US" sz="3200" dirty="0" smtClean="0"/>
            </a:br>
            <a:r>
              <a:rPr lang="en-US" sz="3200" dirty="0" smtClean="0"/>
              <a:t>802.11 Opening Plenary</a:t>
            </a:r>
            <a:endParaRPr lang="en-US" sz="3200" dirty="0"/>
          </a:p>
        </p:txBody>
      </p:sp>
      <p:sp>
        <p:nvSpPr>
          <p:cNvPr id="8" name="Text Placeholder 7"/>
          <p:cNvSpPr>
            <a:spLocks noGrp="1"/>
          </p:cNvSpPr>
          <p:nvPr>
            <p:ph type="body" idx="1"/>
          </p:nvPr>
        </p:nvSpPr>
        <p:spPr>
          <a:xfrm>
            <a:off x="762000" y="1219200"/>
            <a:ext cx="7772400" cy="1500187"/>
          </a:xfrm>
        </p:spPr>
        <p:txBody>
          <a:bodyPr/>
          <a:lstStyle/>
          <a:p>
            <a:r>
              <a:rPr lang="en-US" dirty="0" smtClean="0"/>
              <a:t>802.11 Second Vice Chair Report</a:t>
            </a:r>
            <a:endParaRPr lang="en-US" dirty="0"/>
          </a:p>
        </p:txBody>
      </p:sp>
      <p:sp>
        <p:nvSpPr>
          <p:cNvPr id="4" name="Date Placeholder 3"/>
          <p:cNvSpPr>
            <a:spLocks noGrp="1"/>
          </p:cNvSpPr>
          <p:nvPr>
            <p:ph type="dt" sz="half" idx="10"/>
          </p:nvPr>
        </p:nvSpPr>
        <p:spPr>
          <a:xfrm>
            <a:off x="696913" y="332601"/>
            <a:ext cx="1741487" cy="276999"/>
          </a:xfrm>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smtClean="0"/>
              <a:t>May 2015</a:t>
            </a:r>
            <a:endParaRPr lang="en-US"/>
          </a:p>
        </p:txBody>
      </p:sp>
      <p:sp>
        <p:nvSpPr>
          <p:cNvPr id="4099" name="Footer Placeholder 2"/>
          <p:cNvSpPr>
            <a:spLocks noGrp="1"/>
          </p:cNvSpPr>
          <p:nvPr>
            <p:ph type="ftr" sz="quarter" idx="11"/>
          </p:nvPr>
        </p:nvSpPr>
        <p:spPr>
          <a:noFill/>
        </p:spPr>
        <p:txBody>
          <a:bodyPr/>
          <a:lstStyle/>
          <a:p>
            <a:r>
              <a:rPr lang="en-US" smtClean="0"/>
              <a:t>D. Stanley Aruba Networks</a:t>
            </a:r>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 typeface="Monotype Sorts"/>
              <a:buNone/>
            </a:pPr>
            <a:r>
              <a:rPr lang="en-US" altLang="en-US" sz="1800" dirty="0"/>
              <a:t>All participants in this meeting have certain obligations under the IEEE-SA Patent Policy. </a:t>
            </a:r>
          </a:p>
          <a:p>
            <a:pPr lvl="1">
              <a:buFont typeface="Arial" pitchFamily="34" charset="0"/>
              <a:buChar char="•"/>
            </a:pPr>
            <a:r>
              <a:rPr lang="en-US" altLang="en-US" sz="1800" b="1" dirty="0">
                <a:solidFill>
                  <a:srgbClr val="003399"/>
                </a:solidFill>
              </a:rPr>
              <a:t>Participants [Note: </a:t>
            </a:r>
            <a:r>
              <a:rPr lang="en-GB" altLang="en-US" sz="1800" b="1" dirty="0">
                <a:solidFill>
                  <a:srgbClr val="003399"/>
                </a:solidFill>
              </a:rPr>
              <a:t>Quoted text excerpted from IEEE-SA Standards Board Bylaws </a:t>
            </a:r>
            <a:r>
              <a:rPr lang="en-GB" altLang="en-US" sz="1800" b="1" dirty="0" err="1">
                <a:solidFill>
                  <a:srgbClr val="003399"/>
                </a:solidFill>
              </a:rPr>
              <a:t>subclause</a:t>
            </a:r>
            <a:r>
              <a:rPr lang="en-GB" altLang="en-US" sz="1800" b="1" dirty="0">
                <a:solidFill>
                  <a:srgbClr val="003399"/>
                </a:solidFill>
              </a:rPr>
              <a:t> 6.2</a:t>
            </a:r>
            <a:r>
              <a:rPr lang="en-US" altLang="en-US" sz="1800" b="1" dirty="0">
                <a:solidFill>
                  <a:srgbClr val="003399"/>
                </a:solidFill>
              </a:rPr>
              <a:t>]:</a:t>
            </a:r>
          </a:p>
          <a:p>
            <a:pPr lvl="2">
              <a:buFont typeface="Arial" pitchFamily="34" charset="0"/>
              <a:buChar char="•"/>
            </a:pPr>
            <a:r>
              <a:rPr lang="en-US" altLang="en-US"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dirty="0"/>
          </a:p>
          <a:p>
            <a:pPr lvl="2">
              <a:buFont typeface="Arial" pitchFamily="34" charset="0"/>
              <a:buChar char="•"/>
            </a:pPr>
            <a:r>
              <a:rPr lang="en-US" altLang="en-US"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dirty="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dirty="0">
                <a:solidFill>
                  <a:srgbClr val="003399"/>
                </a:solidFill>
              </a:rPr>
              <a:t>Early identification of holders of potential Essential Patent Claims is strongly encouraged</a:t>
            </a:r>
          </a:p>
          <a:p>
            <a:pPr lvl="1">
              <a:buFont typeface="Arial" pitchFamily="34" charset="0"/>
              <a:buChar char="•"/>
            </a:pPr>
            <a:r>
              <a:rPr lang="en-US" altLang="en-US" sz="1800" b="1" dirty="0">
                <a:solidFill>
                  <a:srgbClr val="003399"/>
                </a:solidFill>
              </a:rPr>
              <a:t>No duty to perform a patent search</a:t>
            </a:r>
            <a:endParaRPr lang="en-US" altLang="en-U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May 2015</a:t>
            </a:r>
            <a:endParaRPr lang="en-US"/>
          </a:p>
        </p:txBody>
      </p:sp>
      <p:sp>
        <p:nvSpPr>
          <p:cNvPr id="5123" name="Footer Placeholder 2"/>
          <p:cNvSpPr>
            <a:spLocks noGrp="1"/>
          </p:cNvSpPr>
          <p:nvPr>
            <p:ph type="ftr" sz="quarter" idx="11"/>
          </p:nvPr>
        </p:nvSpPr>
        <p:spPr>
          <a:noFill/>
        </p:spPr>
        <p:txBody>
          <a:bodyPr/>
          <a:lstStyle/>
          <a:p>
            <a:r>
              <a:rPr lang="en-US" smtClean="0"/>
              <a:t>D. Stanley Aruba Networks</a:t>
            </a:r>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 typeface="Monotype Sorts"/>
              <a:buNone/>
            </a:pPr>
            <a:r>
              <a:rPr lang="en-US" sz="1800" dirty="0" smtClean="0">
                <a:cs typeface="Times New Roman" pitchFamily="18" charset="0"/>
              </a:rPr>
              <a:t>	</a:t>
            </a:r>
            <a:r>
              <a:rPr lang="en-US" altLang="en-US" sz="2400" dirty="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dirty="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dirty="0">
                <a:solidFill>
                  <a:schemeClr val="accent6">
                    <a:lumMod val="75000"/>
                  </a:schemeClr>
                </a:solidFill>
              </a:rPr>
              <a:t>		IEEE-SA Standards Boards Bylaws</a:t>
            </a:r>
          </a:p>
          <a:p>
            <a:pPr lvl="1">
              <a:lnSpc>
                <a:spcPct val="90000"/>
              </a:lnSpc>
              <a:buFont typeface="Monotype Sorts"/>
              <a:buNone/>
            </a:pPr>
            <a:r>
              <a:rPr lang="en-US" altLang="en-US" sz="2100" dirty="0">
                <a:solidFill>
                  <a:schemeClr val="accent6">
                    <a:lumMod val="75000"/>
                  </a:schemeClr>
                </a:solidFill>
              </a:rPr>
              <a:t>		</a:t>
            </a:r>
            <a:r>
              <a:rPr lang="en-US" altLang="en-US" sz="2100" i="1" dirty="0">
                <a:solidFill>
                  <a:schemeClr val="accent6">
                    <a:lumMod val="75000"/>
                  </a:schemeClr>
                </a:solidFill>
                <a:hlinkClick r:id="rId3"/>
              </a:rPr>
              <a:t>http://</a:t>
            </a:r>
            <a:r>
              <a:rPr lang="en-US" altLang="en-US" sz="2100" i="1" dirty="0" smtClean="0">
                <a:solidFill>
                  <a:schemeClr val="accent6">
                    <a:lumMod val="75000"/>
                  </a:schemeClr>
                </a:solidFill>
                <a:hlinkClick r:id="rId3"/>
              </a:rPr>
              <a:t>standards.ieee.org/develop/policies/bylaws/sect6-7.html#6</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a:p>
            <a:pPr lvl="1">
              <a:lnSpc>
                <a:spcPct val="90000"/>
              </a:lnSpc>
              <a:buFont typeface="Monotype Sorts"/>
              <a:buNone/>
            </a:pPr>
            <a:r>
              <a:rPr lang="en-GB" altLang="en-US" sz="2400" dirty="0">
                <a:solidFill>
                  <a:schemeClr val="accent6">
                    <a:lumMod val="75000"/>
                  </a:schemeClr>
                </a:solidFill>
              </a:rPr>
              <a:t>		IEEE-SA Standards Board Operations Manual</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4"/>
              </a:rPr>
              <a:t>http://</a:t>
            </a:r>
            <a:r>
              <a:rPr lang="en-US" altLang="en-US" sz="2100" i="1" dirty="0" smtClean="0">
                <a:solidFill>
                  <a:schemeClr val="accent6">
                    <a:lumMod val="75000"/>
                  </a:schemeClr>
                </a:solidFill>
                <a:hlinkClick r:id="rId4"/>
              </a:rPr>
              <a:t>standards.ieee.org/develop/policies/opman/sect6.html#6.3</a:t>
            </a:r>
            <a:r>
              <a:rPr lang="en-US" altLang="en-US" sz="2100" i="1" dirty="0" smtClean="0">
                <a:solidFill>
                  <a:schemeClr val="accent6">
                    <a:lumMod val="75000"/>
                  </a:schemeClr>
                </a:solidFill>
              </a:rPr>
              <a:t> </a:t>
            </a:r>
            <a:endParaRPr lang="en-US" altLang="en-US" sz="2400" dirty="0">
              <a:solidFill>
                <a:schemeClr val="accent6">
                  <a:lumMod val="75000"/>
                </a:schemeClr>
              </a:solidFill>
            </a:endParaRPr>
          </a:p>
          <a:p>
            <a:pPr lvl="1">
              <a:lnSpc>
                <a:spcPct val="90000"/>
              </a:lnSpc>
              <a:buFont typeface="Monotype Sorts"/>
              <a:buNone/>
            </a:pPr>
            <a:r>
              <a:rPr lang="en-US" altLang="en-US" sz="2400" dirty="0">
                <a:solidFill>
                  <a:schemeClr val="accent6">
                    <a:lumMod val="75000"/>
                  </a:schemeClr>
                </a:solidFill>
                <a:cs typeface="Times New Roman" pitchFamily="18" charset="0"/>
              </a:rPr>
              <a:t>	Material about the patent policy is available at</a:t>
            </a:r>
            <a:r>
              <a:rPr lang="en-US" altLang="en-US" sz="2400" dirty="0">
                <a:solidFill>
                  <a:schemeClr val="accent6">
                    <a:lumMod val="75000"/>
                  </a:schemeClr>
                </a:solidFill>
              </a:rPr>
              <a:t> </a:t>
            </a:r>
          </a:p>
          <a:p>
            <a:pPr lvl="1">
              <a:lnSpc>
                <a:spcPct val="90000"/>
              </a:lnSpc>
              <a:buFont typeface="Monotype Sorts"/>
              <a:buNone/>
            </a:pPr>
            <a:r>
              <a:rPr lang="en-US" altLang="en-US" sz="2400" dirty="0">
                <a:solidFill>
                  <a:schemeClr val="accent6">
                    <a:lumMod val="75000"/>
                  </a:schemeClr>
                </a:solidFill>
              </a:rPr>
              <a:t>		</a:t>
            </a:r>
            <a:r>
              <a:rPr lang="en-US" altLang="en-US" sz="2100" i="1" dirty="0">
                <a:solidFill>
                  <a:schemeClr val="accent6">
                    <a:lumMod val="75000"/>
                  </a:schemeClr>
                </a:solidFill>
                <a:hlinkClick r:id="rId5"/>
              </a:rPr>
              <a:t>http://</a:t>
            </a:r>
            <a:r>
              <a:rPr lang="en-US" altLang="en-US" sz="2100" i="1" dirty="0" smtClean="0">
                <a:solidFill>
                  <a:schemeClr val="accent6">
                    <a:lumMod val="75000"/>
                  </a:schemeClr>
                </a:solidFill>
                <a:hlinkClick r:id="rId5"/>
              </a:rPr>
              <a:t>standards.ieee.org/about/sasb/patcom/materials.html</a:t>
            </a:r>
            <a:r>
              <a:rPr lang="en-US" altLang="en-US" sz="2100" i="1" dirty="0" smtClean="0">
                <a:solidFill>
                  <a:schemeClr val="accent6">
                    <a:lumMod val="75000"/>
                  </a:schemeClr>
                </a:solidFill>
              </a:rPr>
              <a:t> </a:t>
            </a:r>
            <a:endParaRPr lang="en-US" altLang="en-US" sz="2100" i="1" dirty="0">
              <a:solidFill>
                <a:schemeClr val="accent6">
                  <a:lumMod val="75000"/>
                </a:schemeClr>
              </a:solidFill>
            </a:endParaRPr>
          </a:p>
        </p:txBody>
      </p:sp>
      <p:sp>
        <p:nvSpPr>
          <p:cNvPr id="5127" name="Rectangle 7"/>
          <p:cNvSpPr>
            <a:spLocks noChangeArrowheads="1"/>
          </p:cNvSpPr>
          <p:nvPr/>
        </p:nvSpPr>
        <p:spPr bwMode="auto">
          <a:xfrm>
            <a:off x="685800" y="4876800"/>
            <a:ext cx="7772400" cy="1421928"/>
          </a:xfrm>
          <a:prstGeom prst="rect">
            <a:avLst/>
          </a:prstGeom>
          <a:noFill/>
          <a:ln w="9525">
            <a:noFill/>
            <a:miter lim="800000"/>
            <a:headEnd/>
            <a:tailEnd/>
          </a:ln>
        </p:spPr>
        <p:txBody>
          <a:bodyPr>
            <a:spAutoFit/>
          </a:bodyPr>
          <a:lstStyle/>
          <a:p>
            <a:r>
              <a:rPr lang="en-US" altLang="en-US" sz="1600" b="1" dirty="0">
                <a:solidFill>
                  <a:schemeClr val="accent6">
                    <a:lumMod val="75000"/>
                  </a:schemeClr>
                </a:solidFill>
              </a:rPr>
              <a:t>If you have questions, contact the IEEE-SA Standards Board Patent Committee Administrator at patcom@ieee.org or visit http://standards.ieee.org/about/sasb/patcom/index.html</a:t>
            </a:r>
          </a:p>
          <a:p>
            <a:pPr algn="ctr">
              <a:lnSpc>
                <a:spcPct val="80000"/>
              </a:lnSpc>
              <a:buFont typeface="Monotype Sorts"/>
              <a:buNone/>
            </a:pPr>
            <a:endParaRPr lang="en-US" altLang="en-US" sz="1600" b="1" dirty="0">
              <a:solidFill>
                <a:schemeClr val="accent6">
                  <a:lumMod val="75000"/>
                </a:schemeClr>
              </a:solidFill>
            </a:endParaRPr>
          </a:p>
          <a:p>
            <a:pPr algn="ctr">
              <a:lnSpc>
                <a:spcPct val="80000"/>
              </a:lnSpc>
              <a:buFont typeface="Monotype Sorts"/>
              <a:buNone/>
            </a:pPr>
            <a:r>
              <a:rPr lang="en-US" altLang="en-US" sz="1600" b="1" dirty="0">
                <a:solidFill>
                  <a:schemeClr val="accent6">
                    <a:lumMod val="75000"/>
                  </a:schemeClr>
                </a:solidFill>
              </a:rPr>
              <a:t>This slide set is available at </a:t>
            </a:r>
            <a:r>
              <a:rPr lang="en-US" altLang="en-US" sz="1600" b="1" dirty="0">
                <a:solidFill>
                  <a:schemeClr val="accent6">
                    <a:lumMod val="75000"/>
                  </a:schemeClr>
                </a:solidFill>
                <a:hlinkClick r:id="rId6"/>
              </a:rPr>
              <a:t>https://</a:t>
            </a:r>
            <a:r>
              <a:rPr lang="en-US" altLang="en-US" sz="1600" b="1" dirty="0" smtClean="0">
                <a:solidFill>
                  <a:schemeClr val="accent6">
                    <a:lumMod val="75000"/>
                  </a:schemeClr>
                </a:solidFill>
                <a:hlinkClick r:id="rId6"/>
              </a:rPr>
              <a:t>development.standards.ieee.org/myproject/Public/mytools/mob/slideset.ppt</a:t>
            </a:r>
            <a:r>
              <a:rPr lang="en-US" altLang="en-US" sz="1600" b="1" dirty="0" smtClean="0">
                <a:solidFill>
                  <a:schemeClr val="accent6">
                    <a:lumMod val="75000"/>
                  </a:schemeClr>
                </a:solidFill>
              </a:rPr>
              <a:t> </a:t>
            </a:r>
            <a:endParaRPr lang="en-US" altLang="en-US" sz="1600" b="1" dirty="0">
              <a:solidFill>
                <a:schemeClr val="accent6">
                  <a:lumMod val="7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smtClean="0"/>
              <a:t>May 2015</a:t>
            </a:r>
            <a:endParaRPr lang="en-US"/>
          </a:p>
        </p:txBody>
      </p:sp>
      <p:sp>
        <p:nvSpPr>
          <p:cNvPr id="6147" name="Footer Placeholder 2"/>
          <p:cNvSpPr>
            <a:spLocks noGrp="1"/>
          </p:cNvSpPr>
          <p:nvPr>
            <p:ph type="ftr" sz="quarter" idx="11"/>
          </p:nvPr>
        </p:nvSpPr>
        <p:spPr>
          <a:noFill/>
        </p:spPr>
        <p:txBody>
          <a:bodyPr/>
          <a:lstStyle/>
          <a:p>
            <a:r>
              <a:rPr lang="en-US" smtClean="0"/>
              <a:t>D. Stanley Aruba Networks</a:t>
            </a:r>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8077200" cy="4724400"/>
          </a:xfrm>
        </p:spPr>
        <p:txBody>
          <a:bodyPr lIns="91440" tIns="45720" rIns="91440" bIns="45720"/>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noFill/>
        </p:spPr>
        <p:txBody>
          <a:bodyPr/>
          <a:lstStyle/>
          <a:p>
            <a:r>
              <a:rPr lang="en-US" smtClean="0"/>
              <a:t>May 2015</a:t>
            </a:r>
            <a:endParaRPr lang="en-US"/>
          </a:p>
        </p:txBody>
      </p:sp>
      <p:sp>
        <p:nvSpPr>
          <p:cNvPr id="7171" name="Footer Placeholder 2"/>
          <p:cNvSpPr>
            <a:spLocks noGrp="1"/>
          </p:cNvSpPr>
          <p:nvPr>
            <p:ph type="ftr" sz="quarter" idx="11"/>
          </p:nvPr>
        </p:nvSpPr>
        <p:spPr>
          <a:noFill/>
        </p:spPr>
        <p:txBody>
          <a:bodyPr/>
          <a:lstStyle/>
          <a:p>
            <a:r>
              <a:rPr lang="en-US" smtClean="0"/>
              <a:t>D. Stanley Aruba Networks</a:t>
            </a:r>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endParaRPr lang="en-US" altLang="en-US" sz="1400" b="1" dirty="0">
              <a:solidFill>
                <a:schemeClr val="accent6">
                  <a:lumMod val="75000"/>
                </a:schemeClr>
              </a:solidFill>
              <a:cs typeface="Arial" pitchFamily="34" charset="0"/>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62000" y="609600"/>
            <a:ext cx="7696200" cy="731838"/>
          </a:xfrm>
          <a:prstGeom prst="rect">
            <a:avLst/>
          </a:prstGeom>
          <a:noFill/>
          <a:ln w="9525">
            <a:noFill/>
            <a:miter lim="800000"/>
            <a:headEnd/>
            <a:tailEnd/>
          </a:ln>
        </p:spPr>
        <p:txBody>
          <a:bodyPr lIns="90004" tIns="44997" rIns="90004" bIns="44997" anchor="ctr" anchorCtr="1"/>
          <a:lstStyle/>
          <a:p>
            <a:pPr algn="ctr"/>
            <a:r>
              <a:rPr lang="en-US" sz="4400" dirty="0" smtClean="0">
                <a:solidFill>
                  <a:srgbClr val="000000"/>
                </a:solidFill>
                <a:latin typeface="Arial" pitchFamily="34" charset="0"/>
                <a:cs typeface="DejaVu Sans" pitchFamily="34" charset="0"/>
              </a:rPr>
              <a:t>802 Ground </a:t>
            </a:r>
            <a:r>
              <a:rPr lang="en-US" sz="4400" dirty="0">
                <a:solidFill>
                  <a:srgbClr val="000000"/>
                </a:solidFill>
                <a:latin typeface="Arial" pitchFamily="34" charset="0"/>
                <a:cs typeface="DejaVu Sans" pitchFamily="34" charset="0"/>
              </a:rPr>
              <a:t>rules</a:t>
            </a:r>
            <a:endParaRPr lang="en-US" dirty="0">
              <a:solidFill>
                <a:srgbClr val="000000"/>
              </a:solidFill>
              <a:latin typeface="Arial" pitchFamily="34" charset="0"/>
              <a:cs typeface="DejaVu Sans" pitchFamily="34" charset="0"/>
            </a:endParaRPr>
          </a:p>
        </p:txBody>
      </p:sp>
      <p:sp>
        <p:nvSpPr>
          <p:cNvPr id="26627" name="CustomShape 2"/>
          <p:cNvSpPr>
            <a:spLocks noChangeArrowheads="1"/>
          </p:cNvSpPr>
          <p:nvPr/>
        </p:nvSpPr>
        <p:spPr bwMode="auto">
          <a:xfrm>
            <a:off x="609600" y="1600200"/>
            <a:ext cx="8229600" cy="4525963"/>
          </a:xfrm>
          <a:prstGeom prst="rect">
            <a:avLst/>
          </a:prstGeom>
          <a:noFill/>
          <a:ln w="9525">
            <a:noFill/>
            <a:miter lim="800000"/>
            <a:headEnd/>
            <a:tailEnd/>
          </a:ln>
        </p:spPr>
        <p:txBody>
          <a:bodyPr lIns="90004" tIns="44997" rIns="90004" bIns="44997"/>
          <a:lstStyle/>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Respect … give it, get it</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product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corporate pitches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prices</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NO restrictive notices – </a:t>
            </a:r>
            <a:endParaRPr lang="en-US" sz="3200" dirty="0" smtClean="0">
              <a:solidFill>
                <a:srgbClr val="000000"/>
              </a:solidFill>
              <a:latin typeface="Arial" pitchFamily="34" charset="0"/>
              <a:cs typeface="DejaVu Sans" pitchFamily="34" charset="0"/>
            </a:endParaRPr>
          </a:p>
          <a:p>
            <a:pPr lvl="2" indent="-457200">
              <a:buClr>
                <a:srgbClr val="FF0000"/>
              </a:buClr>
              <a:buSzPct val="100000"/>
            </a:pPr>
            <a:r>
              <a:rPr lang="en-US" sz="3200" dirty="0" smtClean="0">
                <a:solidFill>
                  <a:srgbClr val="000000"/>
                </a:solidFill>
                <a:latin typeface="Arial" pitchFamily="34" charset="0"/>
                <a:cs typeface="DejaVu Sans" pitchFamily="34" charset="0"/>
              </a:rPr>
              <a:t>presentations </a:t>
            </a:r>
            <a:r>
              <a:rPr lang="en-US" sz="3200" dirty="0">
                <a:solidFill>
                  <a:srgbClr val="000000"/>
                </a:solidFill>
                <a:latin typeface="Arial" pitchFamily="34" charset="0"/>
                <a:cs typeface="DejaVu Sans" pitchFamily="34" charset="0"/>
              </a:rPr>
              <a:t>must be openly available</a:t>
            </a:r>
            <a:endParaRPr lang="en-US" dirty="0">
              <a:solidFill>
                <a:srgbClr val="000000"/>
              </a:solidFill>
              <a:latin typeface="Arial" pitchFamily="34" charset="0"/>
              <a:cs typeface="DejaVu Sans" pitchFamily="34" charset="0"/>
            </a:endParaRPr>
          </a:p>
          <a:p>
            <a:pPr indent="-457200">
              <a:buClr>
                <a:srgbClr val="FF0000"/>
              </a:buClr>
              <a:buSzPct val="100000"/>
              <a:buFont typeface="Wingdings" pitchFamily="2" charset="2"/>
              <a:buChar char="Ø"/>
            </a:pPr>
            <a:r>
              <a:rPr lang="en-US" sz="3200" dirty="0">
                <a:solidFill>
                  <a:srgbClr val="000000"/>
                </a:solidFill>
                <a:latin typeface="Arial" pitchFamily="34" charset="0"/>
                <a:cs typeface="DejaVu Sans" pitchFamily="34" charset="0"/>
              </a:rPr>
              <a:t>Silence your cell phone </a:t>
            </a:r>
            <a:r>
              <a:rPr lang="en-US" sz="3200" dirty="0" smtClean="0">
                <a:solidFill>
                  <a:srgbClr val="000000"/>
                </a:solidFill>
                <a:latin typeface="Arial" pitchFamily="34" charset="0"/>
                <a:cs typeface="DejaVu Sans" pitchFamily="34" charset="0"/>
              </a:rPr>
              <a:t>ringers</a:t>
            </a:r>
          </a:p>
          <a:p>
            <a:pPr indent="-457200">
              <a:buClr>
                <a:srgbClr val="FF0000"/>
              </a:buClr>
              <a:buSzPct val="100000"/>
              <a:buFont typeface="Wingdings" pitchFamily="2" charset="2"/>
              <a:buChar char="Ø"/>
            </a:pPr>
            <a:r>
              <a:rPr lang="en-US" sz="3200" dirty="0" smtClean="0">
                <a:solidFill>
                  <a:srgbClr val="000000"/>
                </a:solidFill>
                <a:latin typeface="Arial" pitchFamily="34" charset="0"/>
                <a:cs typeface="DejaVu Sans" pitchFamily="34" charset="0"/>
              </a:rPr>
              <a:t>Silence your electronic devices</a:t>
            </a:r>
          </a:p>
          <a:p>
            <a:pPr indent="-457200">
              <a:buClr>
                <a:srgbClr val="FF0000"/>
              </a:buClr>
              <a:buSzPct val="100000"/>
            </a:pPr>
            <a:endParaRPr lang="en-US" dirty="0">
              <a:solidFill>
                <a:srgbClr val="000000"/>
              </a:solidFill>
              <a:latin typeface="Arial" pitchFamily="34" charset="0"/>
              <a:cs typeface="DejaVu Sans" pitchFamily="34" charset="0"/>
            </a:endParaRPr>
          </a:p>
        </p:txBody>
      </p:sp>
      <p:sp>
        <p:nvSpPr>
          <p:cNvPr id="9" name="Date Placeholder 8"/>
          <p:cNvSpPr>
            <a:spLocks noGrp="1"/>
          </p:cNvSpPr>
          <p:nvPr>
            <p:ph type="dt" sz="half" idx="10"/>
          </p:nvPr>
        </p:nvSpPr>
        <p:spPr/>
        <p:txBody>
          <a:bodyPr/>
          <a:lstStyle/>
          <a:p>
            <a:pPr>
              <a:defRPr/>
            </a:pPr>
            <a:r>
              <a:rPr lang="en-US" smtClean="0"/>
              <a:t>May 2015</a:t>
            </a:r>
            <a:endParaRPr lang="en-US"/>
          </a:p>
        </p:txBody>
      </p:sp>
      <p:sp>
        <p:nvSpPr>
          <p:cNvPr id="11" name="Footer Placeholder 10"/>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IEEE-SA </a:t>
            </a:r>
            <a:r>
              <a:rPr lang="en-US" dirty="0"/>
              <a:t>p</a:t>
            </a:r>
            <a:r>
              <a:rPr lang="en-US" dirty="0" smtClean="0"/>
              <a:t>olicy documents</a:t>
            </a:r>
            <a:endParaRPr lang="en-US" dirty="0"/>
          </a:p>
        </p:txBody>
      </p:sp>
      <p:sp>
        <p:nvSpPr>
          <p:cNvPr id="3" name="Content Placeholder 2"/>
          <p:cNvSpPr>
            <a:spLocks noGrp="1"/>
          </p:cNvSpPr>
          <p:nvPr>
            <p:ph idx="1"/>
          </p:nvPr>
        </p:nvSpPr>
        <p:spPr>
          <a:xfrm>
            <a:off x="685800" y="1143000"/>
            <a:ext cx="8229600" cy="5562600"/>
          </a:xfrm>
        </p:spPr>
        <p:txBody>
          <a:bodyPr/>
          <a:lstStyle/>
          <a:p>
            <a:endParaRPr lang="en-US" dirty="0" smtClean="0"/>
          </a:p>
          <a:p>
            <a:r>
              <a:rPr lang="en-US" dirty="0" smtClean="0"/>
              <a:t>IEEE Code of Ethics</a:t>
            </a:r>
          </a:p>
          <a:p>
            <a:pPr lvl="1"/>
            <a:r>
              <a:rPr lang="en-US" dirty="0" smtClean="0">
                <a:hlinkClick r:id="rId3"/>
              </a:rPr>
              <a:t>http://www.ieee.org/about/corporate/governance/p7-8.html</a:t>
            </a:r>
            <a:r>
              <a:rPr lang="en-US" dirty="0" smtClean="0"/>
              <a:t> </a:t>
            </a:r>
          </a:p>
          <a:p>
            <a:r>
              <a:rPr lang="en-US" dirty="0" smtClean="0"/>
              <a:t>IEEE Standards Association (IEEE-SA) Affiliation FAQ</a:t>
            </a:r>
          </a:p>
          <a:p>
            <a:pPr lvl="1"/>
            <a:r>
              <a:rPr lang="en-US" dirty="0" smtClean="0">
                <a:hlinkClick r:id="rId4"/>
              </a:rPr>
              <a:t>http</a:t>
            </a:r>
            <a:r>
              <a:rPr lang="en-US" dirty="0">
                <a:hlinkClick r:id="rId4"/>
              </a:rPr>
              <a:t>://</a:t>
            </a:r>
            <a:r>
              <a:rPr lang="en-US" dirty="0" smtClean="0">
                <a:hlinkClick r:id="rId4"/>
              </a:rPr>
              <a:t>standards.ieee.org/faqs/affiliation.html</a:t>
            </a:r>
            <a:r>
              <a:rPr lang="en-US" dirty="0" smtClean="0"/>
              <a:t> </a:t>
            </a:r>
          </a:p>
          <a:p>
            <a:r>
              <a:rPr lang="en-US" dirty="0" smtClean="0"/>
              <a:t>Antitrust and </a:t>
            </a:r>
            <a:r>
              <a:rPr lang="en-US" dirty="0"/>
              <a:t>Competition </a:t>
            </a:r>
            <a:r>
              <a:rPr lang="en-US" dirty="0" smtClean="0"/>
              <a:t>Policy</a:t>
            </a:r>
          </a:p>
          <a:p>
            <a:pPr lvl="1"/>
            <a:r>
              <a:rPr lang="en-US" dirty="0" smtClean="0">
                <a:hlinkClick r:id="rId5"/>
              </a:rPr>
              <a:t>http</a:t>
            </a:r>
            <a:r>
              <a:rPr lang="en-US" dirty="0">
                <a:hlinkClick r:id="rId5"/>
              </a:rPr>
              <a:t>://</a:t>
            </a:r>
            <a:r>
              <a:rPr lang="en-US" dirty="0" smtClean="0">
                <a:hlinkClick r:id="rId5"/>
              </a:rPr>
              <a:t>standards.ieee.org/resources/antitrust-guidelines.pdf</a:t>
            </a:r>
            <a:r>
              <a:rPr lang="en-US" dirty="0" smtClean="0"/>
              <a:t>  </a:t>
            </a:r>
            <a:endParaRPr lang="en-US" dirty="0" smtClean="0">
              <a:hlinkClick r:id="rId6"/>
            </a:endParaRPr>
          </a:p>
          <a:p>
            <a:r>
              <a:rPr lang="en-US" dirty="0" smtClean="0"/>
              <a:t>Letter of Assurance Form</a:t>
            </a:r>
          </a:p>
          <a:p>
            <a:pPr lvl="1"/>
            <a:r>
              <a:rPr lang="en-US" dirty="0" smtClean="0">
                <a:hlinkClick r:id="rId7"/>
              </a:rPr>
              <a:t>http</a:t>
            </a:r>
            <a:r>
              <a:rPr lang="en-US" dirty="0">
                <a:hlinkClick r:id="rId7"/>
              </a:rPr>
              <a:t>://</a:t>
            </a:r>
            <a:r>
              <a:rPr lang="en-US" dirty="0" smtClean="0">
                <a:hlinkClick r:id="rId7"/>
              </a:rPr>
              <a:t>standards.ieee.org/board/pat/loa.pdf</a:t>
            </a:r>
            <a:r>
              <a:rPr lang="en-US" dirty="0" smtClean="0"/>
              <a:t>   </a:t>
            </a:r>
            <a:endParaRPr lang="en-US" dirty="0" smtClean="0">
              <a:hlinkClick r:id="rId6"/>
            </a:endParaRPr>
          </a:p>
          <a:p>
            <a:r>
              <a:rPr lang="en-US" dirty="0" smtClean="0"/>
              <a:t>IEEE-SA Patent Committee FAQ &amp; Patent slides</a:t>
            </a:r>
          </a:p>
          <a:p>
            <a:pPr lvl="1"/>
            <a:r>
              <a:rPr lang="en-US" dirty="0" smtClean="0">
                <a:hlinkClick r:id="rId8"/>
              </a:rPr>
              <a:t>http</a:t>
            </a:r>
            <a:r>
              <a:rPr lang="en-US" dirty="0">
                <a:hlinkClick r:id="rId8"/>
              </a:rPr>
              <a:t>://</a:t>
            </a:r>
            <a:r>
              <a:rPr lang="en-US" dirty="0" smtClean="0">
                <a:hlinkClick r:id="rId8"/>
              </a:rPr>
              <a:t>standards.ieee.org/board/pat/faq.pdf</a:t>
            </a:r>
            <a:r>
              <a:rPr lang="en-US" dirty="0" smtClean="0"/>
              <a:t> and </a:t>
            </a:r>
            <a:r>
              <a:rPr lang="en-US" dirty="0" smtClean="0">
                <a:hlinkClick r:id="rId6"/>
              </a:rPr>
              <a:t>http</a:t>
            </a:r>
            <a:r>
              <a:rPr lang="en-US" dirty="0">
                <a:hlinkClick r:id="rId6"/>
              </a:rPr>
              <a:t>://</a:t>
            </a:r>
            <a:r>
              <a:rPr lang="en-US" dirty="0" smtClean="0">
                <a:hlinkClick r:id="rId6"/>
              </a:rPr>
              <a:t>standards.ieee.org/board/pat/pat-slideset.ppt</a:t>
            </a:r>
            <a:r>
              <a:rPr lang="en-US" dirty="0" smtClean="0"/>
              <a:t> </a:t>
            </a:r>
            <a:endParaRPr lang="en-US" dirty="0"/>
          </a:p>
          <a:p>
            <a:pPr>
              <a:buNone/>
            </a:pPr>
            <a:endParaRPr lang="en-GB" sz="1200" dirty="0" smtClean="0"/>
          </a:p>
        </p:txBody>
      </p:sp>
      <p:sp>
        <p:nvSpPr>
          <p:cNvPr id="4" name="Date Placeholder 3"/>
          <p:cNvSpPr>
            <a:spLocks noGrp="1"/>
          </p:cNvSpPr>
          <p:nvPr>
            <p:ph type="dt" sz="half" idx="10"/>
          </p:nvPr>
        </p:nvSpPr>
        <p:spPr/>
        <p:txBody>
          <a:bodyPr/>
          <a:lstStyle/>
          <a:p>
            <a:pPr>
              <a:defRPr/>
            </a:pPr>
            <a:r>
              <a:rPr lang="en-US" smtClean="0"/>
              <a:t>May 2015</a:t>
            </a:r>
            <a:endParaRPr lang="en-US" dirty="0"/>
          </a:p>
        </p:txBody>
      </p:sp>
      <p:sp>
        <p:nvSpPr>
          <p:cNvPr id="5" name="Footer Placeholder 4"/>
          <p:cNvSpPr>
            <a:spLocks noGrp="1"/>
          </p:cNvSpPr>
          <p:nvPr>
            <p:ph type="ftr" sz="quarter" idx="11"/>
          </p:nvPr>
        </p:nvSpPr>
        <p:spPr/>
        <p:txBody>
          <a:bodyPr/>
          <a:lstStyle/>
          <a:p>
            <a:pPr>
              <a:defRPr/>
            </a:pPr>
            <a:r>
              <a:rPr lang="en-US" smtClean="0"/>
              <a:t>D. Stanley Aruba Networks</a:t>
            </a:r>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27400</TotalTime>
  <Words>1693</Words>
  <Application>Microsoft Office PowerPoint</Application>
  <PresentationFormat>On-screen Show (4:3)</PresentationFormat>
  <Paragraphs>297</Paragraphs>
  <Slides>21</Slides>
  <Notes>21</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24" baseType="lpstr">
      <vt:lpstr>802-11-Submission</vt:lpstr>
      <vt:lpstr>Document</vt:lpstr>
      <vt:lpstr>Microsoft Word 97 - 2003 Document</vt:lpstr>
      <vt:lpstr>2nd  Vice Chair Report May 2015</vt:lpstr>
      <vt:lpstr>Abstract</vt:lpstr>
      <vt:lpstr>Monday–  802.11 Opening Plenary</vt:lpstr>
      <vt:lpstr>Participants, Patents, and Duty to Inform</vt:lpstr>
      <vt:lpstr>Patent Related Links</vt:lpstr>
      <vt:lpstr>Call for Potentially Essential Patents</vt:lpstr>
      <vt:lpstr>Other Guidelines for IEEE WG Meetings</vt:lpstr>
      <vt:lpstr>PowerPoint Presentation</vt:lpstr>
      <vt:lpstr>IEEE-SA policy documents</vt:lpstr>
      <vt:lpstr>Current IEEE-SA Rule documents</vt:lpstr>
      <vt:lpstr>IEEE SA Patent Policy Updates - 1</vt:lpstr>
      <vt:lpstr>IEEE SA Patent Policy Updates - 2</vt:lpstr>
      <vt:lpstr>Current IEEE 802, 802.11 rules documents </vt:lpstr>
      <vt:lpstr>Known proposed IEEE 802 EC Rule Changes</vt:lpstr>
      <vt:lpstr>LMSC WG P&amp;P Changes</vt:lpstr>
      <vt:lpstr>IEEE 802.11 OM Status and changes</vt:lpstr>
      <vt:lpstr>Email Reflectors</vt:lpstr>
      <vt:lpstr>IEEE 802-ALL EMAIL List Server</vt:lpstr>
      <vt:lpstr>Reminder for Posting Documents</vt:lpstr>
      <vt:lpstr>Wednesday –  802.11 Mid-Week Plenary</vt:lpstr>
      <vt:lpstr>Friday –  802.11 Closing Plenary</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dc:title>
  <dc:subject>11-15/-223r0</dc:subject>
  <dc:creator>dstanley@arubanetworks.com</dc:creator>
  <cp:keywords>March 2015</cp:keywords>
  <dc:description>Dorothy Stanley (Aruba Networks)</dc:description>
  <cp:lastModifiedBy>Dorothy Stanley</cp:lastModifiedBy>
  <cp:revision>150</cp:revision>
  <cp:lastPrinted>2014-04-08T14:44:21Z</cp:lastPrinted>
  <dcterms:created xsi:type="dcterms:W3CDTF">2012-03-12T21:29:33Z</dcterms:created>
  <dcterms:modified xsi:type="dcterms:W3CDTF">2015-05-10T23:19:03Z</dcterms:modified>
</cp:coreProperties>
</file>