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346" r:id="rId2"/>
    <p:sldId id="2347" r:id="rId3"/>
    <p:sldId id="2312" r:id="rId4"/>
    <p:sldId id="2348" r:id="rId5"/>
    <p:sldId id="2360" r:id="rId6"/>
    <p:sldId id="2352" r:id="rId7"/>
    <p:sldId id="2350" r:id="rId8"/>
    <p:sldId id="2313" r:id="rId9"/>
    <p:sldId id="2355" r:id="rId10"/>
    <p:sldId id="2349" r:id="rId11"/>
    <p:sldId id="2358" r:id="rId12"/>
    <p:sldId id="2322" r:id="rId13"/>
    <p:sldId id="2288" r:id="rId14"/>
    <p:sldId id="2345" r:id="rId15"/>
    <p:sldId id="2353" r:id="rId16"/>
    <p:sldId id="2354" r:id="rId17"/>
    <p:sldId id="2359" r:id="rId18"/>
    <p:sldId id="2361" r:id="rId19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FFFF00"/>
    <a:srgbClr val="000000"/>
    <a:srgbClr val="66FF33"/>
    <a:srgbClr val="FF9966"/>
    <a:srgbClr val="FF9900"/>
    <a:srgbClr val="0033CC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31" autoAdjust="0"/>
    <p:restoredTop sz="95795" autoAdjust="0"/>
  </p:normalViewPr>
  <p:slideViewPr>
    <p:cSldViewPr>
      <p:cViewPr>
        <p:scale>
          <a:sx n="93" d="100"/>
          <a:sy n="93" d="100"/>
        </p:scale>
        <p:origin x="-1122" y="156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892"/>
    </p:cViewPr>
  </p:sorterViewPr>
  <p:notesViewPr>
    <p:cSldViewPr>
      <p:cViewPr>
        <p:scale>
          <a:sx n="100" d="100"/>
          <a:sy n="100" d="100"/>
        </p:scale>
        <p:origin x="-2760" y="-408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802.11-15/0511r0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802.11-15/0511r0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802.11-15/0511r0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  <a:endParaRPr lang="en-US" sz="1400" dirty="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(Aruba Networks)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6CD2053-CE7E-4805-AA40-0F7DC5D6B99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doc.: IEEE 802.11-15/0511r0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May 2015</a:t>
            </a:r>
            <a:endParaRPr lang="en-US" altLang="ja-JP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5613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28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00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272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44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altLang="ja-JP" sz="1200" smtClean="0"/>
              <a:t>Dorothy Stanley (Aruba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4058" y="686126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Page </a:t>
            </a:r>
            <a:fld id="{28621934-9F53-47E3-9670-3F15BFB461D9}" type="slidenum">
              <a:rPr lang="en-US" altLang="ja-JP" sz="1200" smtClean="0"/>
              <a:pPr/>
              <a:t>10</a:t>
            </a:fld>
            <a:endParaRPr lang="en-US" altLang="ja-JP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988" y="3365466"/>
            <a:ext cx="7500627" cy="31888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052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6295415" y="22630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doc.: IEEE 802.11-15/0511r0</a:t>
            </a:r>
            <a:endParaRPr kumimoji="0" lang="en-US" altLang="ja-JP" sz="14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450" y="22629"/>
            <a:ext cx="920060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May 2015</a:t>
            </a:r>
            <a:endParaRPr kumimoji="0" lang="en-US" altLang="ja-JP" sz="1400" dirty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447122" y="6860614"/>
            <a:ext cx="204414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343898" indent="-24343898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62247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2289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83541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44187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30483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kumimoji="0" lang="en-US" altLang="ja-JP" sz="1200" smtClean="0"/>
              <a:t>Dorothy Stanley (Aruba Networks)</a:t>
            </a:r>
            <a:endParaRPr kumimoji="0" lang="en-US" altLang="ja-JP" sz="1200"/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6458" y="6860613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Page </a:t>
            </a:r>
            <a:fld id="{FDEBB0B6-6BC0-4525-9580-DAF908CCEE70}" type="slidenum">
              <a:rPr kumimoji="0" lang="en-US" altLang="ja-JP" sz="1200"/>
              <a:pPr/>
              <a:t>12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6" y="3365652"/>
            <a:ext cx="7499774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802.11-15/0511r0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035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802.11-15/0511r0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May 2015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Dorothy Stanley (Aruba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6D6C22B6-2965-4139-855C-391D8DEB72C6}" type="slidenum">
              <a:rPr lang="en-US" altLang="en-US" smtClean="0"/>
              <a:pPr>
                <a:spcBef>
                  <a:spcPct val="0"/>
                </a:spcBef>
                <a:defRPr/>
              </a:pPr>
              <a:t>15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802.11-15/0511r0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May 2015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802.11-15/0511r0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May 2015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802.11-15/0511r0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  <a:endParaRPr lang="en-US" sz="1400" dirty="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(Aruba Networks)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E44BBC3-2BE2-477F-8831-C9D153AA6D75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May 2015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(Aruba Networks)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802.11-15/0511r0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  <a:endParaRPr lang="en-US" altLang="en-US" sz="1400" dirty="0" smtClean="0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752251" y="6864241"/>
            <a:ext cx="273857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Dorothy Stanley (Aruba Networks)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381EF510-C895-4E84-A644-174CFBD3CA4F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0" y="534988"/>
            <a:ext cx="3535363" cy="2651125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0969" y="3366317"/>
            <a:ext cx="6870665" cy="319054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802.11-15/0511r0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May 2015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Dorothy Stanley (Aruba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A26A5D11-B8D5-46A8-97D0-D556201F74F7}" type="slidenum">
              <a:rPr lang="en-US" altLang="en-US" smtClean="0"/>
              <a:pPr>
                <a:spcBef>
                  <a:spcPct val="0"/>
                </a:spcBef>
                <a:defRPr/>
              </a:pPr>
              <a:t>6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802.11-15/0511r0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802.11-15/0511r0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May 2015</a:t>
            </a:r>
            <a:endParaRPr lang="en-US" altLang="en-US" sz="1400" dirty="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(Aruba Networks)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86346" y="302439"/>
            <a:ext cx="3270254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802.11-15/0511r0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 smtClean="0"/>
              <a:t>Report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5-0532-02-000m-revmc-wg-ballot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132-02-00ax-spec-framework.docx" TargetMode="External"/><Relationship Id="rId7" Type="http://schemas.openxmlformats.org/officeDocument/2006/relationships/hyperlink" Target="https://mentor.ieee.org/802.11/dcn/14/11-14-1009-02-00ax-proposed-802-11ax-functional-requirements.doc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4/11-14-0882-04-00ax-tgax-channel-model-document.docx" TargetMode="External"/><Relationship Id="rId5" Type="http://schemas.openxmlformats.org/officeDocument/2006/relationships/hyperlink" Target="https://mentor.ieee.org/802.11/dcn/14/11-14-0980-10-00ax-simulation-scenarios.docx" TargetMode="External"/><Relationship Id="rId4" Type="http://schemas.openxmlformats.org/officeDocument/2006/relationships/hyperlink" Target="https://mentor.ieee.org/802.11/dcn/14/11-14-0571-07-00ax-evaluation-methodology.docx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355-02-0arc-mib-truthvalue-usage-pattern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5/11-15-0555-00-0arc-normative-ds-sap-proposal.docx" TargetMode="External"/><Relationship Id="rId4" Type="http://schemas.openxmlformats.org/officeDocument/2006/relationships/hyperlink" Target="https://mentor.ieee.org/802.11/dcn/15/11-15-0540-00-0arc-updates-to-revmc-5-1-5.doc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545-00-0wng-integrated-long-range-mode.ppt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6FF4BAE-72DF-4F23-B52C-B99528A354D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1066800"/>
          </a:xfrm>
        </p:spPr>
        <p:txBody>
          <a:bodyPr/>
          <a:lstStyle/>
          <a:p>
            <a:r>
              <a:rPr lang="en-US" dirty="0"/>
              <a:t>WG11  </a:t>
            </a:r>
            <a:r>
              <a:rPr lang="en-US" dirty="0" smtClean="0"/>
              <a:t>Opening </a:t>
            </a:r>
            <a:r>
              <a:rPr lang="en-US" dirty="0"/>
              <a:t>Report </a:t>
            </a:r>
            <a:r>
              <a:rPr lang="en-US" dirty="0" smtClean="0"/>
              <a:t>Snapshot slides 2015-05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2015-05-10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2122568"/>
              </p:ext>
            </p:extLst>
          </p:nvPr>
        </p:nvGraphicFramePr>
        <p:xfrm>
          <a:off x="523875" y="2281238"/>
          <a:ext cx="8178800" cy="250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9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81238"/>
                        <a:ext cx="8178800" cy="2506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  <p:extLst>
      <p:ext uri="{BB962C8B-B14F-4D97-AF65-F5344CB8AC3E}">
        <p14:creationId xmlns:p14="http://schemas.microsoft.com/office/powerpoint/2010/main" val="854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ja-JP" dirty="0" err="1" smtClean="0"/>
              <a:t>TGmc</a:t>
            </a:r>
            <a:r>
              <a:rPr lang="en-US" altLang="ja-JP" dirty="0" smtClean="0"/>
              <a:t> </a:t>
            </a:r>
            <a:r>
              <a:rPr lang="en-US" altLang="ja-JP" dirty="0"/>
              <a:t>802.11 Revision – </a:t>
            </a:r>
            <a:r>
              <a:rPr lang="en-US" altLang="ja-JP" dirty="0" smtClean="0"/>
              <a:t>May 2015</a:t>
            </a:r>
            <a:br>
              <a:rPr lang="en-US" altLang="ja-JP" dirty="0" smtClean="0"/>
            </a:br>
            <a:r>
              <a:rPr lang="en-US" altLang="ja-JP" dirty="0" smtClean="0"/>
              <a:t>Chair: Dorothy Stanley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305800" cy="41148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ja-JP" dirty="0"/>
              <a:t>Since the </a:t>
            </a:r>
            <a:r>
              <a:rPr lang="en-US" altLang="ja-JP" dirty="0" smtClean="0"/>
              <a:t>March 2015 </a:t>
            </a:r>
            <a:r>
              <a:rPr lang="en-US" altLang="ja-JP" dirty="0"/>
              <a:t>meeting: </a:t>
            </a:r>
          </a:p>
          <a:p>
            <a:pPr lvl="1">
              <a:defRPr/>
            </a:pPr>
            <a:r>
              <a:rPr lang="en-US" altLang="ja-JP" dirty="0" smtClean="0"/>
              <a:t>Initial SB held 2015-03-27 to 2015-04-26; </a:t>
            </a:r>
            <a:r>
              <a:rPr lang="en-US" altLang="ja-JP" dirty="0" err="1" smtClean="0"/>
              <a:t>TGmc</a:t>
            </a:r>
            <a:r>
              <a:rPr lang="en-US" altLang="ja-JP" dirty="0" smtClean="0"/>
              <a:t> received delegation to act as a </a:t>
            </a:r>
            <a:r>
              <a:rPr lang="en-US" dirty="0"/>
              <a:t>sponsor Ballot Resolution Committee (BRC</a:t>
            </a:r>
            <a:r>
              <a:rPr lang="en-US" dirty="0" smtClean="0"/>
              <a:t>) </a:t>
            </a:r>
          </a:p>
          <a:p>
            <a:pPr lvl="1">
              <a:defRPr/>
            </a:pPr>
            <a:r>
              <a:rPr lang="en-US" altLang="ja-JP" dirty="0" smtClean="0"/>
              <a:t>1899 comments received (initial SB, </a:t>
            </a:r>
            <a:r>
              <a:rPr lang="en-US" altLang="ja-JP" dirty="0" smtClean="0"/>
              <a:t>89% </a:t>
            </a:r>
            <a:r>
              <a:rPr lang="en-US" altLang="ja-JP" dirty="0" smtClean="0"/>
              <a:t>approval) on P802.11REVmc D4.0</a:t>
            </a:r>
          </a:p>
          <a:p>
            <a:pPr lvl="1">
              <a:defRPr/>
            </a:pPr>
            <a:r>
              <a:rPr lang="en-US" altLang="ja-JP" dirty="0" smtClean="0"/>
              <a:t>Comment spreadsheet: </a:t>
            </a:r>
            <a:r>
              <a:rPr lang="en-US" altLang="ja-JP" dirty="0" smtClean="0">
                <a:hlinkClick r:id="rId3"/>
              </a:rPr>
              <a:t>11-15-0532</a:t>
            </a:r>
            <a:r>
              <a:rPr lang="en-US" altLang="ja-JP" dirty="0" smtClean="0"/>
              <a:t> </a:t>
            </a:r>
          </a:p>
          <a:p>
            <a:pPr lvl="1">
              <a:defRPr/>
            </a:pPr>
            <a:r>
              <a:rPr lang="en-US" altLang="ja-JP" dirty="0" smtClean="0"/>
              <a:t>One </a:t>
            </a:r>
            <a:r>
              <a:rPr lang="en-US" altLang="ja-JP" dirty="0" smtClean="0"/>
              <a:t>teleconferences held: comment resolution</a:t>
            </a:r>
          </a:p>
          <a:p>
            <a:pPr>
              <a:defRPr/>
            </a:pPr>
            <a:r>
              <a:rPr lang="en-US" altLang="ja-JP" dirty="0" smtClean="0"/>
              <a:t>Goal </a:t>
            </a:r>
            <a:r>
              <a:rPr lang="en-US" altLang="ja-JP" dirty="0"/>
              <a:t>for </a:t>
            </a:r>
            <a:r>
              <a:rPr lang="en-US" altLang="ja-JP" dirty="0" smtClean="0"/>
              <a:t>May Meeting: </a:t>
            </a:r>
          </a:p>
          <a:p>
            <a:pPr lvl="1">
              <a:defRPr/>
            </a:pPr>
            <a:r>
              <a:rPr lang="en-US" altLang="ja-JP" dirty="0"/>
              <a:t>C</a:t>
            </a:r>
            <a:r>
              <a:rPr lang="en-US" altLang="ja-JP" dirty="0" smtClean="0"/>
              <a:t>omment </a:t>
            </a:r>
            <a:r>
              <a:rPr lang="en-US" altLang="ja-JP" dirty="0" smtClean="0"/>
              <a:t>resolution, agenda in 11-15-0494</a:t>
            </a:r>
          </a:p>
          <a:p>
            <a:pPr lvl="1">
              <a:defRPr/>
            </a:pPr>
            <a:r>
              <a:rPr lang="en-US" altLang="ja-JP" dirty="0" smtClean="0"/>
              <a:t>Schedule additional meetings, review schedule</a:t>
            </a:r>
            <a:endParaRPr lang="en-US" altLang="ja-JP" dirty="0"/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800" smtClean="0"/>
              <a:t>May 2015</a:t>
            </a:r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D. Stanley, Aruba Networks</a:t>
            </a:r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Slide </a:t>
            </a:r>
            <a:fld id="{6B63967B-F2D8-43B0-AF08-1DEBB082438A}" type="slidenum">
              <a:rPr lang="en-US" altLang="ja-JP" sz="1200" smtClean="0"/>
              <a:pPr/>
              <a:t>10</a:t>
            </a:fld>
            <a:endParaRPr lang="en-US" altLang="ja-JP" sz="1200" smtClean="0"/>
          </a:p>
        </p:txBody>
      </p:sp>
    </p:spTree>
    <p:extLst>
      <p:ext uri="{BB962C8B-B14F-4D97-AF65-F5344CB8AC3E}">
        <p14:creationId xmlns:p14="http://schemas.microsoft.com/office/powerpoint/2010/main" val="391256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sldNum" sz="quarter" idx="4294967295"/>
          </p:nvPr>
        </p:nvSpPr>
        <p:spPr>
          <a:xfrm>
            <a:off x="4344987" y="6475412"/>
            <a:ext cx="530227" cy="18256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>
            <a:normAutofit/>
          </a:bodyPr>
          <a:lstStyle>
            <a:lvl1pPr defTabSz="896111">
              <a:defRPr sz="1100"/>
            </a:lvl1pPr>
          </a:lstStyle>
          <a:p>
            <a:pPr lvl="0">
              <a:defRPr sz="1800"/>
            </a:pPr>
            <a:fld id="{86CB4B4D-7CA3-9044-876B-883B54F8677D}" type="slidenum">
              <a:rPr sz="1100"/>
              <a:t>11</a:t>
            </a:fld>
            <a:endParaRPr sz="1100"/>
          </a:p>
        </p:txBody>
      </p:sp>
      <p:sp>
        <p:nvSpPr>
          <p:cNvPr id="62" name="Shape 62"/>
          <p:cNvSpPr>
            <a:spLocks noGrp="1"/>
          </p:cNvSpPr>
          <p:nvPr>
            <p:ph type="body" idx="1"/>
          </p:nvPr>
        </p:nvSpPr>
        <p:spPr>
          <a:xfrm>
            <a:off x="609600" y="2209800"/>
            <a:ext cx="7772400" cy="441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r>
              <a:rPr lang="en-US" altLang="ja-JP" dirty="0" smtClean="0"/>
              <a:t>Since the March 2015 meeting:</a:t>
            </a:r>
          </a:p>
          <a:p>
            <a:pPr marL="914400" lvl="1" indent="-457200">
              <a:defRPr sz="1800"/>
            </a:pPr>
            <a:r>
              <a:rPr lang="en-US" dirty="0" err="1"/>
              <a:t>TGah</a:t>
            </a:r>
            <a:r>
              <a:rPr lang="en-US" dirty="0"/>
              <a:t> Sponsor Ballot pool formation completed with a plan for a ballot open after July meeting </a:t>
            </a:r>
          </a:p>
          <a:p>
            <a:pPr marL="914400" lvl="1" indent="-457200">
              <a:defRPr sz="1800"/>
            </a:pPr>
            <a:r>
              <a:rPr lang="en-US" dirty="0"/>
              <a:t>Recirculation Letter Ballot 211 for Draft 5.0 closed on April 16</a:t>
            </a:r>
          </a:p>
          <a:p>
            <a:pPr marL="1276350" lvl="2" indent="-457200">
              <a:buFont typeface="Times New Roman"/>
              <a:defRPr sz="1800"/>
            </a:pPr>
            <a:r>
              <a:rPr lang="en-US" sz="2000" dirty="0">
                <a:ea typeface="Times New Roman"/>
                <a:cs typeface="Times New Roman"/>
                <a:sym typeface="Times New Roman"/>
              </a:rPr>
              <a:t>92.88 approval ratio: Motion Passes</a:t>
            </a:r>
          </a:p>
          <a:p>
            <a:pPr marL="1276350" lvl="2" indent="-457200">
              <a:buFont typeface="Times New Roman"/>
              <a:defRPr sz="1800"/>
            </a:pPr>
            <a:r>
              <a:rPr lang="en-US" sz="2000" dirty="0">
                <a:ea typeface="Times New Roman"/>
                <a:cs typeface="Times New Roman"/>
                <a:sym typeface="Times New Roman"/>
              </a:rPr>
              <a:t>107 comments received in LB211: 73 editorial comments, 34 technical comments </a:t>
            </a:r>
          </a:p>
          <a:p>
            <a:pPr lvl="0">
              <a:defRPr/>
            </a:pPr>
            <a:r>
              <a:rPr lang="en-US" dirty="0" smtClean="0"/>
              <a:t>Goals for May Meeting:</a:t>
            </a:r>
          </a:p>
          <a:p>
            <a:pPr marL="914400" lvl="1" indent="-457200">
              <a:defRPr sz="1800"/>
            </a:pPr>
            <a:r>
              <a:rPr lang="en-US" dirty="0">
                <a:ea typeface="Times New Roman"/>
                <a:cs typeface="Times New Roman"/>
                <a:sym typeface="Times New Roman"/>
              </a:rPr>
              <a:t>Approve comment resolution of the comments received from LB 211 and move to forward WG Recirculation LB with an unchanged draft</a:t>
            </a:r>
          </a:p>
          <a:p>
            <a:pPr marL="914400" lvl="1" indent="-457200">
              <a:defRPr sz="1800"/>
            </a:pPr>
            <a:r>
              <a:rPr lang="en-US" dirty="0">
                <a:ea typeface="Times New Roman"/>
                <a:cs typeface="Times New Roman"/>
                <a:sym typeface="Times New Roman"/>
              </a:rPr>
              <a:t>Remind that a gentle request from 802.24 is for 802.11ah experts to attend 802.24 on Wednesday PM2 timeslot and join in the discussion for the Sub 1 GHz related white paper </a:t>
            </a:r>
          </a:p>
        </p:txBody>
      </p:sp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xfrm>
            <a:off x="696912" y="838200"/>
            <a:ext cx="7772400" cy="1066800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/>
          <a:p>
            <a:pPr lvl="0" defTabSz="676655">
              <a:defRPr sz="1800"/>
            </a:pPr>
            <a:r>
              <a:rPr sz="3600" dirty="0"/>
              <a:t>IEEE </a:t>
            </a:r>
            <a:r>
              <a:rPr sz="3600" dirty="0" smtClean="0"/>
              <a:t>802.11ah</a:t>
            </a:r>
            <a:r>
              <a:rPr lang="en-US" sz="3600" dirty="0" smtClean="0"/>
              <a:t> </a:t>
            </a:r>
            <a:r>
              <a:rPr lang="en-US" altLang="ja-JP" dirty="0" smtClean="0"/>
              <a:t> </a:t>
            </a:r>
            <a:r>
              <a:rPr lang="en-US" altLang="ja-JP" sz="3600" dirty="0"/>
              <a:t>– </a:t>
            </a:r>
            <a:r>
              <a:rPr lang="en-US" sz="3600" dirty="0" smtClean="0"/>
              <a:t>May</a:t>
            </a:r>
            <a:r>
              <a:rPr sz="3600" dirty="0" smtClean="0"/>
              <a:t> 201</a:t>
            </a:r>
            <a:r>
              <a:rPr lang="en-US" sz="3600" dirty="0" smtClean="0"/>
              <a:t>5</a:t>
            </a:r>
            <a:br>
              <a:rPr lang="en-US" sz="3600" dirty="0" smtClean="0"/>
            </a:br>
            <a:r>
              <a:rPr lang="en-US" sz="3100" b="0" dirty="0">
                <a:ea typeface="Times New Roman"/>
                <a:cs typeface="Times New Roman"/>
                <a:sym typeface="Times New Roman"/>
              </a:rPr>
              <a:t>sub 1GHz PHY</a:t>
            </a:r>
            <a:r>
              <a:rPr sz="2300" dirty="0"/>
              <a:t/>
            </a:r>
            <a:br>
              <a:rPr sz="2300" dirty="0"/>
            </a:br>
            <a:r>
              <a:rPr sz="3600" dirty="0" smtClean="0"/>
              <a:t>Chair</a:t>
            </a:r>
            <a:r>
              <a:rPr sz="3600" dirty="0"/>
              <a:t>: </a:t>
            </a:r>
            <a:r>
              <a:rPr sz="3600" dirty="0" err="1"/>
              <a:t>Yongho</a:t>
            </a:r>
            <a:r>
              <a:rPr sz="3600" dirty="0"/>
              <a:t> </a:t>
            </a:r>
            <a:r>
              <a:rPr sz="3600" dirty="0" err="1"/>
              <a:t>Seok</a:t>
            </a:r>
            <a:endParaRPr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D. Stanley, Aruba Networks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05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1066800"/>
          </a:xfrm>
        </p:spPr>
        <p:txBody>
          <a:bodyPr lIns="91440" tIns="45720" rIns="91440" bIns="45720"/>
          <a:lstStyle/>
          <a:p>
            <a:r>
              <a:rPr lang="en-US" altLang="ja-JP" dirty="0" smtClean="0"/>
              <a:t>IEEE 802.11 FILS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– May</a:t>
            </a:r>
            <a:r>
              <a:rPr lang="en-US" altLang="en-US" dirty="0" smtClean="0"/>
              <a:t> 2015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b="0" dirty="0" smtClean="0">
                <a:ea typeface="ＭＳ Ｐゴシック" pitchFamily="34" charset="-128"/>
              </a:rPr>
              <a:t>Fast </a:t>
            </a:r>
            <a:r>
              <a:rPr lang="en-US" altLang="ja-JP" sz="2800" b="0" dirty="0">
                <a:ea typeface="ＭＳ Ｐゴシック" pitchFamily="34" charset="-128"/>
              </a:rPr>
              <a:t>Initial Link Setup </a:t>
            </a:r>
            <a:r>
              <a:rPr lang="en-US" altLang="ja-JP" sz="2800" dirty="0">
                <a:ea typeface="ＭＳ Ｐゴシック" pitchFamily="34" charset="-128"/>
              </a:rPr>
              <a:t/>
            </a:r>
            <a:br>
              <a:rPr lang="en-US" altLang="ja-JP" sz="2800" dirty="0">
                <a:ea typeface="ＭＳ Ｐゴシック" pitchFamily="34" charset="-128"/>
              </a:rPr>
            </a:br>
            <a:r>
              <a:rPr lang="en-US" altLang="ja-JP" dirty="0">
                <a:ea typeface="ＭＳ Ｐゴシック" pitchFamily="34" charset="-128"/>
              </a:rPr>
              <a:t>Chair: Hiroshi Mano</a:t>
            </a:r>
            <a:endParaRPr lang="en-US" altLang="ja-JP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800" smtClean="0"/>
              <a:t>May 2015</a:t>
            </a: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 smtClean="0"/>
              <a:t>D. Stanley, Aruba Networks</a:t>
            </a:r>
            <a:endParaRPr kumimoji="0" lang="en-US" altLang="ja-JP" sz="1200"/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Slide </a:t>
            </a:r>
            <a:fld id="{862CA545-4953-4182-B2DE-C9F9E5AA9B8C}" type="slidenum">
              <a:rPr kumimoji="0" lang="en-US" altLang="ja-JP" sz="1200"/>
              <a:pPr/>
              <a:t>12</a:t>
            </a:fld>
            <a:endParaRPr kumimoji="0" lang="en-US" altLang="ja-JP" sz="12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209800"/>
            <a:ext cx="8458200" cy="41148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for the  Meeting:</a:t>
            </a:r>
          </a:p>
          <a:p>
            <a:pPr lvl="1"/>
            <a:r>
              <a:rPr lang="en-US" altLang="ja-JP" sz="2800" dirty="0"/>
              <a:t>Approve minutes of past meeting and teleconference</a:t>
            </a:r>
          </a:p>
          <a:p>
            <a:pPr lvl="1"/>
            <a:r>
              <a:rPr lang="en-US" altLang="ja-JP" sz="2800" dirty="0"/>
              <a:t>Comment resolution of WG </a:t>
            </a:r>
            <a:r>
              <a:rPr lang="en-US" altLang="ja-JP" sz="2800" dirty="0" err="1"/>
              <a:t>Recirc</a:t>
            </a:r>
            <a:r>
              <a:rPr lang="en-US" altLang="ja-JP" sz="2800" dirty="0"/>
              <a:t> LB209</a:t>
            </a:r>
          </a:p>
          <a:p>
            <a:pPr lvl="1"/>
            <a:r>
              <a:rPr lang="en-US" altLang="ja-JP" sz="2800" dirty="0"/>
              <a:t>Approve to forward the draft to Sponsor Ballots </a:t>
            </a:r>
          </a:p>
          <a:p>
            <a:pPr lvl="1"/>
            <a:r>
              <a:rPr lang="en-US" altLang="ja-JP" sz="2800" dirty="0"/>
              <a:t>Approve Timeline</a:t>
            </a:r>
          </a:p>
          <a:p>
            <a:pPr lvl="1"/>
            <a:r>
              <a:rPr lang="en-US" altLang="ja-JP" sz="2800" dirty="0"/>
              <a:t>Approve Teleconference schedule</a:t>
            </a:r>
          </a:p>
          <a:p>
            <a:pPr lvl="1"/>
            <a:r>
              <a:rPr lang="en-US" altLang="ja-JP" sz="2800" dirty="0"/>
              <a:t>Approve Plan for  July</a:t>
            </a:r>
          </a:p>
        </p:txBody>
      </p:sp>
    </p:spTree>
    <p:extLst>
      <p:ext uri="{BB962C8B-B14F-4D97-AF65-F5344CB8AC3E}">
        <p14:creationId xmlns:p14="http://schemas.microsoft.com/office/powerpoint/2010/main" val="304196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smtClean="0"/>
              <a:t>IEEE 802.11aj </a:t>
            </a:r>
            <a:r>
              <a:rPr lang="en-US" altLang="ja-JP" dirty="0"/>
              <a:t>–</a:t>
            </a:r>
            <a:r>
              <a:rPr lang="en-US" dirty="0" smtClean="0"/>
              <a:t> May</a:t>
            </a:r>
            <a:r>
              <a:rPr lang="en-US" altLang="en-US" dirty="0" smtClean="0"/>
              <a:t> 2015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China Millimeter </a:t>
            </a:r>
            <a:r>
              <a:rPr lang="en-US" sz="2800" b="0" dirty="0"/>
              <a:t>W</a:t>
            </a:r>
            <a:r>
              <a:rPr lang="en-US" sz="2800" b="0" dirty="0" smtClean="0"/>
              <a:t>ave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Chair: Xiaoming </a:t>
            </a:r>
            <a:r>
              <a:rPr lang="en-US" dirty="0" err="1" smtClean="0"/>
              <a:t>Peng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286000"/>
            <a:ext cx="8229600" cy="3810000"/>
          </a:xfrm>
        </p:spPr>
        <p:txBody>
          <a:bodyPr/>
          <a:lstStyle/>
          <a:p>
            <a:r>
              <a:rPr lang="en-US" altLang="zh-CN" dirty="0" err="1" smtClean="0"/>
              <a:t>TGaj</a:t>
            </a:r>
            <a:r>
              <a:rPr lang="en-US" altLang="zh-CN" dirty="0" smtClean="0"/>
              <a:t> is meeting May 19-20 2015 in Zhuhai China</a:t>
            </a:r>
          </a:p>
          <a:p>
            <a:r>
              <a:rPr lang="en-US" altLang="zh-CN" dirty="0" smtClean="0"/>
              <a:t>Comment </a:t>
            </a:r>
            <a:r>
              <a:rPr lang="en-US" altLang="zh-CN" dirty="0"/>
              <a:t>Resolution for the outstanding CIDs in CC20 for 60GHz</a:t>
            </a:r>
          </a:p>
          <a:p>
            <a:pPr lvl="1"/>
            <a:r>
              <a:rPr lang="en-US" altLang="zh-CN" sz="1800" dirty="0"/>
              <a:t>Target to complete new draft for 60GHz ready for letter ballot</a:t>
            </a:r>
          </a:p>
          <a:p>
            <a:pPr lvl="1"/>
            <a:r>
              <a:rPr lang="en-US" altLang="zh-CN" sz="1800" dirty="0"/>
              <a:t>Discussion on early Mandatory Draft Review (MDR) review for 60GHz</a:t>
            </a:r>
          </a:p>
          <a:p>
            <a:pPr lvl="1"/>
            <a:endParaRPr lang="en-US" altLang="zh-CN" sz="1800" dirty="0"/>
          </a:p>
          <a:p>
            <a:r>
              <a:rPr lang="en-US" altLang="zh-CN" dirty="0" smtClean="0"/>
              <a:t>Complete </a:t>
            </a:r>
            <a:r>
              <a:rPr lang="en-US" altLang="zh-CN" dirty="0"/>
              <a:t>proposal and text proposal for 45 GHz</a:t>
            </a:r>
          </a:p>
          <a:p>
            <a:r>
              <a:rPr lang="en-US" altLang="zh-CN" dirty="0" smtClean="0"/>
              <a:t>Open </a:t>
            </a:r>
            <a:r>
              <a:rPr lang="en-US" altLang="zh-CN" dirty="0"/>
              <a:t>up the Vice Chair position for 60GHz in </a:t>
            </a:r>
            <a:r>
              <a:rPr lang="en-US" altLang="zh-CN" dirty="0" err="1"/>
              <a:t>TGaj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923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smtClean="0"/>
              <a:t>Task Group 802.11ak </a:t>
            </a:r>
            <a:r>
              <a:rPr lang="en-US" altLang="ja-JP" dirty="0"/>
              <a:t>– </a:t>
            </a:r>
            <a:r>
              <a:rPr lang="en-US" dirty="0" smtClean="0"/>
              <a:t>May 2015</a:t>
            </a:r>
            <a:br>
              <a:rPr lang="en-US" dirty="0" smtClean="0"/>
            </a:br>
            <a:r>
              <a:rPr lang="en-GB" sz="2400" b="0" dirty="0"/>
              <a:t>Enhancements For Transit Links Within Bridged </a:t>
            </a:r>
            <a:r>
              <a:rPr lang="en-GB" sz="2400" b="0" dirty="0" smtClean="0"/>
              <a:t>Networks</a:t>
            </a:r>
            <a:br>
              <a:rPr lang="en-GB" sz="2400" b="0" dirty="0" smtClean="0"/>
            </a:br>
            <a:r>
              <a:rPr lang="en-GB" dirty="0" smtClean="0"/>
              <a:t>Chair: Donald Eastlake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848600" cy="3810000"/>
          </a:xfrm>
        </p:spPr>
        <p:txBody>
          <a:bodyPr/>
          <a:lstStyle/>
          <a:p>
            <a:pPr marL="609600" indent="-609600"/>
            <a:endParaRPr lang="en-US" dirty="0" smtClean="0"/>
          </a:p>
          <a:p>
            <a:pPr marL="609600" indent="-609600"/>
            <a:r>
              <a:rPr lang="en-US" dirty="0"/>
              <a:t>Since the March meeting, 11ak Draft D1.0 has been posted, WG LB 212 has been run, and 2 teleconferences were held.</a:t>
            </a:r>
          </a:p>
          <a:p>
            <a:pPr marL="609600" indent="-609600"/>
            <a:r>
              <a:rPr lang="en-US" dirty="0" smtClean="0"/>
              <a:t>May Goals</a:t>
            </a:r>
            <a:r>
              <a:rPr lang="en-US" dirty="0"/>
              <a:t>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Resolve comments from WG LB #212 and other issues on P802.11ak Draft D0.01.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Receive and discuss technical presentations.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Joint meeting with ARC SC Thursday morning.</a:t>
            </a:r>
          </a:p>
          <a:p>
            <a:pPr marL="609600" indent="-609600"/>
            <a:r>
              <a:rPr lang="en-US" dirty="0"/>
              <a:t>Agenda: See 11-15/0498</a:t>
            </a:r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May 2015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9634" y="6475413"/>
            <a:ext cx="2094291" cy="184666"/>
          </a:xfrm>
          <a:noFill/>
        </p:spPr>
        <p:txBody>
          <a:bodyPr/>
          <a:lstStyle/>
          <a:p>
            <a:r>
              <a:rPr lang="en-US" smtClean="0"/>
              <a:t>D. Stanley, Aruba Networks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03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May 2015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Aruba Networks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74A0509A-D48E-40D5-8883-70734577A7D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15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802.11aq – May 2015</a:t>
            </a:r>
            <a:br>
              <a:rPr lang="en-US" altLang="en-US" dirty="0" smtClean="0"/>
            </a:br>
            <a:r>
              <a:rPr lang="en-US" altLang="en-US" sz="2800" b="0" dirty="0" smtClean="0"/>
              <a:t>Pre-Association Discovery</a:t>
            </a:r>
            <a:r>
              <a:rPr lang="en-US" altLang="en-US" sz="2400" b="0" dirty="0" smtClean="0"/>
              <a:t/>
            </a:r>
            <a:br>
              <a:rPr lang="en-US" altLang="en-US" sz="2400" b="0" dirty="0" smtClean="0"/>
            </a:br>
            <a:r>
              <a:rPr lang="en-GB" dirty="0"/>
              <a:t>Chair: Stephen McCann</a:t>
            </a:r>
            <a:endParaRPr lang="en-US" altLang="en-US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209800"/>
            <a:ext cx="7772400" cy="39624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Letter Ballot 208</a:t>
            </a: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Comment Analysis</a:t>
            </a: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Comment Resolutions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Draft 1.1: resolved editorial comments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Draft 1.2: resolved &amp; approved technical comments from March</a:t>
            </a:r>
            <a:endParaRPr lang="en-US" altLang="en-US" dirty="0">
              <a:ea typeface="ＭＳ Ｐゴシック" pitchFamily="34" charset="-128"/>
            </a:endParaRPr>
          </a:p>
          <a:p>
            <a:pPr marL="457200" lvl="1" indent="0">
              <a:buFontTx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Presentations</a:t>
            </a: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Service Identifiers &amp; Bloom Filters</a:t>
            </a: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Use of Proxy Server</a:t>
            </a:r>
          </a:p>
          <a:p>
            <a:pPr marL="457200" lvl="1" indent="0">
              <a:buFontTx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Agenda for this meeting is 11-15/0491r1</a:t>
            </a:r>
          </a:p>
        </p:txBody>
      </p:sp>
    </p:spTree>
    <p:extLst>
      <p:ext uri="{BB962C8B-B14F-4D97-AF65-F5344CB8AC3E}">
        <p14:creationId xmlns:p14="http://schemas.microsoft.com/office/powerpoint/2010/main" val="33117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May 2015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Aruba Networks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802.11ax – May 2015</a:t>
            </a:r>
            <a:br>
              <a:rPr lang="en-US" altLang="en-US" dirty="0" smtClean="0"/>
            </a:br>
            <a:r>
              <a:rPr lang="en-US" sz="2800" b="0" dirty="0"/>
              <a:t>High Efficiency WLAN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</a:t>
            </a:r>
            <a:r>
              <a:rPr lang="en-US" dirty="0"/>
              <a:t>Osama </a:t>
            </a:r>
            <a:r>
              <a:rPr lang="en-US" dirty="0" err="1"/>
              <a:t>Aboul-Magd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133600"/>
            <a:ext cx="8534400" cy="3124200"/>
          </a:xfrm>
        </p:spPr>
        <p:txBody>
          <a:bodyPr lIns="91440" tIns="45720" rIns="91440" bIns="45720"/>
          <a:lstStyle/>
          <a:p>
            <a:r>
              <a:rPr lang="en-CA" sz="2200" dirty="0"/>
              <a:t>Approval of meeting and </a:t>
            </a:r>
            <a:r>
              <a:rPr lang="en-CA" sz="2200" dirty="0" err="1"/>
              <a:t>telecon</a:t>
            </a:r>
            <a:r>
              <a:rPr lang="en-CA" sz="2200" dirty="0"/>
              <a:t> minutes since March 2015.</a:t>
            </a:r>
          </a:p>
          <a:p>
            <a:r>
              <a:rPr lang="en-CA" sz="2000" dirty="0"/>
              <a:t>Continue with technical presentations and Ad Ho meetings.</a:t>
            </a:r>
          </a:p>
          <a:p>
            <a:r>
              <a:rPr lang="en-CA" sz="2000" dirty="0"/>
              <a:t>Continue to advance TG documents with emphasize on the TG Specification Framework document</a:t>
            </a:r>
          </a:p>
          <a:p>
            <a:pPr lvl="1"/>
            <a:r>
              <a:rPr lang="en-CA" sz="1600" dirty="0">
                <a:hlinkClick r:id="rId3"/>
              </a:rPr>
              <a:t>https://mentor.ieee.org/802.11/dcn/15/11-15-0132-04-00ax-spec-framework.docx</a:t>
            </a:r>
            <a:r>
              <a:rPr lang="en-CA" sz="1600" dirty="0"/>
              <a:t>   </a:t>
            </a:r>
          </a:p>
          <a:p>
            <a:pPr lvl="1"/>
            <a:r>
              <a:rPr lang="en-CA" sz="1600" dirty="0">
                <a:hlinkClick r:id="rId4"/>
              </a:rPr>
              <a:t>https://mentor.ieee.org/802.11/dcn/14/11-14-0571-08-00ax-evaluation-methodology.docx</a:t>
            </a:r>
            <a:r>
              <a:rPr lang="en-CA" sz="1600" dirty="0"/>
              <a:t> </a:t>
            </a:r>
          </a:p>
          <a:p>
            <a:pPr lvl="1"/>
            <a:r>
              <a:rPr lang="en-CA" sz="1600" dirty="0">
                <a:hlinkClick r:id="rId5"/>
              </a:rPr>
              <a:t>https://mentor.ieee.org/802.11/dcn/14/11-14-0980-10-00ax-simulation-scenarios.docx</a:t>
            </a:r>
            <a:endParaRPr lang="en-CA" sz="1600" dirty="0"/>
          </a:p>
          <a:p>
            <a:pPr lvl="1"/>
            <a:r>
              <a:rPr lang="en-CA" sz="1600" dirty="0">
                <a:hlinkClick r:id="rId6"/>
              </a:rPr>
              <a:t>https://mentor.ieee.org/802.11/dcn/14/11-14-0882-04-00ax-tgax-channel-model-document.docx</a:t>
            </a:r>
            <a:r>
              <a:rPr lang="en-CA" sz="1600" dirty="0"/>
              <a:t> </a:t>
            </a:r>
          </a:p>
          <a:p>
            <a:pPr lvl="1"/>
            <a:r>
              <a:rPr lang="en-CA" sz="1600" dirty="0">
                <a:hlinkClick r:id="rId7"/>
              </a:rPr>
              <a:t>https://mentor.ieee.org/802.11/dcn/14/11-14-1009-02-00ax-proposed-802-11ax-functional-requirements.doc</a:t>
            </a:r>
            <a:r>
              <a:rPr lang="en-CA" sz="1600" dirty="0"/>
              <a:t> </a:t>
            </a:r>
          </a:p>
          <a:p>
            <a:r>
              <a:rPr lang="en-US" sz="2000" dirty="0"/>
              <a:t>Agenda for this meeting is available  in document 11-15/0500r1.</a:t>
            </a:r>
          </a:p>
        </p:txBody>
      </p:sp>
    </p:spTree>
    <p:extLst>
      <p:ext uri="{BB962C8B-B14F-4D97-AF65-F5344CB8AC3E}">
        <p14:creationId xmlns:p14="http://schemas.microsoft.com/office/powerpoint/2010/main" val="3769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May 2015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Aruba Networks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802.11ay  – May 2015</a:t>
            </a:r>
            <a:br>
              <a:rPr lang="en-US" altLang="en-US" dirty="0" smtClean="0"/>
            </a:br>
            <a:r>
              <a:rPr lang="en-US" sz="2800" b="0" dirty="0" smtClean="0"/>
              <a:t>Next Generation 60GHz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Edward </a:t>
            </a:r>
            <a:r>
              <a:rPr lang="en-US" dirty="0" smtClean="0"/>
              <a:t>Au (TBC)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286000"/>
            <a:ext cx="7848600" cy="3886200"/>
          </a:xfrm>
        </p:spPr>
        <p:txBody>
          <a:bodyPr lIns="91440" tIns="45720" rIns="91440" bIns="45720"/>
          <a:lstStyle/>
          <a:p>
            <a:r>
              <a:rPr lang="en-CA" dirty="0"/>
              <a:t>Approval of meeting and teleconference minutes of NG60 SG </a:t>
            </a:r>
          </a:p>
          <a:p>
            <a:r>
              <a:rPr lang="en-CA" dirty="0"/>
              <a:t>Technical Presentations</a:t>
            </a:r>
            <a:endParaRPr lang="en-CA" sz="1800" dirty="0"/>
          </a:p>
          <a:p>
            <a:r>
              <a:rPr lang="en-US" dirty="0"/>
              <a:t>Discussion on Task group documents</a:t>
            </a:r>
          </a:p>
          <a:p>
            <a:r>
              <a:rPr lang="en-US" dirty="0"/>
              <a:t>Agenda for this meeting is available in document 11-15/0496r1.</a:t>
            </a:r>
          </a:p>
        </p:txBody>
      </p:sp>
    </p:spTree>
    <p:extLst>
      <p:ext uri="{BB962C8B-B14F-4D97-AF65-F5344CB8AC3E}">
        <p14:creationId xmlns:p14="http://schemas.microsoft.com/office/powerpoint/2010/main" val="43441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NGP SG </a:t>
            </a:r>
            <a:r>
              <a:rPr lang="en-US" altLang="ja-JP" dirty="0"/>
              <a:t>– </a:t>
            </a:r>
            <a:r>
              <a:rPr lang="en-US" dirty="0" smtClean="0"/>
              <a:t>May 2015</a:t>
            </a:r>
            <a:br>
              <a:rPr lang="en-US" dirty="0" smtClean="0"/>
            </a:br>
            <a:r>
              <a:rPr lang="en-GB" sz="2800" b="0" dirty="0" smtClean="0"/>
              <a:t>Next Generation Positioning Study Group</a:t>
            </a:r>
            <a:br>
              <a:rPr lang="en-GB" sz="2800" b="0" dirty="0" smtClean="0"/>
            </a:br>
            <a:r>
              <a:rPr lang="en-GB" dirty="0" smtClean="0"/>
              <a:t>Chair: Jonathan Segev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609600" indent="-609600"/>
            <a:r>
              <a:rPr lang="en-US" dirty="0" smtClean="0"/>
              <a:t>May </a:t>
            </a:r>
            <a:r>
              <a:rPr lang="en-US" dirty="0"/>
              <a:t>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Review and approval of working draft PAR and CSD documents from </a:t>
            </a:r>
            <a:r>
              <a:rPr lang="en-US" dirty="0" err="1"/>
              <a:t>telecon</a:t>
            </a:r>
            <a:r>
              <a:rPr lang="en-US" dirty="0"/>
              <a:t>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PAR and CSD documents submissions review.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Presentations to inform the SG in its effort to develop PAR &amp; CSD (e.g. use case, simulation performance evaluation).</a:t>
            </a:r>
          </a:p>
          <a:p>
            <a:pPr marL="609600" indent="-609600"/>
            <a:r>
              <a:rPr lang="en-US" dirty="0"/>
              <a:t>Agenda: See 11-15/499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May 2015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Aruba Networks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9286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6A3C817-90AA-4156-AA2D-4B4610122376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WG snapshot slides for the May 2015 session:</a:t>
            </a:r>
          </a:p>
          <a:p>
            <a:pPr>
              <a:buFontTx/>
              <a:buNone/>
            </a:pPr>
            <a:endParaRPr lang="en-US" alt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2362200"/>
            <a:ext cx="7772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altLang="en-US" sz="14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Architecture (ARC)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Project Authorization Request (PAR)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Publicity Standing Committee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Regulatory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Wireless Next Generation </a:t>
            </a:r>
            <a:br>
              <a:rPr lang="en-US" altLang="en-US" sz="1800" kern="0" dirty="0" smtClean="0"/>
            </a:br>
            <a:r>
              <a:rPr lang="en-US" altLang="en-US" sz="1800" kern="0" dirty="0" smtClean="0"/>
              <a:t>(WNG)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802 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/>
              <a:t>TGmc</a:t>
            </a:r>
            <a:r>
              <a:rPr lang="en-US" altLang="en-US" sz="1800" kern="0" dirty="0"/>
              <a:t> (Revision</a:t>
            </a:r>
            <a:r>
              <a:rPr lang="en-US" altLang="en-US" sz="18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b="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TGah</a:t>
            </a:r>
            <a:r>
              <a:rPr lang="en-US" altLang="en-US" sz="1800" kern="0" dirty="0" smtClean="0"/>
              <a:t> (Sub 1GHz PHY)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TGai</a:t>
            </a:r>
            <a:r>
              <a:rPr lang="en-US" altLang="en-US" sz="1800" kern="0" dirty="0" smtClean="0"/>
              <a:t> (Fast Initial Link Setup)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TGaj</a:t>
            </a:r>
            <a:r>
              <a:rPr lang="en-US" altLang="en-US" sz="1800" kern="0" dirty="0" smtClean="0"/>
              <a:t> (</a:t>
            </a:r>
            <a:r>
              <a:rPr lang="en-US" sz="1800" dirty="0"/>
              <a:t>China millimeter wave</a:t>
            </a:r>
            <a:r>
              <a:rPr lang="en-US" altLang="en-US" sz="18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TGak</a:t>
            </a:r>
            <a:r>
              <a:rPr lang="en-US" altLang="en-US" sz="1800" kern="0" dirty="0" smtClean="0"/>
              <a:t> (</a:t>
            </a:r>
            <a:r>
              <a:rPr lang="en-GB" sz="1800" dirty="0"/>
              <a:t>Enhancements For Transit Links Within Bridged </a:t>
            </a:r>
            <a:r>
              <a:rPr lang="en-GB" sz="1800" dirty="0" smtClean="0"/>
              <a:t>Networks)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TGaq</a:t>
            </a:r>
            <a:r>
              <a:rPr lang="en-US" altLang="en-US" sz="1800" kern="0" dirty="0" smtClean="0"/>
              <a:t> (Pre-Association Discovery)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TGax</a:t>
            </a:r>
            <a:r>
              <a:rPr lang="en-US" altLang="en-US" sz="1800" kern="0" dirty="0" smtClean="0"/>
              <a:t> (High Efficiency WLAN</a:t>
            </a:r>
            <a:r>
              <a:rPr lang="en-US" altLang="en-US" sz="16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TGay</a:t>
            </a:r>
            <a:r>
              <a:rPr lang="en-US" altLang="en-US" sz="1800" kern="0" dirty="0" smtClean="0"/>
              <a:t> (Next Generation 60GHz)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NGP (Next Generation Positioning Study Group)</a:t>
            </a:r>
          </a:p>
          <a:p>
            <a:pPr>
              <a:buFontTx/>
              <a:buNone/>
            </a:pP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7470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Editors Meeting </a:t>
            </a:r>
            <a:r>
              <a:rPr lang="en-US" altLang="en-US" dirty="0"/>
              <a:t>–</a:t>
            </a:r>
            <a:r>
              <a:rPr lang="en-US" dirty="0" smtClean="0"/>
              <a:t> May 2015</a:t>
            </a:r>
            <a:br>
              <a:rPr lang="en-US" dirty="0" smtClean="0"/>
            </a:br>
            <a:r>
              <a:rPr lang="en-US" dirty="0" smtClean="0"/>
              <a:t>Chairs: Peter Ecclesine, Adrian Stephens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Aruba Networks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2015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ANA Status / Process / What is administered</a:t>
            </a:r>
          </a:p>
          <a:p>
            <a:r>
              <a:rPr lang="en-US" dirty="0"/>
              <a:t>Numbering Alignment process / Spreadsheet</a:t>
            </a:r>
          </a:p>
          <a:p>
            <a:r>
              <a:rPr lang="en-US" dirty="0"/>
              <a:t>MDR Status</a:t>
            </a:r>
          </a:p>
          <a:p>
            <a:r>
              <a:rPr lang="en-US" dirty="0"/>
              <a:t>Amendment Ordering / Draft Snapshots</a:t>
            </a:r>
          </a:p>
          <a:p>
            <a:r>
              <a:rPr lang="en-US" dirty="0"/>
              <a:t>Style Guide for 802.11 </a:t>
            </a:r>
          </a:p>
          <a:p>
            <a:r>
              <a:rPr lang="en-US" dirty="0"/>
              <a:t>Editor backup practices</a:t>
            </a:r>
          </a:p>
        </p:txBody>
      </p:sp>
    </p:spTree>
    <p:extLst>
      <p:ext uri="{BB962C8B-B14F-4D97-AF65-F5344CB8AC3E}">
        <p14:creationId xmlns:p14="http://schemas.microsoft.com/office/powerpoint/2010/main" val="14611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802.11 ARC – May 2015</a:t>
            </a:r>
            <a:br>
              <a:rPr lang="en-US" altLang="en-US" dirty="0" smtClean="0"/>
            </a:br>
            <a:r>
              <a:rPr lang="en-US" altLang="en-US" dirty="0" smtClean="0"/>
              <a:t>Chair: Mark Hamilton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305800" cy="4800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>
                <a:ea typeface="ＭＳ Ｐゴシック" pitchFamily="34" charset="-128"/>
              </a:rPr>
              <a:t>MIB attributes Design Pattern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>
                <a:ea typeface="ＭＳ Ｐゴシック" pitchFamily="34" charset="-128"/>
              </a:rPr>
              <a:t>Goal: Frequent patterns’ proposals completed with updates from March review.  Ready to give guidance to upcoming amendments (</a:t>
            </a:r>
            <a:r>
              <a:rPr lang="en-US" sz="1800" dirty="0" err="1">
                <a:ea typeface="ＭＳ Ｐゴシック" pitchFamily="34" charset="-128"/>
              </a:rPr>
              <a:t>ai</a:t>
            </a:r>
            <a:r>
              <a:rPr lang="en-US" sz="1800" dirty="0">
                <a:ea typeface="ＭＳ Ｐゴシック" pitchFamily="34" charset="-128"/>
              </a:rPr>
              <a:t>, ah, </a:t>
            </a:r>
            <a:r>
              <a:rPr lang="en-US" sz="1800" dirty="0" err="1">
                <a:ea typeface="ＭＳ Ｐゴシック" pitchFamily="34" charset="-128"/>
              </a:rPr>
              <a:t>aq</a:t>
            </a:r>
            <a:r>
              <a:rPr lang="en-US" sz="1800" dirty="0">
                <a:ea typeface="ＭＳ Ｐゴシック" pitchFamily="34" charset="-128"/>
              </a:rPr>
              <a:t>, </a:t>
            </a:r>
            <a:r>
              <a:rPr lang="en-US" sz="1800" dirty="0" err="1">
                <a:ea typeface="ＭＳ Ｐゴシック" pitchFamily="34" charset="-128"/>
              </a:rPr>
              <a:t>aj</a:t>
            </a:r>
            <a:r>
              <a:rPr lang="en-US" sz="1800" dirty="0">
                <a:ea typeface="ＭＳ Ｐゴシック" pitchFamily="34" charset="-128"/>
              </a:rPr>
              <a:t>, </a:t>
            </a:r>
            <a:r>
              <a:rPr lang="en-US" sz="1800" dirty="0" err="1">
                <a:ea typeface="ＭＳ Ｐゴシック" pitchFamily="34" charset="-128"/>
              </a:rPr>
              <a:t>ak</a:t>
            </a:r>
            <a:r>
              <a:rPr lang="en-US" sz="1800" dirty="0">
                <a:ea typeface="ＭＳ Ｐゴシック" pitchFamily="34" charset="-128"/>
              </a:rPr>
              <a:t>). </a:t>
            </a:r>
            <a:r>
              <a:rPr lang="en-US" sz="1800" dirty="0">
                <a:ea typeface="ＭＳ Ｐゴシック" pitchFamily="34" charset="-128"/>
                <a:hlinkClick r:id="rId3"/>
              </a:rPr>
              <a:t>11-15-0355-02-0arc-mib-truthvalue-usage-patterns.docx</a:t>
            </a:r>
            <a:r>
              <a:rPr lang="en-US" sz="1800" dirty="0">
                <a:ea typeface="ＭＳ Ｐゴシック" pitchFamily="34" charset="-128"/>
              </a:rPr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Clause 5 (Figure 5-1, et al) architecture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/>
              <a:t>Updates to 11-13/115, from March review. </a:t>
            </a:r>
            <a:r>
              <a:rPr lang="en-US" sz="1800" dirty="0">
                <a:hlinkClick r:id="rId4"/>
              </a:rPr>
              <a:t>11-15-0540-00-0arc-updates-to-revmc-5-1-5.docx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AP/DS architecture and 802.1AC (for 802.11 </a:t>
            </a:r>
            <a:r>
              <a:rPr lang="en-US" sz="2000" dirty="0" err="1"/>
              <a:t>REVmc</a:t>
            </a:r>
            <a:r>
              <a:rPr lang="en-US" sz="2000" dirty="0"/>
              <a:t>):</a:t>
            </a:r>
            <a:r>
              <a:rPr lang="en-US" sz="2000" b="0" dirty="0"/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/>
              <a:t>DSAF concept; DS_SAP normative and a main clause:  </a:t>
            </a:r>
            <a:r>
              <a:rPr lang="en-US" sz="1800" dirty="0">
                <a:hlinkClick r:id="rId5"/>
              </a:rPr>
              <a:t>11-15-0555-00-0arc-normative-ds-sap-proposal.docx</a:t>
            </a:r>
            <a:r>
              <a:rPr lang="en-US" sz="1800" dirty="0"/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/>
              <a:t>Review/Discussion of 802.1AC draft and ballot comments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/>
              <a:t>DS and Portal architecture concepts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>
                <a:ea typeface="ＭＳ Ｐゴシック" pitchFamily="34" charset="-128"/>
              </a:rPr>
              <a:t>Joint session Thurs AM1 with </a:t>
            </a:r>
            <a:r>
              <a:rPr lang="en-US" sz="2000" dirty="0" err="1">
                <a:ea typeface="ＭＳ Ｐゴシック" pitchFamily="34" charset="-128"/>
              </a:rPr>
              <a:t>TGak</a:t>
            </a:r>
            <a:endParaRPr lang="en-US" sz="2000" dirty="0">
              <a:ea typeface="ＭＳ Ｐゴシック" pitchFamily="34" charset="-128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>
                <a:ea typeface="ＭＳ Ｐゴシック" pitchFamily="34" charset="-128"/>
              </a:rPr>
              <a:t>Review 802.1Qbz and 802.11ak drafts, architecture discussions</a:t>
            </a:r>
          </a:p>
          <a:p>
            <a:pPr marL="342900" lvl="1" indent="-342900"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b="1" dirty="0"/>
              <a:t>No activity expected:</a:t>
            </a:r>
          </a:p>
          <a:p>
            <a:pPr marL="685800" lvl="2" indent="-342900" eaLnBrk="1" hangingPunct="1">
              <a:lnSpc>
                <a:spcPct val="80000"/>
              </a:lnSpc>
              <a:defRPr/>
            </a:pPr>
            <a:r>
              <a:rPr lang="en-US" dirty="0">
                <a:ea typeface="ＭＳ Ｐゴシック" pitchFamily="34" charset="-128"/>
              </a:rPr>
              <a:t>IEEE 1588 mapping to IEEE 802.11</a:t>
            </a:r>
          </a:p>
          <a:p>
            <a:pPr marL="685800" lvl="2" indent="-342900" eaLnBrk="1" hangingPunct="1">
              <a:lnSpc>
                <a:spcPct val="80000"/>
              </a:lnSpc>
              <a:defRPr/>
            </a:pPr>
            <a:r>
              <a:rPr lang="en-US" dirty="0">
                <a:ea typeface="ＭＳ Ｐゴシック" pitchFamily="34" charset="-128"/>
              </a:rPr>
              <a:t>IETF/802 coordination (per RFC 7241)</a:t>
            </a:r>
            <a:endParaRPr lang="en-US" sz="2000" dirty="0">
              <a:ea typeface="ＭＳ Ｐゴシック" pitchFamily="34" charset="-128"/>
            </a:endParaRP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2015</a:t>
            </a:r>
            <a:endParaRPr lang="en-US" altLang="en-US" sz="1800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9100" y="6475413"/>
            <a:ext cx="17748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Aruba Networks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44B080B-AAF0-4B6B-9761-A4B57386F86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3472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90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PAR SC –  May 2015</a:t>
            </a:r>
            <a:br>
              <a:rPr lang="en-US" altLang="en-US" dirty="0" smtClean="0"/>
            </a:br>
            <a:r>
              <a:rPr lang="en-US" altLang="en-US" sz="2800" b="0" dirty="0">
                <a:ea typeface="ＭＳ Ｐゴシック" pitchFamily="34" charset="-128"/>
              </a:rPr>
              <a:t>P</a:t>
            </a:r>
            <a:r>
              <a:rPr lang="en-US" altLang="ja-JP" sz="2800" b="0" dirty="0" smtClean="0">
                <a:ea typeface="ＭＳ Ｐゴシック" pitchFamily="34" charset="-128"/>
              </a:rPr>
              <a:t>roject Authorization Request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Jon Rosdahl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Aruba Networks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133600"/>
            <a:ext cx="83058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Not meeting this week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sz="2400" b="1" dirty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Will meet in </a:t>
            </a:r>
            <a:r>
              <a:rPr lang="en-US" altLang="en-US" sz="2400" b="1" dirty="0" smtClean="0"/>
              <a:t>July </a:t>
            </a:r>
            <a:r>
              <a:rPr lang="en-US" altLang="en-US" sz="2400" b="1" dirty="0"/>
              <a:t>2015 to review proposed PAR documents. Submission deadlines 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WG PAR submission to 802 EC:        </a:t>
            </a:r>
            <a:r>
              <a:rPr lang="en-US" sz="2000" dirty="0" smtClean="0"/>
              <a:t>13 June </a:t>
            </a:r>
            <a:r>
              <a:rPr lang="en-US" sz="2000" dirty="0"/>
              <a:t>2015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WG PAR Submission to </a:t>
            </a:r>
            <a:r>
              <a:rPr lang="en-US" sz="2000" dirty="0" err="1"/>
              <a:t>NesCom</a:t>
            </a:r>
            <a:r>
              <a:rPr lang="en-US" sz="2000" dirty="0"/>
              <a:t>:     </a:t>
            </a:r>
            <a:r>
              <a:rPr lang="en-US" sz="2000" dirty="0" smtClean="0"/>
              <a:t>24</a:t>
            </a:r>
            <a:r>
              <a:rPr lang="en-US" sz="2000" dirty="0" smtClean="0"/>
              <a:t> July </a:t>
            </a:r>
            <a:r>
              <a:rPr lang="en-US" sz="2000" dirty="0"/>
              <a:t>2015 (for </a:t>
            </a:r>
            <a:r>
              <a:rPr lang="en-US" sz="2000" dirty="0" err="1"/>
              <a:t>NesCom</a:t>
            </a:r>
            <a:r>
              <a:rPr lang="en-US" sz="2000" dirty="0"/>
              <a:t> </a:t>
            </a:r>
            <a:r>
              <a:rPr lang="en-US" sz="2000" dirty="0" smtClean="0"/>
              <a:t>Sept </a:t>
            </a:r>
            <a:r>
              <a:rPr lang="en-US" sz="2000" dirty="0"/>
              <a:t>F2F meeting)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WG PAR Submission to </a:t>
            </a:r>
            <a:r>
              <a:rPr lang="en-US" sz="2000" dirty="0" err="1"/>
              <a:t>NesCom</a:t>
            </a:r>
            <a:r>
              <a:rPr lang="en-US" sz="2000" dirty="0"/>
              <a:t>:      </a:t>
            </a:r>
            <a:r>
              <a:rPr lang="en-US" sz="2000" dirty="0" smtClean="0"/>
              <a:t>04</a:t>
            </a:r>
            <a:r>
              <a:rPr lang="en-US" sz="2000" dirty="0" smtClean="0"/>
              <a:t> Sept </a:t>
            </a:r>
            <a:r>
              <a:rPr lang="en-US" sz="2000" dirty="0"/>
              <a:t>2015 (for  </a:t>
            </a:r>
            <a:r>
              <a:rPr lang="en-US" sz="2000" dirty="0" err="1"/>
              <a:t>NesCom</a:t>
            </a:r>
            <a:r>
              <a:rPr lang="en-US" sz="2000" dirty="0"/>
              <a:t> </a:t>
            </a:r>
            <a:r>
              <a:rPr lang="en-US" sz="2000" dirty="0" smtClean="0"/>
              <a:t>Oct 16th </a:t>
            </a:r>
            <a:r>
              <a:rPr lang="en-US" sz="2000" dirty="0" err="1"/>
              <a:t>Telecon</a:t>
            </a:r>
            <a:r>
              <a:rPr lang="en-US" sz="2000" dirty="0" smtClean="0"/>
              <a:t>)</a:t>
            </a:r>
          </a:p>
          <a:p>
            <a:pPr marL="742950" lvl="1" indent="-285750" eaLnBrk="1" hangingPunct="1">
              <a:buFont typeface="Arial" panose="020B0604020202020204" pitchFamily="34" charset="0"/>
              <a:buChar char="•"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50007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May 2015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Aruba Networks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086251B7-C8EA-442D-BD80-86E018E74E7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6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/>
              <a:t>IEEE </a:t>
            </a:r>
            <a:r>
              <a:rPr lang="en-US" altLang="en-US" dirty="0" smtClean="0"/>
              <a:t>802.11 Publicity SC– May 2015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Chair: Stephen McCann</a:t>
            </a:r>
            <a:endParaRPr lang="en-US" altLang="en-US" sz="2000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057400"/>
            <a:ext cx="7772400" cy="3962400"/>
          </a:xfrm>
        </p:spPr>
        <p:txBody>
          <a:bodyPr lIns="91440" tIns="45720" rIns="91440" bIns="45720"/>
          <a:lstStyle/>
          <a:p>
            <a:r>
              <a:rPr lang="en-US" altLang="en-US" dirty="0"/>
              <a:t>Updated scope of Publicity</a:t>
            </a:r>
          </a:p>
          <a:p>
            <a:pPr lvl="1"/>
            <a:r>
              <a:rPr lang="en-GB" altLang="en-US" dirty="0"/>
              <a:t>To produce IEEE 802.11 material for convention and educational purposes</a:t>
            </a:r>
            <a:endParaRPr lang="en-US" altLang="en-US" dirty="0"/>
          </a:p>
          <a:p>
            <a:r>
              <a:rPr lang="en-GB" altLang="en-US" dirty="0"/>
              <a:t>Plans for this week</a:t>
            </a:r>
          </a:p>
          <a:p>
            <a:pPr lvl="1"/>
            <a:r>
              <a:rPr lang="en-US" altLang="en-US" dirty="0"/>
              <a:t>Continue to update the “What is IEEE 802.11 doing?”</a:t>
            </a:r>
            <a:endParaRPr lang="en-GB" altLang="en-US" dirty="0"/>
          </a:p>
          <a:p>
            <a:pPr lvl="2"/>
            <a:r>
              <a:rPr lang="en-GB" altLang="en-US" dirty="0"/>
              <a:t>Review updated version following March 2015 meeting</a:t>
            </a:r>
          </a:p>
          <a:p>
            <a:pPr lvl="2"/>
            <a:r>
              <a:rPr lang="en-GB" altLang="en-US" dirty="0"/>
              <a:t>Review input material from each sub-project</a:t>
            </a:r>
          </a:p>
          <a:p>
            <a:pPr lvl="1"/>
            <a:r>
              <a:rPr lang="en-GB" altLang="en-US" dirty="0"/>
              <a:t>Liaisons and Press Releases</a:t>
            </a:r>
          </a:p>
          <a:p>
            <a:pPr lvl="1"/>
            <a:r>
              <a:rPr lang="en-GB" altLang="en-US" dirty="0"/>
              <a:t>Meeting:</a:t>
            </a:r>
          </a:p>
          <a:p>
            <a:pPr lvl="2"/>
            <a:r>
              <a:rPr lang="en-GB" altLang="en-US" sz="2000" dirty="0"/>
              <a:t>Thursday AM1</a:t>
            </a:r>
          </a:p>
          <a:p>
            <a:pPr lvl="2"/>
            <a:r>
              <a:rPr lang="en-GB" altLang="en-US" sz="2000" dirty="0"/>
              <a:t>Agenda 11-15/0492r1</a:t>
            </a:r>
          </a:p>
        </p:txBody>
      </p:sp>
    </p:spTree>
    <p:extLst>
      <p:ext uri="{BB962C8B-B14F-4D97-AF65-F5344CB8AC3E}">
        <p14:creationId xmlns:p14="http://schemas.microsoft.com/office/powerpoint/2010/main" val="205962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Regulatory SC </a:t>
            </a:r>
            <a:r>
              <a:rPr lang="en-US" altLang="en-US" dirty="0"/>
              <a:t>– </a:t>
            </a:r>
            <a:r>
              <a:rPr lang="en-US" altLang="en-US" dirty="0" smtClean="0"/>
              <a:t>May 2015</a:t>
            </a:r>
            <a:br>
              <a:rPr lang="en-US" altLang="en-US" dirty="0" smtClean="0"/>
            </a:br>
            <a:r>
              <a:rPr lang="en-US" altLang="en-US" dirty="0"/>
              <a:t>Chair: Richard Kennedy</a:t>
            </a:r>
            <a:endParaRPr lang="en-US" altLang="en-US" dirty="0" smtClean="0"/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pPr eaLnBrk="1" hangingPunct="1"/>
            <a:r>
              <a:rPr lang="en-US" altLang="en-US" dirty="0"/>
              <a:t>Regulatory updates</a:t>
            </a:r>
          </a:p>
          <a:p>
            <a:r>
              <a:rPr lang="en-US" altLang="en-US" dirty="0"/>
              <a:t>Develop Comments for FCC 15-47 and NOI</a:t>
            </a:r>
          </a:p>
          <a:p>
            <a:pPr lvl="1"/>
            <a:r>
              <a:rPr lang="en-US" altLang="en-US" dirty="0"/>
              <a:t>Second FNPRM provisions</a:t>
            </a:r>
          </a:p>
          <a:p>
            <a:pPr lvl="2"/>
            <a:r>
              <a:rPr lang="en-US" altLang="en-US" dirty="0"/>
              <a:t>Definition of “use” of PAL spectrum</a:t>
            </a:r>
          </a:p>
          <a:p>
            <a:pPr lvl="2"/>
            <a:r>
              <a:rPr lang="en-US" altLang="en-US" dirty="0"/>
              <a:t>FSS protection criteria</a:t>
            </a:r>
          </a:p>
          <a:p>
            <a:pPr lvl="1"/>
            <a:r>
              <a:rPr lang="en-US" altLang="en-US" dirty="0"/>
              <a:t>Report &amp; Order discussion</a:t>
            </a:r>
          </a:p>
          <a:p>
            <a:pPr lvl="1"/>
            <a:r>
              <a:rPr lang="en-US" altLang="en-US" dirty="0"/>
              <a:t>NOI on coexistence</a:t>
            </a:r>
          </a:p>
          <a:p>
            <a:r>
              <a:rPr lang="en-US" altLang="en-US" dirty="0"/>
              <a:t>Prepare for ETSI TC BRAN and ERM TG11</a:t>
            </a:r>
          </a:p>
          <a:p>
            <a:pPr lvl="1"/>
            <a:r>
              <a:rPr lang="en-US" altLang="en-US" dirty="0"/>
              <a:t>802.11/15 inputs for receiver requirements</a:t>
            </a:r>
          </a:p>
          <a:p>
            <a:pPr lvl="1"/>
            <a:r>
              <a:rPr lang="en-US" altLang="en-US" dirty="0"/>
              <a:t>Assessing the WIA proposal impact in TG11</a:t>
            </a:r>
          </a:p>
          <a:p>
            <a:pPr lvl="1"/>
            <a:r>
              <a:rPr lang="en-US" altLang="en-US" dirty="0"/>
              <a:t>802.11ac (and ax) / LAA-LTE coexistence discussion</a:t>
            </a:r>
          </a:p>
          <a:p>
            <a:r>
              <a:rPr lang="en-US" altLang="en-US" dirty="0"/>
              <a:t>NGMN Liaison request and whitepaper </a:t>
            </a:r>
            <a:r>
              <a:rPr lang="en-US" altLang="en-US" dirty="0" smtClean="0"/>
              <a:t>discussion</a:t>
            </a:r>
          </a:p>
          <a:p>
            <a:pPr lvl="1" eaLnBrk="1" hangingPunct="1"/>
            <a:endParaRPr lang="en-US" altLang="en-US" dirty="0" smtClean="0"/>
          </a:p>
        </p:txBody>
      </p:sp>
      <p:sp>
        <p:nvSpPr>
          <p:cNvPr id="410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541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2015</a:t>
            </a:r>
            <a:endParaRPr lang="en-US" altLang="en-US" sz="1800"/>
          </a:p>
        </p:txBody>
      </p:sp>
      <p:sp>
        <p:nvSpPr>
          <p:cNvPr id="410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D. Stanley, Aruba Networks</a:t>
            </a:r>
          </a:p>
        </p:txBody>
      </p:sp>
      <p:sp>
        <p:nvSpPr>
          <p:cNvPr id="41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EAA01C77-94EF-4B09-8D9D-D3666E62D27E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80564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 SC –  May 2015</a:t>
            </a:r>
            <a:br>
              <a:rPr lang="en-US" altLang="en-US" dirty="0" smtClean="0"/>
            </a:br>
            <a:r>
              <a:rPr lang="en-US" altLang="en-US" dirty="0" smtClean="0"/>
              <a:t>Chair: Clint Chaplin, V-C Jim Lansford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Aruba Networks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133600"/>
            <a:ext cx="8305800" cy="2973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Review of objectives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Tuesday </a:t>
            </a:r>
            <a:r>
              <a:rPr lang="en-US" altLang="en-US" sz="2400" b="1" dirty="0"/>
              <a:t>AM1 (08:00-10:00) </a:t>
            </a:r>
            <a:endParaRPr lang="en-US" altLang="en-US" sz="20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“</a:t>
            </a:r>
            <a:r>
              <a:rPr lang="en-US" altLang="en-US" sz="2000" dirty="0"/>
              <a:t>Overview of NGMN 5G” by </a:t>
            </a:r>
            <a:r>
              <a:rPr lang="en-US" altLang="en-US" sz="2000" dirty="0" err="1"/>
              <a:t>Jeorge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Hurtarte</a:t>
            </a:r>
            <a:r>
              <a:rPr lang="en-US" altLang="en-US" sz="2000" dirty="0"/>
              <a:t> (Teradyne) </a:t>
            </a:r>
            <a:endParaRPr lang="en-US" altLang="en-US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“</a:t>
            </a:r>
            <a:r>
              <a:rPr lang="en-US" altLang="en-US" sz="2000" dirty="0"/>
              <a:t>Integrated Long Range Mode” by Tim Godfrey</a:t>
            </a:r>
          </a:p>
          <a:p>
            <a:pPr lvl="2" eaLnBrk="1" hangingPunct="1"/>
            <a:r>
              <a:rPr lang="en-US" altLang="en-US" sz="1800" dirty="0">
                <a:hlinkClick r:id="rId3"/>
              </a:rPr>
              <a:t>https://mentor.ieee.org/802.11/dcn/15/11-15-0545-00-0wng-integrated-long-range-mode.pptx</a:t>
            </a:r>
            <a:r>
              <a:rPr lang="en-US" altLang="en-US" sz="1800" dirty="0"/>
              <a:t>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sz="2400" b="1" dirty="0" smtClean="0"/>
          </a:p>
          <a:p>
            <a:pPr lvl="1">
              <a:spcBef>
                <a:spcPct val="20000"/>
              </a:spcBef>
              <a:defRPr/>
            </a:pPr>
            <a:endParaRPr lang="en-US" altLang="en-US" sz="1600" dirty="0"/>
          </a:p>
          <a:p>
            <a:pPr marL="742950" lvl="1" indent="-285750" eaLnBrk="1" hangingPunct="1">
              <a:buFont typeface="Arial" panose="020B0604020202020204" pitchFamily="34" charset="0"/>
              <a:buChar char="•"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29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2015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Aruba Networks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May 2015</a:t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752600"/>
            <a:ext cx="8458200" cy="43434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The agenda items that will be addressed this week are:</a:t>
            </a:r>
          </a:p>
          <a:p>
            <a:pPr>
              <a:defRPr/>
            </a:pPr>
            <a:r>
              <a:rPr lang="en-AU" dirty="0"/>
              <a:t>Review extended goals</a:t>
            </a:r>
          </a:p>
          <a:p>
            <a:pPr lvl="1">
              <a:defRPr/>
            </a:pPr>
            <a:r>
              <a:rPr lang="en-AU" dirty="0"/>
              <a:t>Confirmed by 802 EC in Mar 2014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FDIS ballots</a:t>
            </a:r>
          </a:p>
          <a:p>
            <a:pPr>
              <a:defRPr/>
            </a:pPr>
            <a:r>
              <a:rPr lang="en-AU" altLang="en-US" dirty="0"/>
              <a:t>Discuss various matters relating to Belgium SC6  meeting </a:t>
            </a:r>
          </a:p>
          <a:p>
            <a:pPr lvl="1">
              <a:defRPr/>
            </a:pPr>
            <a:r>
              <a:rPr lang="en-AU" dirty="0"/>
              <a:t>Review  agenda  in WG1 and WG7 – not much</a:t>
            </a:r>
          </a:p>
          <a:p>
            <a:pPr lvl="1">
              <a:defRPr/>
            </a:pPr>
            <a:r>
              <a:rPr lang="en-AU" dirty="0"/>
              <a:t>Review submissions to WG1 and WG7 – not many</a:t>
            </a:r>
          </a:p>
          <a:p>
            <a:pPr lvl="1">
              <a:defRPr/>
            </a:pPr>
            <a:r>
              <a:rPr lang="en-AU" dirty="0"/>
              <a:t>Discuss any IEEE 802 positions – not many</a:t>
            </a:r>
          </a:p>
        </p:txBody>
      </p:sp>
    </p:spTree>
    <p:extLst>
      <p:ext uri="{BB962C8B-B14F-4D97-AF65-F5344CB8AC3E}">
        <p14:creationId xmlns:p14="http://schemas.microsoft.com/office/powerpoint/2010/main" val="428178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314018</TotalTime>
  <Words>1426</Words>
  <Application>Microsoft Office PowerPoint</Application>
  <PresentationFormat>On-screen Show (4:3)</PresentationFormat>
  <Paragraphs>293</Paragraphs>
  <Slides>18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Default Design</vt:lpstr>
      <vt:lpstr>Document</vt:lpstr>
      <vt:lpstr>WG11  Opening Report Snapshot slides 2015-05</vt:lpstr>
      <vt:lpstr>Abstract</vt:lpstr>
      <vt:lpstr>Editors Meeting – May 2015 Chairs: Peter Ecclesine, Adrian Stephens</vt:lpstr>
      <vt:lpstr>802.11 ARC – May 2015 Chair: Mark Hamilton</vt:lpstr>
      <vt:lpstr>PAR SC –  May 2015 Project Authorization Request  Chair: Jon Rosdahl</vt:lpstr>
      <vt:lpstr>IEEE 802.11 Publicity SC– May 2015 Chair: Stephen McCann</vt:lpstr>
      <vt:lpstr>Regulatory SC – May 2015 Chair: Richard Kennedy</vt:lpstr>
      <vt:lpstr>WNG SC –  May 2015 Chair: Clint Chaplin, V-C Jim Lansford</vt:lpstr>
      <vt:lpstr>IEEE 802 JTC1 SC – May 2015 Chair: Andrew Myles</vt:lpstr>
      <vt:lpstr>TGmc 802.11 Revision – May 2015 Chair: Dorothy Stanley</vt:lpstr>
      <vt:lpstr>IEEE 802.11ah  – May 2015 sub 1GHz PHY Chair: Yongho Seok</vt:lpstr>
      <vt:lpstr>IEEE 802.11 FILS TGai – May 2015 Fast Initial Link Setup  Chair: Hiroshi Mano</vt:lpstr>
      <vt:lpstr>IEEE 802.11aj – May 2015 China Millimeter Wave Chair: Xiaoming Peng</vt:lpstr>
      <vt:lpstr>Task Group 802.11ak – May 2015 Enhancements For Transit Links Within Bridged Networks Chair: Donald Eastlake</vt:lpstr>
      <vt:lpstr>IEEE 802.11aq – May 2015 Pre-Association Discovery Chair: Stephen McCann</vt:lpstr>
      <vt:lpstr>IEEE 802.11ax – May 2015 High Efficiency WLAN Chair: Osama Aboul-Magd </vt:lpstr>
      <vt:lpstr>IEEE 802.11ay  – May 2015 Next Generation 60GHz Chair: Edward Au (TBC) </vt:lpstr>
      <vt:lpstr>NGP SG – May 2015 Next Generation Positioning Study Group Chair: Jonathan Segev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WG11 Opening Report Snapshot slides - January 2015</dc:title>
  <dc:creator>dstanley@arubanetworks.com;802.11CAC</dc:creator>
  <cp:lastModifiedBy>Dorothy Stanley</cp:lastModifiedBy>
  <cp:revision>3115</cp:revision>
  <cp:lastPrinted>2014-03-15T03:57:02Z</cp:lastPrinted>
  <dcterms:created xsi:type="dcterms:W3CDTF">1998-02-10T13:07:52Z</dcterms:created>
  <dcterms:modified xsi:type="dcterms:W3CDTF">2015-05-10T23:06:47Z</dcterms:modified>
</cp:coreProperties>
</file>