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60" r:id="rId5"/>
    <p:sldId id="443" r:id="rId6"/>
    <p:sldId id="414" r:id="rId7"/>
    <p:sldId id="470" r:id="rId8"/>
    <p:sldId id="471" r:id="rId9"/>
    <p:sldId id="472" r:id="rId10"/>
    <p:sldId id="474" r:id="rId11"/>
    <p:sldId id="490" r:id="rId12"/>
    <p:sldId id="432" r:id="rId13"/>
    <p:sldId id="439" r:id="rId14"/>
    <p:sldId id="476" r:id="rId15"/>
    <p:sldId id="430" r:id="rId16"/>
    <p:sldId id="477"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104" d="100"/>
          <a:sy n="104" d="100"/>
        </p:scale>
        <p:origin x="-120" y="-19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P802.11-15/0498r5</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P802.11-15/0498r5</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P802.11-15/0498r5</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0498r5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2015-05-</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a:t>
            </a:r>
            <a:r>
              <a:rPr lang="en-US" b="0" dirty="0" smtClean="0"/>
              <a:t>work to be incorporated in a revisions of 11-15/556 (no motions were adopted)</a:t>
            </a:r>
          </a:p>
          <a:p>
            <a:pPr>
              <a:lnSpc>
                <a:spcPct val="80000"/>
              </a:lnSpc>
            </a:pPr>
            <a:r>
              <a:rPr lang="en-US" b="0" dirty="0" smtClean="0"/>
              <a:t>Recess until 08:00 </a:t>
            </a:r>
            <a:r>
              <a:rPr lang="en-US" b="0" dirty="0" smtClean="0"/>
              <a:t>Tuesday</a:t>
            </a:r>
          </a:p>
          <a:p>
            <a:pPr>
              <a:lnSpc>
                <a:spcPct val="80000"/>
              </a:lnSpc>
            </a:pPr>
            <a:r>
              <a:rPr lang="en-US" b="0" dirty="0" smtClean="0"/>
              <a:t>[After the end of the evening session 11-15/556r2 was uploaded incorporating the assignments and draft comment resolutions]</a:t>
            </a:r>
            <a:endParaRPr lang="en-US" b="0" dirty="0" smtClean="0"/>
          </a:p>
          <a:p>
            <a:pPr>
              <a:lnSpc>
                <a:spcPct val="80000"/>
              </a:lnSpc>
            </a:pPr>
            <a:endParaRPr lang="en-US" dirty="0"/>
          </a:p>
        </p:txBody>
      </p:sp>
    </p:spTree>
    <p:extLst>
      <p:ext uri="{BB962C8B-B14F-4D97-AF65-F5344CB8AC3E}">
        <p14:creationId xmlns:p14="http://schemas.microsoft.com/office/powerpoint/2010/main" val="32600399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work to be incorporated in a revisions of 11-15/556 (no motions were adopted)</a:t>
            </a:r>
          </a:p>
          <a:p>
            <a:pPr>
              <a:lnSpc>
                <a:spcPct val="80000"/>
              </a:lnSpc>
            </a:pPr>
            <a:r>
              <a:rPr lang="en-US" b="0" dirty="0" smtClean="0"/>
              <a:t>Recess </a:t>
            </a:r>
            <a:r>
              <a:rPr lang="en-US" b="0" dirty="0" smtClean="0"/>
              <a:t>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work to be incorporated in a revisions of 11-15/556 (no motions were adopted)</a:t>
            </a:r>
          </a:p>
          <a:p>
            <a:pPr>
              <a:lnSpc>
                <a:spcPct val="80000"/>
              </a:lnSpc>
            </a:pPr>
            <a:r>
              <a:rPr lang="en-US" b="0" dirty="0" smtClean="0"/>
              <a:t>Recess </a:t>
            </a:r>
            <a:r>
              <a:rPr lang="en-US" b="0" dirty="0" smtClean="0"/>
              <a:t>until 16:00 </a:t>
            </a:r>
            <a:r>
              <a:rPr lang="en-US" b="0" dirty="0" smtClean="0"/>
              <a:t>Wednesday</a:t>
            </a:r>
          </a:p>
          <a:p>
            <a:pPr>
              <a:lnSpc>
                <a:spcPct val="80000"/>
              </a:lnSpc>
            </a:pPr>
            <a:r>
              <a:rPr lang="en-US" b="0" dirty="0"/>
              <a:t>[After the end of the evening session 11-15/</a:t>
            </a:r>
            <a:r>
              <a:rPr lang="en-US" b="0" dirty="0" smtClean="0"/>
              <a:t>556r3 </a:t>
            </a:r>
            <a:r>
              <a:rPr lang="en-US" b="0" dirty="0"/>
              <a:t>was uploaded incorporating the assignments and </a:t>
            </a:r>
            <a:r>
              <a:rPr lang="en-US" b="0" dirty="0" smtClean="0"/>
              <a:t>draft comment resolutions]</a:t>
            </a:r>
            <a:endParaRPr lang="en-US" b="0" dirty="0"/>
          </a:p>
          <a:p>
            <a:pPr marL="0" indent="0">
              <a:lnSpc>
                <a:spcPct val="80000"/>
              </a:lnSpc>
              <a:buNone/>
            </a:pP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June 1</a:t>
            </a:r>
            <a:r>
              <a:rPr lang="en-US" baseline="30000" dirty="0" smtClean="0"/>
              <a:t>st</a:t>
            </a:r>
            <a:r>
              <a:rPr lang="en-US" dirty="0" smtClean="0"/>
              <a:t>, 15</a:t>
            </a:r>
            <a:r>
              <a:rPr lang="en-US" baseline="30000" dirty="0" smtClean="0"/>
              <a:t>th</a:t>
            </a:r>
            <a:r>
              <a:rPr lang="en-US" dirty="0" smtClean="0"/>
              <a:t>, AND 29</a:t>
            </a:r>
            <a:r>
              <a:rPr lang="en-US" baseline="30000" dirty="0" smtClean="0"/>
              <a:t>th</a:t>
            </a:r>
            <a:r>
              <a:rPr lang="en-US" dirty="0" smtClean="0"/>
              <a:t> at </a:t>
            </a:r>
            <a:r>
              <a:rPr lang="en-US" dirty="0"/>
              <a:t>11am Eastern time.</a:t>
            </a:r>
          </a:p>
          <a:p>
            <a:pPr lvl="1">
              <a:lnSpc>
                <a:spcPct val="80000"/>
              </a:lnSpc>
            </a:pPr>
            <a:r>
              <a:rPr lang="en-US" dirty="0" smtClean="0"/>
              <a:t>Yes:    No:    Abstain: </a:t>
            </a:r>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a:t>
            </a:r>
            <a:r>
              <a:rPr lang="en-US" dirty="0">
                <a:latin typeface="Arial"/>
                <a:cs typeface="Arial"/>
              </a:rPr>
              <a:t>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dirty="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a:t>
            </a:r>
            <a:r>
              <a:rPr lang="en-GB" smtClean="0"/>
              <a:t>/</a:t>
            </a:r>
            <a:r>
              <a:rPr lang="en-GB" smtClean="0"/>
              <a:t>556r2, </a:t>
            </a:r>
            <a:r>
              <a:rPr lang="en-GB" dirty="0" smtClean="0"/>
              <a:t>“</a:t>
            </a:r>
            <a:r>
              <a:rPr lang="en-GB" dirty="0" err="1" smtClean="0"/>
              <a:t>TGak</a:t>
            </a:r>
            <a:r>
              <a:rPr lang="en-GB" dirty="0" smtClean="0"/>
              <a:t> LB212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1519003"/>
              </p:ext>
            </p:extLst>
          </p:nvPr>
        </p:nvGraphicFramePr>
        <p:xfrm>
          <a:off x="685800" y="2057400"/>
          <a:ext cx="7696199" cy="377444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a:t>
                      </a:r>
                      <a:endParaRPr lang="en-US" sz="2000" dirty="0"/>
                    </a:p>
                  </a:txBody>
                  <a:tcPr/>
                </a:tc>
                <a:tc>
                  <a:txBody>
                    <a:bodyPr/>
                    <a:lstStyle/>
                    <a:p>
                      <a:r>
                        <a:rPr lang="en-US" sz="2000" dirty="0" smtClean="0"/>
                        <a:t>Regency A (3</a:t>
                      </a:r>
                      <a:r>
                        <a:rPr lang="en-US" sz="2000" baseline="30000" dirty="0" smtClean="0"/>
                        <a:t>rd</a:t>
                      </a:r>
                      <a:r>
                        <a:rPr lang="en-US" sz="2000" dirty="0" smtClean="0"/>
                        <a:t> Fl.)</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bl>
          </a:graphicData>
        </a:graphic>
      </p:graphicFrame>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/0470r0.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TGak</a:t>
            </a:r>
            <a:r>
              <a:rPr lang="en-US" dirty="0" smtClean="0"/>
              <a:t> </a:t>
            </a:r>
            <a:r>
              <a:rPr lang="en-US" dirty="0" err="1"/>
              <a:t>Telecon</a:t>
            </a:r>
            <a:r>
              <a:rPr lang="en-US" dirty="0"/>
              <a:t> Minutes </a:t>
            </a:r>
            <a:r>
              <a:rPr lang="en-US" dirty="0" smtClean="0"/>
              <a:t>20150427”</a:t>
            </a:r>
          </a:p>
          <a:p>
            <a:pPr lvl="1">
              <a:lnSpc>
                <a:spcPct val="80000"/>
              </a:lnSpc>
            </a:pPr>
            <a:r>
              <a:rPr lang="en-US" dirty="0" smtClean="0"/>
              <a:t>Approved by unanimous consent.</a:t>
            </a:r>
            <a:endParaRPr lang="en-US" dirty="0"/>
          </a:p>
          <a:p>
            <a:pPr>
              <a:lnSpc>
                <a:spcPct val="80000"/>
              </a:lnSpc>
            </a:pPr>
            <a:r>
              <a:rPr lang="en-US" b="0" dirty="0"/>
              <a:t>Comment Resolution </a:t>
            </a:r>
            <a:r>
              <a:rPr lang="en-US" b="0" dirty="0" smtClean="0"/>
              <a:t>from 11</a:t>
            </a:r>
            <a:r>
              <a:rPr lang="en-US" b="0" dirty="0"/>
              <a:t>-15/</a:t>
            </a:r>
            <a:r>
              <a:rPr lang="en-US" b="0" dirty="0" smtClean="0"/>
              <a:t>556r1 (no motions)</a:t>
            </a:r>
            <a:endParaRPr lang="en-US" b="0" dirty="0"/>
          </a:p>
          <a:p>
            <a:pPr>
              <a:lnSpc>
                <a:spcPct val="80000"/>
              </a:lnSpc>
            </a:pPr>
            <a:r>
              <a:rPr lang="en-US" b="0" dirty="0"/>
              <a:t>Recess until 19:30 </a:t>
            </a:r>
            <a:r>
              <a:rPr lang="en-US" b="0" dirty="0" smtClean="0"/>
              <a:t>today</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59228</TotalTime>
  <Words>1925</Words>
  <Application>Microsoft Macintosh PowerPoint</Application>
  <PresentationFormat>On-screen Show (4:3)</PresentationFormat>
  <Paragraphs>279</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May 2015 802.11ak Agenda</vt:lpstr>
      <vt:lpstr>IEEE 802.11ak/GLK: Enhancements For Transit Links Within Bridged Networks</vt:lpstr>
      <vt:lpstr>Venue</vt:lpstr>
      <vt:lpstr>TGak Timeline</vt:lpstr>
      <vt:lpstr>Sessions</vt:lpstr>
      <vt:lpstr>Monday, 11 May 2015  10:30 – 12:30, Cavendish Room</vt:lpstr>
      <vt:lpstr>Participants, Patents, and Duty to Inform</vt:lpstr>
      <vt:lpstr>Patent Related Links</vt:lpstr>
      <vt:lpstr>Call for Potentially Essential Patents</vt:lpstr>
      <vt:lpstr>Other Guidelines for IEEE WG Meetings</vt:lpstr>
      <vt:lpstr>Monday, 11 May 2015  19:30 – 21:30, Cavendish Room</vt:lpstr>
      <vt:lpstr>Tuesday, 12 May 2015  08:00 – 10:00, Cavendish Room</vt:lpstr>
      <vt:lpstr>Tuesday, 12 May 2015 19:30 – 21:30, Cavendish Room</vt:lpstr>
      <vt:lpstr>Wednesday, 13 May 2015 16:00 – 18:00, Cavendish Room</vt:lpstr>
      <vt:lpstr>Thursday, 14 May 2015 08:00 – 10:00, Regency A Ballroom</vt:lpstr>
      <vt:lpstr>Thursday, 14 May 2015 10:30 – 12:30, Cavendish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812</cp:revision>
  <cp:lastPrinted>1998-02-10T13:28:06Z</cp:lastPrinted>
  <dcterms:created xsi:type="dcterms:W3CDTF">2006-12-04T03:46:13Z</dcterms:created>
  <dcterms:modified xsi:type="dcterms:W3CDTF">2015-05-13T15:47:32Z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1431365734</vt:lpwstr>
  </property>
</Properties>
</file>