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9" r:id="rId2"/>
    <p:sldId id="271" r:id="rId3"/>
    <p:sldId id="358" r:id="rId4"/>
    <p:sldId id="460" r:id="rId5"/>
    <p:sldId id="443" r:id="rId6"/>
    <p:sldId id="414" r:id="rId7"/>
    <p:sldId id="489" r:id="rId8"/>
    <p:sldId id="470" r:id="rId9"/>
    <p:sldId id="471" r:id="rId10"/>
    <p:sldId id="472" r:id="rId11"/>
    <p:sldId id="474" r:id="rId12"/>
    <p:sldId id="432" r:id="rId13"/>
    <p:sldId id="439" r:id="rId14"/>
    <p:sldId id="476" r:id="rId15"/>
    <p:sldId id="430" r:id="rId16"/>
    <p:sldId id="477" r:id="rId17"/>
    <p:sldId id="390"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507" autoAdjust="0"/>
    <p:restoredTop sz="98109" autoAdjust="0"/>
  </p:normalViewPr>
  <p:slideViewPr>
    <p:cSldViewPr>
      <p:cViewPr varScale="1">
        <p:scale>
          <a:sx n="92" d="100"/>
          <a:sy n="92" d="100"/>
        </p:scale>
        <p:origin x="-600"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P802.11-15/0237r11</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x-none" smtClean="0"/>
              <a:t>May 2015</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P802.11-15/0237r11</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x-none" smtClean="0"/>
              <a:t>May 2015</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P802.11-15/0237r11</a:t>
            </a:r>
            <a:endParaRPr lang="en-US"/>
          </a:p>
        </p:txBody>
      </p:sp>
      <p:sp>
        <p:nvSpPr>
          <p:cNvPr id="5" name="Rectangle 3"/>
          <p:cNvSpPr>
            <a:spLocks noGrp="1" noChangeArrowheads="1"/>
          </p:cNvSpPr>
          <p:nvPr>
            <p:ph type="dt" idx="1"/>
          </p:nvPr>
        </p:nvSpPr>
        <p:spPr>
          <a:ln/>
        </p:spPr>
        <p:txBody>
          <a:bodyPr/>
          <a:lstStyle/>
          <a:p>
            <a:r>
              <a:rPr lang="x-none"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P802.11-15/0237r11</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x-none" sz="1400" smtClean="0"/>
              <a:t>May 2015</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11</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P802.11-15/0237r11</a:t>
            </a:r>
            <a:endParaRPr lang="en-US"/>
          </a:p>
        </p:txBody>
      </p:sp>
      <p:sp>
        <p:nvSpPr>
          <p:cNvPr id="5" name="Rectangle 3"/>
          <p:cNvSpPr>
            <a:spLocks noGrp="1" noChangeArrowheads="1"/>
          </p:cNvSpPr>
          <p:nvPr>
            <p:ph type="dt" idx="1"/>
          </p:nvPr>
        </p:nvSpPr>
        <p:spPr>
          <a:ln/>
        </p:spPr>
        <p:txBody>
          <a:bodyPr/>
          <a:lstStyle/>
          <a:p>
            <a:r>
              <a:rPr lang="x-none"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P802.11-15/0237r11</a:t>
            </a:r>
            <a:endParaRPr lang="en-US"/>
          </a:p>
        </p:txBody>
      </p:sp>
      <p:sp>
        <p:nvSpPr>
          <p:cNvPr id="5" name="Rectangle 3"/>
          <p:cNvSpPr>
            <a:spLocks noGrp="1" noChangeArrowheads="1"/>
          </p:cNvSpPr>
          <p:nvPr>
            <p:ph type="dt" idx="1"/>
          </p:nvPr>
        </p:nvSpPr>
        <p:spPr>
          <a:ln/>
        </p:spPr>
        <p:txBody>
          <a:bodyPr/>
          <a:lstStyle/>
          <a:p>
            <a:r>
              <a:rPr lang="x-none"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P802.11-15/0237r11</a:t>
            </a:r>
            <a:endParaRPr lang="en-US"/>
          </a:p>
        </p:txBody>
      </p:sp>
      <p:sp>
        <p:nvSpPr>
          <p:cNvPr id="5" name="Rectangle 3"/>
          <p:cNvSpPr>
            <a:spLocks noGrp="1" noChangeArrowheads="1"/>
          </p:cNvSpPr>
          <p:nvPr>
            <p:ph type="dt" idx="1"/>
          </p:nvPr>
        </p:nvSpPr>
        <p:spPr>
          <a:ln/>
        </p:spPr>
        <p:txBody>
          <a:bodyPr/>
          <a:lstStyle/>
          <a:p>
            <a:r>
              <a:rPr lang="x-none"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P802.11-15/0237r11</a:t>
            </a:r>
            <a:endParaRPr lang="en-US"/>
          </a:p>
        </p:txBody>
      </p:sp>
      <p:sp>
        <p:nvSpPr>
          <p:cNvPr id="5" name="Rectangle 3"/>
          <p:cNvSpPr>
            <a:spLocks noGrp="1" noChangeArrowheads="1"/>
          </p:cNvSpPr>
          <p:nvPr>
            <p:ph type="dt" idx="1"/>
          </p:nvPr>
        </p:nvSpPr>
        <p:spPr>
          <a:ln/>
        </p:spPr>
        <p:txBody>
          <a:bodyPr/>
          <a:lstStyle/>
          <a:p>
            <a:r>
              <a:rPr lang="x-none"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P802.11-15/0237r11</a:t>
            </a:r>
            <a:endParaRPr lang="en-US"/>
          </a:p>
        </p:txBody>
      </p:sp>
      <p:sp>
        <p:nvSpPr>
          <p:cNvPr id="5" name="Rectangle 3"/>
          <p:cNvSpPr>
            <a:spLocks noGrp="1" noChangeArrowheads="1"/>
          </p:cNvSpPr>
          <p:nvPr>
            <p:ph type="dt" idx="1"/>
          </p:nvPr>
        </p:nvSpPr>
        <p:spPr>
          <a:ln/>
        </p:spPr>
        <p:txBody>
          <a:bodyPr/>
          <a:lstStyle/>
          <a:p>
            <a:r>
              <a:rPr lang="x-none"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P802.11-15/0237r11</a:t>
            </a:r>
            <a:endParaRPr lang="en-US"/>
          </a:p>
        </p:txBody>
      </p:sp>
      <p:sp>
        <p:nvSpPr>
          <p:cNvPr id="5" name="Rectangle 3"/>
          <p:cNvSpPr>
            <a:spLocks noGrp="1" noChangeArrowheads="1"/>
          </p:cNvSpPr>
          <p:nvPr>
            <p:ph type="dt" idx="1"/>
          </p:nvPr>
        </p:nvSpPr>
        <p:spPr>
          <a:ln/>
        </p:spPr>
        <p:txBody>
          <a:bodyPr/>
          <a:lstStyle/>
          <a:p>
            <a:r>
              <a:rPr lang="x-none"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17</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P802.11-15/0237r11</a:t>
            </a:r>
            <a:endParaRPr lang="en-US"/>
          </a:p>
        </p:txBody>
      </p:sp>
      <p:sp>
        <p:nvSpPr>
          <p:cNvPr id="5" name="Rectangle 3"/>
          <p:cNvSpPr>
            <a:spLocks noGrp="1" noChangeArrowheads="1"/>
          </p:cNvSpPr>
          <p:nvPr>
            <p:ph type="dt" idx="1"/>
          </p:nvPr>
        </p:nvSpPr>
        <p:spPr>
          <a:ln/>
        </p:spPr>
        <p:txBody>
          <a:bodyPr/>
          <a:lstStyle/>
          <a:p>
            <a:r>
              <a:rPr lang="x-none"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P802.11-15/0237r11</a:t>
            </a:r>
            <a:endParaRPr lang="en-US"/>
          </a:p>
        </p:txBody>
      </p:sp>
      <p:sp>
        <p:nvSpPr>
          <p:cNvPr id="5" name="Rectangle 3"/>
          <p:cNvSpPr>
            <a:spLocks noGrp="1" noChangeArrowheads="1"/>
          </p:cNvSpPr>
          <p:nvPr>
            <p:ph type="dt" idx="1"/>
          </p:nvPr>
        </p:nvSpPr>
        <p:spPr>
          <a:ln/>
        </p:spPr>
        <p:txBody>
          <a:bodyPr/>
          <a:lstStyle/>
          <a:p>
            <a:r>
              <a:rPr lang="x-none"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P802.11-15/0237r11</a:t>
            </a:r>
            <a:endParaRPr lang="en-US"/>
          </a:p>
        </p:txBody>
      </p:sp>
      <p:sp>
        <p:nvSpPr>
          <p:cNvPr id="5" name="Date Placeholder 4"/>
          <p:cNvSpPr>
            <a:spLocks noGrp="1"/>
          </p:cNvSpPr>
          <p:nvPr>
            <p:ph type="dt" idx="11"/>
          </p:nvPr>
        </p:nvSpPr>
        <p:spPr/>
        <p:txBody>
          <a:bodyPr/>
          <a:lstStyle/>
          <a:p>
            <a:r>
              <a:rPr lang="x-none" smtClean="0"/>
              <a:t>May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P802.11-15/0237r11</a:t>
            </a:r>
            <a:endParaRPr lang="en-US"/>
          </a:p>
        </p:txBody>
      </p:sp>
      <p:sp>
        <p:nvSpPr>
          <p:cNvPr id="5" name="Date Placeholder 4"/>
          <p:cNvSpPr>
            <a:spLocks noGrp="1"/>
          </p:cNvSpPr>
          <p:nvPr>
            <p:ph type="dt" idx="11"/>
          </p:nvPr>
        </p:nvSpPr>
        <p:spPr/>
        <p:txBody>
          <a:bodyPr/>
          <a:lstStyle/>
          <a:p>
            <a:r>
              <a:rPr lang="x-none" smtClean="0"/>
              <a:t>May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P802.11-15/0237r11</a:t>
            </a:r>
            <a:endParaRPr lang="en-US"/>
          </a:p>
        </p:txBody>
      </p:sp>
      <p:sp>
        <p:nvSpPr>
          <p:cNvPr id="5" name="Rectangle 3"/>
          <p:cNvSpPr>
            <a:spLocks noGrp="1" noChangeArrowheads="1"/>
          </p:cNvSpPr>
          <p:nvPr>
            <p:ph type="dt" idx="1"/>
          </p:nvPr>
        </p:nvSpPr>
        <p:spPr>
          <a:ln/>
        </p:spPr>
        <p:txBody>
          <a:bodyPr/>
          <a:lstStyle/>
          <a:p>
            <a:r>
              <a:rPr lang="x-none"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P802.11-15/0237r11</a:t>
            </a:r>
            <a:endParaRPr lang="en-US"/>
          </a:p>
        </p:txBody>
      </p:sp>
      <p:sp>
        <p:nvSpPr>
          <p:cNvPr id="5" name="Rectangle 3"/>
          <p:cNvSpPr>
            <a:spLocks noGrp="1" noChangeArrowheads="1"/>
          </p:cNvSpPr>
          <p:nvPr>
            <p:ph type="dt" idx="1"/>
          </p:nvPr>
        </p:nvSpPr>
        <p:spPr>
          <a:ln/>
        </p:spPr>
        <p:txBody>
          <a:bodyPr/>
          <a:lstStyle/>
          <a:p>
            <a:r>
              <a:rPr lang="x-none"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8</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P802.11-15/0237r11</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x-none" sz="1400" smtClean="0"/>
              <a:t>May 2015</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x-none" smtClean="0"/>
              <a:t>May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x-none" smtClean="0"/>
              <a:t>May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x-none" smtClean="0"/>
              <a:t>May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x-none" smtClean="0"/>
              <a:t>May 2015</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x-none" smtClean="0"/>
              <a:t>May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x-none" smtClean="0"/>
              <a:t>May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x-none" smtClean="0"/>
              <a:t>May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x-none" smtClean="0"/>
              <a:t>May 2015</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x-none" smtClean="0"/>
              <a:t>May 2015</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x-none" smtClean="0"/>
              <a:t>May 2015</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x-none" smtClean="0"/>
              <a:t>May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x-none" smtClean="0"/>
              <a:t>May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x-none" smtClean="0"/>
              <a:t>May 2015</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P802.11-15/</a:t>
            </a:r>
            <a:r>
              <a:rPr lang="en-US" sz="1800" b="1" dirty="0" smtClean="0"/>
              <a:t>0498r0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0.07.pdf" TargetMode="External"/><Relationship Id="rId4" Type="http://schemas.openxmlformats.org/officeDocument/2006/relationships/hyperlink" Target="http://www.ieee802.org/1/files/private/bz-drafts/d1/802-1Qbz-d1-5.pdf" TargetMode="External"/><Relationship Id="rId5" Type="http://schemas.openxmlformats.org/officeDocument/2006/relationships/hyperlink" Target="http://www.ieee802.org/1/files/private/ac-rev-drafts/d1/802-1ac-rev-d1-0.pdf" TargetMode="External"/><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x-none" smtClean="0"/>
              <a:t>May 2015</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May 2015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2015-03-</a:t>
            </a:r>
            <a:r>
              <a:rPr lang="en-US" sz="1800" b="0" dirty="0" smtClean="0">
                <a:latin typeface="Arial" charset="0"/>
              </a:rPr>
              <a:t>27</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endParaRPr lang="en-US" dirty="0">
              <a:latin typeface="Arial" charset="0"/>
            </a:endParaRP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x-none" sz="1800" smtClean="0"/>
              <a:t>May 2015</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10</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endParaRPr lang="en-US" b="1" dirty="0">
              <a:solidFill>
                <a:srgbClr val="000099"/>
              </a:solidFill>
              <a:latin typeface="Arial" charset="0"/>
            </a:endParaRP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x-none" sz="1800" smtClean="0"/>
              <a:t>May 2015</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11</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x-none" smtClean="0"/>
              <a:t>May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12</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12 May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 Room TBD</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Review of IEEE 802 and 802.11 Policies and Procedures on Intellectual Property, Inappropriate Topics, Etc.</a:t>
            </a:r>
          </a:p>
          <a:p>
            <a:pPr>
              <a:lnSpc>
                <a:spcPct val="80000"/>
              </a:lnSpc>
            </a:pPr>
            <a:r>
              <a:rPr lang="en-US" b="0" dirty="0" smtClean="0"/>
              <a:t>Attendance </a:t>
            </a:r>
            <a:r>
              <a:rPr lang="en-US" b="0" dirty="0"/>
              <a:t>Recording Reminder</a:t>
            </a:r>
          </a:p>
          <a:p>
            <a:pPr>
              <a:lnSpc>
                <a:spcPct val="80000"/>
              </a:lnSpc>
            </a:pPr>
            <a:r>
              <a:rPr lang="en-US" b="0" dirty="0"/>
              <a:t>Comment Resolution / Presentation and Discussion of Submissions.</a:t>
            </a:r>
          </a:p>
          <a:p>
            <a:pPr>
              <a:lnSpc>
                <a:spcPct val="80000"/>
              </a:lnSpc>
            </a:pPr>
            <a:r>
              <a:rPr lang="en-US" b="0" dirty="0" smtClean="0"/>
              <a:t>Recess until 19:30 today</a:t>
            </a:r>
          </a:p>
          <a:p>
            <a:pPr>
              <a:lnSpc>
                <a:spcPct val="80000"/>
              </a:lnSpc>
            </a:pPr>
            <a:endParaRPr lang="en-US" dirty="0"/>
          </a:p>
        </p:txBody>
      </p:sp>
    </p:spTree>
    <p:extLst>
      <p:ext uri="{BB962C8B-B14F-4D97-AF65-F5344CB8AC3E}">
        <p14:creationId xmlns:p14="http://schemas.microsoft.com/office/powerpoint/2010/main" val="195207097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x-none" smtClean="0"/>
              <a:t>May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 </a:t>
            </a:r>
            <a:r>
              <a:rPr lang="en-US" sz="4000" dirty="0" smtClean="0">
                <a:latin typeface="Arial" charset="0"/>
                <a:cs typeface="Arial" charset="0"/>
              </a:rPr>
              <a:t>12 May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19:30 – 21:30, Room TBD</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a:t>Comment Resolution / Presentation and Discussion of Submissions.</a:t>
            </a:r>
          </a:p>
          <a:p>
            <a:pPr>
              <a:lnSpc>
                <a:spcPct val="80000"/>
              </a:lnSpc>
            </a:pPr>
            <a:r>
              <a:rPr lang="en-US" b="0" dirty="0" smtClean="0"/>
              <a:t>Recess until 16:00 Wednesday</a:t>
            </a:r>
            <a:endParaRPr lang="en-US" b="0" dirty="0"/>
          </a:p>
        </p:txBody>
      </p:sp>
    </p:spTree>
    <p:extLst>
      <p:ext uri="{BB962C8B-B14F-4D97-AF65-F5344CB8AC3E}">
        <p14:creationId xmlns:p14="http://schemas.microsoft.com/office/powerpoint/2010/main" val="52783090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x-none" smtClean="0"/>
              <a:t>May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13 May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16:00 – 18:00, TBD</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err="1"/>
              <a:t>AgendaComment</a:t>
            </a:r>
            <a:r>
              <a:rPr lang="en-US" b="0" dirty="0"/>
              <a:t> Resolution / Presentation and Discussion of Submissions.</a:t>
            </a:r>
          </a:p>
          <a:p>
            <a:pPr>
              <a:lnSpc>
                <a:spcPct val="80000"/>
              </a:lnSpc>
            </a:pPr>
            <a:r>
              <a:rPr lang="en-US" altLang="ja-JP" b="0" dirty="0">
                <a:cs typeface="ＭＳ Ｐゴシック" charset="0"/>
              </a:rPr>
              <a:t>Recess until 08:00 Thursday</a:t>
            </a:r>
          </a:p>
          <a:p>
            <a:pPr>
              <a:lnSpc>
                <a:spcPct val="80000"/>
              </a:lnSpc>
            </a:pPr>
            <a:endParaRPr lang="en-US" dirty="0"/>
          </a:p>
        </p:txBody>
      </p:sp>
    </p:spTree>
    <p:extLst>
      <p:ext uri="{BB962C8B-B14F-4D97-AF65-F5344CB8AC3E}">
        <p14:creationId xmlns:p14="http://schemas.microsoft.com/office/powerpoint/2010/main" val="79024116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x-none"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14 May 2015</a:t>
            </a:r>
            <a:br>
              <a:rPr lang="en-US" sz="4000" dirty="0" smtClean="0">
                <a:latin typeface="Arial" charset="0"/>
                <a:cs typeface="Arial" charset="0"/>
              </a:rPr>
            </a:br>
            <a:r>
              <a:rPr lang="en-US" dirty="0" smtClean="0">
                <a:latin typeface="Arial" charset="0"/>
                <a:cs typeface="Arial" charset="0"/>
              </a:rPr>
              <a:t>08:00 – 10:00, TBD</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a:t>TGak</a:t>
            </a:r>
            <a:r>
              <a:rPr lang="en-US" dirty="0"/>
              <a:t> Joint Meeting with ARC </a:t>
            </a:r>
            <a:r>
              <a:rPr lang="en-US" dirty="0" smtClean="0"/>
              <a:t>SC to </a:t>
            </a:r>
            <a:r>
              <a:rPr lang="en-US" dirty="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smtClean="0"/>
              <a:t>802.1Qbz / 802.1AC / 802.11ak status</a:t>
            </a:r>
          </a:p>
          <a:p>
            <a:pPr lvl="1">
              <a:lnSpc>
                <a:spcPct val="80000"/>
              </a:lnSpc>
            </a:pPr>
            <a:r>
              <a:rPr lang="en-GB" dirty="0" smtClean="0"/>
              <a:t>Coordination of ballot timing</a:t>
            </a:r>
            <a:endParaRPr lang="en-GB" b="0" dirty="0"/>
          </a:p>
          <a:p>
            <a:pPr>
              <a:lnSpc>
                <a:spcPct val="80000"/>
              </a:lnSpc>
            </a:pPr>
            <a:r>
              <a:rPr lang="en-GB" b="0" dirty="0" smtClean="0"/>
              <a:t>Presentation and discussion of submissions and issues</a:t>
            </a:r>
          </a:p>
          <a:p>
            <a:pPr>
              <a:lnSpc>
                <a:spcPct val="80000"/>
              </a:lnSpc>
            </a:pPr>
            <a:r>
              <a:rPr lang="en-US" dirty="0"/>
              <a:t>802.11ak Teleconferences, joint with 802.1Qbz if mutually convenient:</a:t>
            </a:r>
          </a:p>
          <a:p>
            <a:pPr lvl="1">
              <a:lnSpc>
                <a:spcPct val="80000"/>
              </a:lnSpc>
            </a:pPr>
            <a:r>
              <a:rPr lang="en-US" b="1" dirty="0"/>
              <a:t>1 </a:t>
            </a:r>
            <a:r>
              <a:rPr lang="en-US" dirty="0"/>
              <a:t>hour teleconferences through the </a:t>
            </a:r>
            <a:r>
              <a:rPr lang="en-US" dirty="0" smtClean="0"/>
              <a:t>July 2015 </a:t>
            </a:r>
            <a:r>
              <a:rPr lang="en-US" dirty="0"/>
              <a:t>802.11 meeting on Monday </a:t>
            </a:r>
            <a:r>
              <a:rPr lang="en-US" dirty="0" smtClean="0"/>
              <a:t>xxx at </a:t>
            </a:r>
            <a:r>
              <a:rPr lang="en-US" dirty="0"/>
              <a:t>11am Eastern time.</a:t>
            </a:r>
          </a:p>
          <a:p>
            <a:pPr lvl="1">
              <a:lnSpc>
                <a:spcPct val="80000"/>
              </a:lnSpc>
            </a:pPr>
            <a:r>
              <a:rPr lang="en-US" dirty="0" smtClean="0"/>
              <a:t>Yes:    No:    Abstain: </a:t>
            </a:r>
          </a:p>
          <a:p>
            <a:pPr>
              <a:lnSpc>
                <a:spcPct val="80000"/>
              </a:lnSpc>
            </a:pPr>
            <a:r>
              <a:rPr lang="en-US" b="0" dirty="0" smtClean="0"/>
              <a:t>Recess until 10:30 today</a:t>
            </a:r>
          </a:p>
          <a:p>
            <a:pPr lvl="1">
              <a:lnSpc>
                <a:spcPct val="80000"/>
              </a:lnSpc>
            </a:pPr>
            <a:endParaRPr lang="en-US" dirty="0"/>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x-none"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smtClean="0">
                <a:latin typeface="Arial" charset="0"/>
                <a:cs typeface="Arial" charset="0"/>
              </a:rPr>
              <a:t>, </a:t>
            </a:r>
            <a:r>
              <a:rPr lang="en-US" sz="4000" smtClean="0">
                <a:latin typeface="Arial" charset="0"/>
                <a:cs typeface="Arial" charset="0"/>
              </a:rPr>
              <a:t>14 May 2015</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a:t>
            </a:r>
            <a:r>
              <a:rPr lang="en-US" dirty="0" smtClean="0">
                <a:latin typeface="Arial" charset="0"/>
                <a:cs typeface="Arial" charset="0"/>
              </a:rPr>
              <a:t>TBD</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Presentation and discussion of submissions / Resolution of Comments / Improvement of the Draft</a:t>
            </a:r>
          </a:p>
          <a:p>
            <a:pPr>
              <a:lnSpc>
                <a:spcPct val="90000"/>
              </a:lnSpc>
            </a:pPr>
            <a:r>
              <a:rPr lang="en-US" dirty="0"/>
              <a:t>Adjourn </a:t>
            </a:r>
            <a:r>
              <a:rPr lang="en-US" dirty="0" err="1"/>
              <a:t>TGak</a:t>
            </a:r>
            <a:endParaRPr lang="en-GB" dirty="0"/>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366085232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x-none"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17</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0.07  of 802.11ak and results of Comment Collection 17:</a:t>
            </a:r>
          </a:p>
          <a:p>
            <a:pPr lvl="1">
              <a:lnSpc>
                <a:spcPct val="80000"/>
              </a:lnSpc>
            </a:pPr>
            <a:r>
              <a:rPr lang="en-GB" dirty="0" smtClean="0">
                <a:hlinkClick r:id="rId3"/>
              </a:rPr>
              <a:t>http://www.ieee802.org/11/private/Draft_Standards/11ak/Draft P802.11ak_D0.07.pdf</a:t>
            </a:r>
            <a:r>
              <a:rPr lang="en-GB" dirty="0" smtClean="0"/>
              <a:t> </a:t>
            </a:r>
          </a:p>
          <a:p>
            <a:pPr lvl="1">
              <a:lnSpc>
                <a:spcPct val="80000"/>
              </a:lnSpc>
            </a:pPr>
            <a:r>
              <a:rPr lang="en-GB" dirty="0" smtClean="0"/>
              <a:t>11-14/559r17, “</a:t>
            </a:r>
            <a:r>
              <a:rPr lang="en-GB" dirty="0" err="1" smtClean="0"/>
              <a:t>TGak</a:t>
            </a:r>
            <a:r>
              <a:rPr lang="en-GB" dirty="0" smtClean="0"/>
              <a:t> CC17 Comments”</a:t>
            </a:r>
            <a:endParaRPr lang="en-GB" dirty="0"/>
          </a:p>
          <a:p>
            <a:pPr>
              <a:lnSpc>
                <a:spcPct val="80000"/>
              </a:lnSpc>
            </a:pPr>
            <a:r>
              <a:rPr lang="en-GB" dirty="0" smtClean="0"/>
              <a:t>Draft 1.5 of 802.1Qbz is at</a:t>
            </a:r>
          </a:p>
          <a:p>
            <a:pPr lvl="1">
              <a:lnSpc>
                <a:spcPct val="80000"/>
              </a:lnSpc>
            </a:pPr>
            <a:r>
              <a:rPr lang="en-GB" dirty="0">
                <a:hlinkClick r:id="rId4"/>
              </a:rPr>
              <a:t>http://</a:t>
            </a:r>
            <a:r>
              <a:rPr lang="en-GB" dirty="0" smtClean="0">
                <a:hlinkClick r:id="rId4"/>
              </a:rPr>
              <a:t>www.ieee802.org/1/files/private/bz-drafts/d1/802-1Qbz-d1-5.pdf</a:t>
            </a:r>
            <a:endParaRPr lang="en-GB" dirty="0" smtClean="0"/>
          </a:p>
          <a:p>
            <a:pPr>
              <a:lnSpc>
                <a:spcPct val="80000"/>
              </a:lnSpc>
            </a:pPr>
            <a:r>
              <a:rPr lang="en-US" dirty="0" smtClean="0"/>
              <a:t>Draft 1.0 of 802.1AC-REV is at</a:t>
            </a:r>
          </a:p>
          <a:p>
            <a:pPr lvl="1">
              <a:lnSpc>
                <a:spcPct val="80000"/>
              </a:lnSpc>
            </a:pPr>
            <a:r>
              <a:rPr lang="en-US" dirty="0" smtClean="0">
                <a:hlinkClick r:id="rId5"/>
              </a:rPr>
              <a:t>http://www.ieee802.org/1/files/private/ac-rev-drafts/d1/802-1ac-rev-d1-0.pdf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x-none"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Vancouver, British Columbia</a:t>
            </a:r>
            <a:endParaRPr lang="en-US" sz="2800" dirty="0">
              <a:latin typeface="Arial" charset="0"/>
            </a:endParaRPr>
          </a:p>
          <a:p>
            <a:pPr algn="ctr">
              <a:lnSpc>
                <a:spcPct val="90000"/>
              </a:lnSpc>
              <a:buFontTx/>
              <a:buNone/>
            </a:pPr>
            <a:r>
              <a:rPr lang="en-US" sz="2800" dirty="0" smtClean="0">
                <a:latin typeface="Arial" charset="0"/>
              </a:rPr>
              <a:t>11-14 May, 2015</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err="1" smtClean="0">
                <a:latin typeface="Arial" charset="0"/>
              </a:rPr>
              <a:t>Filip</a:t>
            </a:r>
            <a:r>
              <a:rPr lang="en-US" sz="1800" dirty="0" smtClean="0">
                <a:latin typeface="Arial" charset="0"/>
              </a:rPr>
              <a:t> </a:t>
            </a:r>
            <a:r>
              <a:rPr lang="en-US" sz="1800" dirty="0" err="1" smtClean="0">
                <a:latin typeface="Arial" charset="0"/>
              </a:rPr>
              <a:t>Mestanov</a:t>
            </a:r>
            <a:r>
              <a:rPr lang="en-US" sz="1800" dirty="0" smtClean="0">
                <a:latin typeface="Arial" charset="0"/>
              </a:rPr>
              <a:t> (Ericsson)</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x-none" smtClean="0"/>
              <a:t>May 2015</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5791200"/>
            <a:ext cx="7772400" cy="457200"/>
          </a:xfrm>
        </p:spPr>
        <p:txBody>
          <a:bodyPr/>
          <a:lstStyle/>
          <a:p>
            <a:r>
              <a:rPr lang="en-US" dirty="0" smtClean="0">
                <a:latin typeface="Arial"/>
                <a:cs typeface="Arial"/>
              </a:rPr>
              <a:t>Hyatt Regency, Vancouver, British Columbia</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683895" y="1524000"/>
            <a:ext cx="7925753" cy="40386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dirty="0" smtClean="0"/>
              <a:t>March 2015– </a:t>
            </a:r>
            <a:r>
              <a:rPr lang="en-US" sz="2400" dirty="0"/>
              <a:t>Initial WG </a:t>
            </a:r>
            <a:r>
              <a:rPr lang="en-US" sz="2400" dirty="0" smtClean="0"/>
              <a:t>Ballot on D1.0</a:t>
            </a:r>
            <a:endParaRPr lang="en-US" sz="2400" dirty="0"/>
          </a:p>
          <a:p>
            <a:pPr lvl="1">
              <a:lnSpc>
                <a:spcPct val="80000"/>
              </a:lnSpc>
            </a:pPr>
            <a:r>
              <a:rPr lang="en-US" sz="2400" dirty="0" smtClean="0"/>
              <a:t>September 2015 </a:t>
            </a:r>
            <a:r>
              <a:rPr lang="en-US" sz="2400" dirty="0"/>
              <a:t>– WG Recirculation</a:t>
            </a:r>
          </a:p>
          <a:p>
            <a:pPr lvl="1">
              <a:lnSpc>
                <a:spcPct val="80000"/>
              </a:lnSpc>
            </a:pPr>
            <a:r>
              <a:rPr lang="en-US" sz="2400" dirty="0" smtClean="0"/>
              <a:t>March 2016– </a:t>
            </a:r>
            <a:r>
              <a:rPr lang="en-US" sz="2400" dirty="0"/>
              <a:t>Sponsor Ballot Pool Formation</a:t>
            </a:r>
          </a:p>
          <a:p>
            <a:pPr lvl="1">
              <a:lnSpc>
                <a:spcPct val="80000"/>
              </a:lnSpc>
            </a:pPr>
            <a:r>
              <a:rPr lang="en-US" sz="2400" dirty="0" smtClean="0"/>
              <a:t>May 2016 </a:t>
            </a:r>
            <a:r>
              <a:rPr lang="en-US" sz="2400" dirty="0"/>
              <a:t>– MEC/MDR Done</a:t>
            </a:r>
          </a:p>
          <a:p>
            <a:pPr lvl="1">
              <a:lnSpc>
                <a:spcPct val="80000"/>
              </a:lnSpc>
            </a:pPr>
            <a:r>
              <a:rPr lang="en-US" sz="2400" dirty="0" smtClean="0"/>
              <a:t>July 2016 </a:t>
            </a:r>
            <a:r>
              <a:rPr lang="en-US" sz="2400" dirty="0"/>
              <a:t>– Initial Sponsor Ballot</a:t>
            </a:r>
          </a:p>
          <a:p>
            <a:pPr lvl="1">
              <a:lnSpc>
                <a:spcPct val="80000"/>
              </a:lnSpc>
            </a:pPr>
            <a:r>
              <a:rPr lang="en-US" sz="2400" dirty="0" smtClean="0"/>
              <a:t>November 2016 </a:t>
            </a:r>
            <a:r>
              <a:rPr lang="en-US" sz="2400" dirty="0"/>
              <a:t>– Sponsor Recirculation</a:t>
            </a:r>
          </a:p>
          <a:p>
            <a:pPr lvl="1">
              <a:lnSpc>
                <a:spcPct val="80000"/>
              </a:lnSpc>
            </a:pPr>
            <a:r>
              <a:rPr lang="en-US" sz="2400" dirty="0" smtClean="0"/>
              <a:t>January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x-none"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00580369"/>
              </p:ext>
            </p:extLst>
          </p:nvPr>
        </p:nvGraphicFramePr>
        <p:xfrm>
          <a:off x="685800" y="2057400"/>
          <a:ext cx="7696199" cy="3215643"/>
        </p:xfrm>
        <a:graphic>
          <a:graphicData uri="http://schemas.openxmlformats.org/drawingml/2006/table">
            <a:tbl>
              <a:tblPr firstRow="1" bandRow="1">
                <a:tableStyleId>{5C22544A-7EE6-4342-B048-85BDC9FD1C3A}</a:tableStyleId>
              </a:tblPr>
              <a:tblGrid>
                <a:gridCol w="1600200"/>
                <a:gridCol w="3810000"/>
                <a:gridCol w="2285999"/>
              </a:tblGrid>
              <a:tr h="412750">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12750">
                <a:tc>
                  <a:txBody>
                    <a:bodyPr/>
                    <a:lstStyle/>
                    <a:p>
                      <a:r>
                        <a:rPr lang="en-US" sz="2000" dirty="0" smtClean="0"/>
                        <a:t>Monday</a:t>
                      </a:r>
                      <a:endParaRPr lang="en-US" sz="2000" dirty="0"/>
                    </a:p>
                  </a:txBody>
                  <a:tcPr/>
                </a:tc>
                <a:tc>
                  <a:txBody>
                    <a:bodyPr/>
                    <a:lstStyle/>
                    <a:p>
                      <a:r>
                        <a:rPr lang="en-US" sz="2000" dirty="0" smtClean="0"/>
                        <a:t>AM2</a:t>
                      </a:r>
                      <a:endParaRPr lang="en-US" sz="2000" dirty="0"/>
                    </a:p>
                  </a:txBody>
                  <a:tcPr/>
                </a:tc>
                <a:tc>
                  <a:txBody>
                    <a:bodyPr/>
                    <a:lstStyle/>
                    <a:p>
                      <a:r>
                        <a:rPr lang="en-US" sz="2000" dirty="0" smtClean="0"/>
                        <a:t>TBD</a:t>
                      </a:r>
                      <a:endParaRPr lang="en-US" sz="2000" dirty="0"/>
                    </a:p>
                  </a:txBody>
                  <a:tcPr/>
                </a:tc>
              </a:tr>
              <a:tr h="412750">
                <a:tc>
                  <a:txBody>
                    <a:bodyPr/>
                    <a:lstStyle/>
                    <a:p>
                      <a:r>
                        <a:rPr lang="en-US" sz="2000" dirty="0" smtClean="0"/>
                        <a:t>Tuesday</a:t>
                      </a:r>
                      <a:endParaRPr lang="en-US" sz="2000" dirty="0"/>
                    </a:p>
                  </a:txBody>
                  <a:tcPr/>
                </a:tc>
                <a:tc>
                  <a:txBody>
                    <a:bodyPr/>
                    <a:lstStyle/>
                    <a:p>
                      <a:r>
                        <a:rPr lang="en-US" sz="2000" dirty="0" smtClean="0"/>
                        <a:t>AM1</a:t>
                      </a:r>
                      <a:endParaRPr lang="en-US" sz="2000" dirty="0"/>
                    </a:p>
                  </a:txBody>
                  <a:tcPr/>
                </a:tc>
                <a:tc>
                  <a:txBody>
                    <a:bodyPr/>
                    <a:lstStyle/>
                    <a:p>
                      <a:r>
                        <a:rPr lang="en-US" sz="2000" dirty="0" smtClean="0"/>
                        <a:t>TBD</a:t>
                      </a:r>
                    </a:p>
                  </a:txBody>
                  <a:tcPr/>
                </a:tc>
              </a:tr>
              <a:tr h="412750">
                <a:tc>
                  <a:txBody>
                    <a:bodyPr/>
                    <a:lstStyle/>
                    <a:p>
                      <a:r>
                        <a:rPr lang="en-US" sz="2000" dirty="0" smtClean="0"/>
                        <a:t>Tuesday</a:t>
                      </a:r>
                      <a:endParaRPr lang="en-US" sz="2000" dirty="0"/>
                    </a:p>
                  </a:txBody>
                  <a:tcPr/>
                </a:tc>
                <a:tc>
                  <a:txBody>
                    <a:bodyPr/>
                    <a:lstStyle/>
                    <a:p>
                      <a:r>
                        <a:rPr lang="en-US" sz="2000" dirty="0" smtClean="0"/>
                        <a:t>Evening</a:t>
                      </a:r>
                      <a:endParaRPr lang="en-US" sz="2000" dirty="0"/>
                    </a:p>
                  </a:txBody>
                  <a:tcPr/>
                </a:tc>
                <a:tc>
                  <a:txBody>
                    <a:bodyPr/>
                    <a:lstStyle/>
                    <a:p>
                      <a:r>
                        <a:rPr lang="en-US" sz="2000" dirty="0" smtClean="0"/>
                        <a:t>TBD</a:t>
                      </a:r>
                      <a:endParaRPr lang="en-US" sz="2000" dirty="0"/>
                    </a:p>
                  </a:txBody>
                  <a:tcPr/>
                </a:tc>
              </a:tr>
              <a:tr h="450853">
                <a:tc>
                  <a:txBody>
                    <a:bodyPr/>
                    <a:lstStyle/>
                    <a:p>
                      <a:r>
                        <a:rPr lang="en-US" sz="2000" dirty="0" smtClean="0"/>
                        <a:t>Wednesday</a:t>
                      </a:r>
                      <a:endParaRPr lang="en-US" sz="2000" dirty="0"/>
                    </a:p>
                  </a:txBody>
                  <a:tcPr/>
                </a:tc>
                <a:tc>
                  <a:txBody>
                    <a:bodyPr/>
                    <a:lstStyle/>
                    <a:p>
                      <a:r>
                        <a:rPr lang="en-US" sz="2000" dirty="0" smtClean="0"/>
                        <a:t>PM2</a:t>
                      </a:r>
                      <a:endParaRPr lang="en-US" sz="2000" dirty="0"/>
                    </a:p>
                  </a:txBody>
                  <a:tcPr/>
                </a:tc>
                <a:tc>
                  <a:txBody>
                    <a:bodyPr/>
                    <a:lstStyle/>
                    <a:p>
                      <a:r>
                        <a:rPr lang="en-US" sz="2000" dirty="0" smtClean="0"/>
                        <a:t>TBD</a:t>
                      </a:r>
                      <a:endParaRPr lang="en-US" sz="2000" dirty="0"/>
                    </a:p>
                  </a:txBody>
                  <a:tcPr/>
                </a:tc>
              </a:tr>
              <a:tr h="558800">
                <a:tc>
                  <a:txBody>
                    <a:bodyPr/>
                    <a:lstStyle/>
                    <a:p>
                      <a:r>
                        <a:rPr lang="en-US" sz="2000" dirty="0" smtClean="0"/>
                        <a:t>Thursday</a:t>
                      </a:r>
                      <a:endParaRPr lang="en-US" sz="2000" dirty="0"/>
                    </a:p>
                  </a:txBody>
                  <a:tcPr/>
                </a:tc>
                <a:tc>
                  <a:txBody>
                    <a:bodyPr/>
                    <a:lstStyle/>
                    <a:p>
                      <a:r>
                        <a:rPr lang="en-US" sz="2000" dirty="0" smtClean="0"/>
                        <a:t>AM1</a:t>
                      </a:r>
                      <a:endParaRPr lang="en-US" sz="2000" baseline="0" dirty="0" smtClean="0"/>
                    </a:p>
                    <a:p>
                      <a:r>
                        <a:rPr lang="en-US" sz="2000" dirty="0" smtClean="0"/>
                        <a:t>(joint with ARC, etc.)</a:t>
                      </a:r>
                      <a:endParaRPr lang="en-US" sz="2000" dirty="0"/>
                    </a:p>
                  </a:txBody>
                  <a:tcPr/>
                </a:tc>
                <a:tc>
                  <a:txBody>
                    <a:bodyPr/>
                    <a:lstStyle/>
                    <a:p>
                      <a:r>
                        <a:rPr lang="en-US" sz="2000" dirty="0" smtClean="0"/>
                        <a:t>TBD</a:t>
                      </a:r>
                      <a:endParaRPr lang="en-US" sz="2000" dirty="0"/>
                    </a:p>
                  </a:txBody>
                  <a:tcPr/>
                </a:tc>
              </a:tr>
              <a:tr h="412750">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r>
                        <a:rPr lang="en-US" sz="2000" dirty="0" smtClean="0"/>
                        <a:t>TBD</a:t>
                      </a:r>
                      <a:endParaRPr lang="en-US" sz="2000" dirty="0"/>
                    </a:p>
                  </a:txBody>
                  <a:tcPr/>
                </a:tc>
              </a:tr>
            </a:tbl>
          </a:graphicData>
        </a:graphic>
      </p:graphicFrame>
      <p:sp>
        <p:nvSpPr>
          <p:cNvPr id="4" name="Date Placeholder 3"/>
          <p:cNvSpPr>
            <a:spLocks noGrp="1"/>
          </p:cNvSpPr>
          <p:nvPr>
            <p:ph type="dt" sz="half" idx="10"/>
          </p:nvPr>
        </p:nvSpPr>
        <p:spPr/>
        <p:txBody>
          <a:bodyPr/>
          <a:lstStyle/>
          <a:p>
            <a:r>
              <a:rPr lang="x-none"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x-none" smtClean="0"/>
              <a:t>May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11 May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a:t>
            </a:r>
            <a:r>
              <a:rPr lang="en-US" dirty="0">
                <a:latin typeface="Arial" charset="0"/>
                <a:cs typeface="Arial" charset="0"/>
              </a:rPr>
              <a:t>3</a:t>
            </a:r>
            <a:r>
              <a:rPr lang="en-US" dirty="0" smtClean="0">
                <a:latin typeface="Arial" charset="0"/>
                <a:cs typeface="Arial" charset="0"/>
              </a:rPr>
              <a:t>0, Room TBD</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a:t>Call </a:t>
            </a:r>
            <a:r>
              <a:rPr lang="en-US" b="0" dirty="0" smtClean="0"/>
              <a:t>Ad Hoc meeting </a:t>
            </a:r>
            <a:r>
              <a:rPr lang="en-US" b="0" dirty="0"/>
              <a:t>to Order.</a:t>
            </a:r>
          </a:p>
          <a:p>
            <a:pPr>
              <a:lnSpc>
                <a:spcPct val="80000"/>
              </a:lnSpc>
            </a:pPr>
            <a:r>
              <a:rPr lang="en-US" b="0" dirty="0"/>
              <a:t>Review of IEEE 802 and 802.11 Policies and Procedures on Intellectual Property, Inappropriate Topics, Etc.</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Approval of the Minutes of the </a:t>
            </a:r>
            <a:r>
              <a:rPr lang="en-US" b="0" dirty="0" smtClean="0"/>
              <a:t>March 802.11ak </a:t>
            </a:r>
            <a:r>
              <a:rPr lang="en-US" b="0" dirty="0"/>
              <a:t>Meeting in </a:t>
            </a:r>
            <a:r>
              <a:rPr lang="en-US" b="0" dirty="0" smtClean="0"/>
              <a:t>Berlin, Germany: </a:t>
            </a:r>
            <a:r>
              <a:rPr lang="en-US" b="0" dirty="0"/>
              <a:t>11-15</a:t>
            </a:r>
            <a:r>
              <a:rPr lang="en-US" b="0" dirty="0" smtClean="0"/>
              <a:t>/</a:t>
            </a:r>
            <a:r>
              <a:rPr lang="en-US" b="0" dirty="0" smtClean="0"/>
              <a:t>0XXXr0.</a:t>
            </a:r>
            <a:endParaRPr lang="en-US" b="0" dirty="0"/>
          </a:p>
          <a:p>
            <a:pPr lvl="1">
              <a:lnSpc>
                <a:spcPct val="80000"/>
              </a:lnSpc>
            </a:pPr>
            <a:r>
              <a:rPr lang="en-US" dirty="0" smtClean="0"/>
              <a:t>Yes:    No:    Abstain: </a:t>
            </a:r>
            <a:endParaRPr lang="en-US" dirty="0"/>
          </a:p>
          <a:p>
            <a:pPr>
              <a:lnSpc>
                <a:spcPct val="80000"/>
              </a:lnSpc>
            </a:pPr>
            <a:r>
              <a:rPr lang="en-US" b="0" dirty="0"/>
              <a:t>Approval of the Minutes of Teleconferences since </a:t>
            </a:r>
            <a:r>
              <a:rPr lang="en-US" b="0" dirty="0" smtClean="0"/>
              <a:t>Berlin:</a:t>
            </a:r>
            <a:endParaRPr lang="en-US" b="0" dirty="0"/>
          </a:p>
          <a:p>
            <a:pPr lvl="1">
              <a:lnSpc>
                <a:spcPct val="80000"/>
              </a:lnSpc>
            </a:pPr>
            <a:r>
              <a:rPr lang="en-US" dirty="0" smtClean="0"/>
              <a:t>TBD</a:t>
            </a:r>
            <a:endParaRPr lang="en-US" dirty="0"/>
          </a:p>
          <a:p>
            <a:pPr lvl="1">
              <a:lnSpc>
                <a:spcPct val="80000"/>
              </a:lnSpc>
            </a:pPr>
            <a:r>
              <a:rPr lang="en-US" dirty="0"/>
              <a:t>Yes:    No:    Abstain: </a:t>
            </a:r>
          </a:p>
          <a:p>
            <a:pPr>
              <a:lnSpc>
                <a:spcPct val="80000"/>
              </a:lnSpc>
            </a:pPr>
            <a:endParaRPr lang="en-US" b="0" dirty="0" smtClean="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x-none" smtClean="0"/>
              <a:t>May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11 May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a:t>
            </a:r>
            <a:r>
              <a:rPr lang="en-US" dirty="0">
                <a:latin typeface="Arial" charset="0"/>
                <a:cs typeface="Arial" charset="0"/>
              </a:rPr>
              <a:t>3</a:t>
            </a:r>
            <a:r>
              <a:rPr lang="en-US" dirty="0" smtClean="0">
                <a:latin typeface="Arial" charset="0"/>
                <a:cs typeface="Arial" charset="0"/>
              </a:rPr>
              <a:t>0, Room TBD</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smtClean="0"/>
              <a:t>Comment Resolution / Presentation and Discussion of Submissions.</a:t>
            </a:r>
          </a:p>
          <a:p>
            <a:pPr>
              <a:lnSpc>
                <a:spcPct val="80000"/>
              </a:lnSpc>
            </a:pPr>
            <a:r>
              <a:rPr lang="en-US" b="0" dirty="0" smtClean="0"/>
              <a:t>Recess until 08:00 Tuesday</a:t>
            </a:r>
          </a:p>
        </p:txBody>
      </p:sp>
    </p:spTree>
    <p:extLst>
      <p:ext uri="{BB962C8B-B14F-4D97-AF65-F5344CB8AC3E}">
        <p14:creationId xmlns:p14="http://schemas.microsoft.com/office/powerpoint/2010/main" val="305128857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x-none" sz="1800" smtClean="0"/>
              <a:t>May 2015</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8</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x-none" sz="1800" smtClean="0"/>
              <a:t>May 2015</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9</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56758</TotalTime>
  <Words>1739</Words>
  <Application>Microsoft Macintosh PowerPoint</Application>
  <PresentationFormat>On-screen Show (4:3)</PresentationFormat>
  <Paragraphs>267</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802-11-Submission</vt:lpstr>
      <vt:lpstr>May 2015 802.11ak Agenda</vt:lpstr>
      <vt:lpstr>IEEE 802.11ak/GLK: Enhancements For Transit Links Within Bridged Networks</vt:lpstr>
      <vt:lpstr>Venue</vt:lpstr>
      <vt:lpstr>TGak Timeline</vt:lpstr>
      <vt:lpstr>Sessions</vt:lpstr>
      <vt:lpstr>Monday, 11 May 2015  10:30 – 12:30, Room TBD</vt:lpstr>
      <vt:lpstr>Monday, 11 May 2015  10:30 – 12:30, Room TBD</vt:lpstr>
      <vt:lpstr>Participants, Patents, and Duty to Inform</vt:lpstr>
      <vt:lpstr>Patent Related Links</vt:lpstr>
      <vt:lpstr>Call for Potentially Essential Patents</vt:lpstr>
      <vt:lpstr>Other Guidelines for IEEE WG Meetings</vt:lpstr>
      <vt:lpstr>Tuesday, 12 May 2015  08:00 – 10:00, Room TBD</vt:lpstr>
      <vt:lpstr>Tuesday, 12 May 2015 19:30 – 21:30, Room TBD</vt:lpstr>
      <vt:lpstr>Wednesday, 13 May 2015 16:00 – 18:00, TBD</vt:lpstr>
      <vt:lpstr>Thursday, 14 May 2015 08:00 – 10:00, TBD</vt:lpstr>
      <vt:lpstr>Thursday, 14 May 2015 10:30 – 12:30, TBD</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798</cp:revision>
  <cp:lastPrinted>1998-02-10T13:28:06Z</cp:lastPrinted>
  <dcterms:created xsi:type="dcterms:W3CDTF">2006-12-04T03:46:13Z</dcterms:created>
  <dcterms:modified xsi:type="dcterms:W3CDTF">2015-03-28T00:55:32Z</dcterms:modified>
</cp:coreProperties>
</file>