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278" r:id="rId3"/>
    <p:sldId id="417" r:id="rId4"/>
    <p:sldId id="578" r:id="rId5"/>
    <p:sldId id="544" r:id="rId6"/>
    <p:sldId id="506" r:id="rId7"/>
    <p:sldId id="545" r:id="rId8"/>
    <p:sldId id="517" r:id="rId9"/>
    <p:sldId id="579" r:id="rId10"/>
    <p:sldId id="557" r:id="rId11"/>
    <p:sldId id="571" r:id="rId12"/>
    <p:sldId id="584" r:id="rId13"/>
    <p:sldId id="585" r:id="rId14"/>
    <p:sldId id="586" r:id="rId15"/>
    <p:sldId id="581" r:id="rId16"/>
    <p:sldId id="583" r:id="rId17"/>
    <p:sldId id="582" r:id="rId18"/>
    <p:sldId id="587" r:id="rId19"/>
    <p:sldId id="588" r:id="rId20"/>
    <p:sldId id="580" r:id="rId21"/>
    <p:sldId id="577" r:id="rId22"/>
    <p:sldId id="298" r:id="rId23"/>
    <p:sldId id="516" r:id="rId2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02" autoAdjust="0"/>
    <p:restoredTop sz="97842" autoAdjust="0"/>
  </p:normalViewPr>
  <p:slideViewPr>
    <p:cSldViewPr>
      <p:cViewPr varScale="1">
        <p:scale>
          <a:sx n="89" d="100"/>
          <a:sy n="89" d="100"/>
        </p:scale>
        <p:origin x="-1344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0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802.11-15/0494r8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802.11-15/0494r8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802.11-15/0494r8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802.11-15/0494r8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802.11-15/0494r8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802.11-15/0494r8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8430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802.11-15/0494r8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9686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802.11-15/0494r8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535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802.11-15/0494r8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802.11-15/0494r8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802.11-15/0494r8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802.11-15/0494r8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802.11-15/0494r8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802.11-15/0494r8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802.11-15/0494r8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802.11-15/0494r8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Next motion is 111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802.11-15/0494r8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802.11-15/0494r8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802.11-15/0494r8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802.11-15/0494r8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802.11-15/0494r8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802.11-15/0494r8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802.11-15/0494r8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802.11-15/0494r8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802.11-15/0494r8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May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802.11-15/0494r8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65-02-000m-revmc-sb-mac-comments.xl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665-00-000m-revmc-sb-gen-adhoc-comments.xlsx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410-01-000m-dmg-control-response-frame-rate-selection.doc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012-02-000m-location-capability-indication.doc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171-04-000m-clarification-to-fine-timing-protocol.doc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678-00-000m-cid-5187-comment-resolution.doc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522-02-000m-lpd-to-epd-in-5-9ghz.doc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0-0000-802-11-operations-manu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228-01-000m-revmc-minutes-for-march-berlin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20-000m-editor-reports.ppt" TargetMode="External"/><Relationship Id="rId4" Type="http://schemas.openxmlformats.org/officeDocument/2006/relationships/hyperlink" Target="https://mentor.ieee.org/802.11/dcn/15/11-15-0557-00-000m-revmc-telecon-1-may-2015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May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2015-05-14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6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EC conditional </a:t>
            </a:r>
            <a:r>
              <a:rPr lang="en-US" altLang="en-US" sz="2000" dirty="0">
                <a:solidFill>
                  <a:srgbClr val="006600"/>
                </a:solidFill>
              </a:rPr>
              <a:t>SB approval March </a:t>
            </a:r>
            <a:r>
              <a:rPr lang="en-US" altLang="en-US" sz="2000" dirty="0" smtClean="0">
                <a:solidFill>
                  <a:srgbClr val="006600"/>
                </a:solidFill>
              </a:rPr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smtClean="0">
                <a:solidFill>
                  <a:schemeClr val="accent2"/>
                </a:solidFill>
              </a:rPr>
              <a:t>Consider comment resolution meetings </a:t>
            </a:r>
            <a:r>
              <a:rPr lang="en-US" altLang="en-US" sz="2000" dirty="0" smtClean="0">
                <a:solidFill>
                  <a:schemeClr val="accent2"/>
                </a:solidFill>
              </a:rPr>
              <a:t>June, August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2015/</a:t>
            </a:r>
            <a:r>
              <a:rPr lang="en-US" altLang="en-US" sz="2000" dirty="0" smtClean="0">
                <a:solidFill>
                  <a:schemeClr val="accent6"/>
                </a:solidFill>
              </a:rPr>
              <a:t>Jan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b="1" dirty="0" smtClean="0"/>
              <a:t>For CID 6837</a:t>
            </a:r>
            <a:endParaRPr lang="en-US" altLang="en-US" sz="2800" b="1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A) Reject the comment, text is not ambiguous, and there are no clear rules on capitalization that require a change</a:t>
            </a:r>
          </a:p>
          <a:p>
            <a:r>
              <a:rPr lang="en-US" altLang="en-US" dirty="0" smtClean="0"/>
              <a:t>B) Accept – Change to upper case parameter names</a:t>
            </a:r>
          </a:p>
          <a:p>
            <a:r>
              <a:rPr lang="en-US" altLang="en-US" dirty="0" smtClean="0"/>
              <a:t>Result: 8-7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414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US" sz="1600" u="sng" dirty="0" smtClean="0"/>
              <a:t>Option A – Mandate energy detect CCA for 11b</a:t>
            </a:r>
          </a:p>
          <a:p>
            <a:r>
              <a:rPr lang="en-US" sz="1600" dirty="0" smtClean="0"/>
              <a:t>Already a choice</a:t>
            </a:r>
          </a:p>
          <a:p>
            <a:r>
              <a:rPr lang="en-US" sz="1600" dirty="0" smtClean="0"/>
              <a:t>Meets ETSI requirement</a:t>
            </a:r>
          </a:p>
          <a:p>
            <a:r>
              <a:rPr lang="en-US" sz="1600" dirty="0" smtClean="0"/>
              <a:t>Puts 11b and 11g/n on equal sharing, fairness</a:t>
            </a:r>
          </a:p>
          <a:p>
            <a:pPr lvl="1"/>
            <a:r>
              <a:rPr lang="en-US" sz="1400" dirty="0" smtClean="0"/>
              <a:t>11g/n recognize 11b at -82dBm</a:t>
            </a:r>
          </a:p>
          <a:p>
            <a:pPr lvl="1"/>
            <a:r>
              <a:rPr lang="en-US" sz="1400" dirty="0" smtClean="0"/>
              <a:t>11b would recognize 11g/n at -80dBm</a:t>
            </a:r>
          </a:p>
          <a:p>
            <a:r>
              <a:rPr lang="en-US" sz="1600" dirty="0" smtClean="0"/>
              <a:t>Could eliminate ‘protection’ requirement and improve efficiency for 11g/n </a:t>
            </a:r>
            <a:br>
              <a:rPr lang="en-US" sz="1600" dirty="0" smtClean="0"/>
            </a:br>
            <a:r>
              <a:rPr lang="en-US" sz="1600" dirty="0" smtClean="0"/>
              <a:t>(Clause 9.26.2 Protection mechanism for non-ERP receivers)</a:t>
            </a:r>
          </a:p>
          <a:p>
            <a:pPr lvl="1"/>
            <a:r>
              <a:rPr lang="en-US" sz="1400" dirty="0" smtClean="0"/>
              <a:t>Only point is that NAV not set by OFDM.</a:t>
            </a:r>
          </a:p>
          <a:p>
            <a:pPr marL="0" indent="0">
              <a:buNone/>
            </a:pPr>
            <a:r>
              <a:rPr lang="en-US" sz="1600" u="sng" dirty="0"/>
              <a:t>Option </a:t>
            </a:r>
            <a:r>
              <a:rPr lang="en-US" sz="1600" u="sng" dirty="0" smtClean="0"/>
              <a:t>B </a:t>
            </a:r>
            <a:r>
              <a:rPr lang="en-US" sz="1600" u="sng" dirty="0"/>
              <a:t>– Mandate </a:t>
            </a:r>
            <a:r>
              <a:rPr lang="en-US" sz="1600" u="sng" dirty="0" smtClean="0"/>
              <a:t>-62dBm energy detect CCA </a:t>
            </a:r>
            <a:r>
              <a:rPr lang="en-US" sz="1600" u="sng" dirty="0"/>
              <a:t>for 11b</a:t>
            </a:r>
          </a:p>
          <a:p>
            <a:r>
              <a:rPr lang="en-US" sz="1600" dirty="0" smtClean="0"/>
              <a:t>Meets ETSI requirement</a:t>
            </a:r>
          </a:p>
          <a:p>
            <a:r>
              <a:rPr lang="en-US" sz="1600" dirty="0" smtClean="0"/>
              <a:t>Still requires ‘protection’ for 11g/n</a:t>
            </a:r>
          </a:p>
          <a:p>
            <a:pPr marL="0" indent="0">
              <a:buNone/>
            </a:pPr>
            <a:r>
              <a:rPr lang="en-US" sz="1600" u="sng" dirty="0"/>
              <a:t>Option </a:t>
            </a:r>
            <a:r>
              <a:rPr lang="en-US" sz="1600" u="sng" dirty="0" smtClean="0"/>
              <a:t>C </a:t>
            </a:r>
            <a:r>
              <a:rPr lang="en-US" sz="1600" u="sng" dirty="0"/>
              <a:t>– Mandate -62dBm </a:t>
            </a:r>
            <a:r>
              <a:rPr lang="en-US" sz="1600" u="sng" dirty="0" smtClean="0"/>
              <a:t>energy detect CCA, -82dBm for valid signal 11b</a:t>
            </a:r>
            <a:endParaRPr lang="en-US" sz="1600" u="sng" dirty="0"/>
          </a:p>
          <a:p>
            <a:r>
              <a:rPr lang="en-US" sz="1600" dirty="0"/>
              <a:t>Meets ETSI </a:t>
            </a:r>
            <a:r>
              <a:rPr lang="en-US" sz="1600" dirty="0" smtClean="0"/>
              <a:t>requirement</a:t>
            </a:r>
          </a:p>
          <a:p>
            <a:r>
              <a:rPr lang="en-US" sz="1600" dirty="0" smtClean="0"/>
              <a:t>Common requirement, </a:t>
            </a:r>
          </a:p>
          <a:p>
            <a:r>
              <a:rPr lang="en-US" sz="1600" dirty="0" smtClean="0"/>
              <a:t>Still </a:t>
            </a:r>
            <a:r>
              <a:rPr lang="en-US" sz="1600" dirty="0"/>
              <a:t>requires ‘protection’ for 11g/n</a:t>
            </a:r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Quick Recap (Intro to Straw Poll), from </a:t>
            </a:r>
            <a:br>
              <a:rPr lang="en-US" dirty="0" smtClean="0"/>
            </a:br>
            <a:r>
              <a:rPr lang="en-US" dirty="0" smtClean="0"/>
              <a:t>11-15-0516r2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24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Would you support a change to the CCA for DSSS and CCK along the lines as described for Option A, B or C</a:t>
            </a:r>
          </a:p>
          <a:p>
            <a:endParaRPr lang="en-US" dirty="0" smtClean="0"/>
          </a:p>
          <a:p>
            <a:r>
              <a:rPr lang="en-US" dirty="0" smtClean="0"/>
              <a:t>Yes 18</a:t>
            </a:r>
          </a:p>
          <a:p>
            <a:r>
              <a:rPr lang="en-US" dirty="0" smtClean="0"/>
              <a:t>No 0</a:t>
            </a:r>
          </a:p>
          <a:p>
            <a:r>
              <a:rPr lang="en-US" dirty="0" smtClean="0"/>
              <a:t>Abstain 11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11-15-0516r2 Straw Poll - 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924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Which Option would you prefer for 11b devices?</a:t>
            </a:r>
          </a:p>
          <a:p>
            <a:r>
              <a:rPr lang="en-US" sz="2000" dirty="0" smtClean="0"/>
              <a:t>Option A – Mandate energy detect CCA (-80dBm, 100mw TX)</a:t>
            </a:r>
          </a:p>
          <a:p>
            <a:r>
              <a:rPr lang="en-US" sz="2000" dirty="0" smtClean="0"/>
              <a:t>Option B -  Add mandatory -62dBm energy detect CCA</a:t>
            </a:r>
          </a:p>
          <a:p>
            <a:r>
              <a:rPr lang="en-US" sz="2000" dirty="0" smtClean="0"/>
              <a:t>Option C – Mandate -82dB valid signal and -62dBm</a:t>
            </a:r>
            <a:br>
              <a:rPr lang="en-US" sz="2000" dirty="0" smtClean="0"/>
            </a:br>
            <a:r>
              <a:rPr lang="en-US" sz="2000" dirty="0" smtClean="0"/>
              <a:t>                    energy detect CCA.</a:t>
            </a:r>
          </a:p>
          <a:p>
            <a:r>
              <a:rPr lang="en-US" dirty="0" smtClean="0"/>
              <a:t>A 0</a:t>
            </a:r>
            <a:endParaRPr lang="en-US" dirty="0"/>
          </a:p>
          <a:p>
            <a:r>
              <a:rPr lang="en-US" dirty="0" smtClean="0"/>
              <a:t>B 12</a:t>
            </a:r>
          </a:p>
          <a:p>
            <a:r>
              <a:rPr lang="en-US" dirty="0" smtClean="0"/>
              <a:t>C 11</a:t>
            </a:r>
          </a:p>
          <a:p>
            <a:r>
              <a:rPr lang="en-US" dirty="0" smtClean="0"/>
              <a:t>No preference 3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11-15-0516r2 Straw Poll - 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027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Approve the comment resolutions in </a:t>
            </a:r>
          </a:p>
          <a:p>
            <a:pPr marL="685800" lvl="2" indent="-342900"/>
            <a:r>
              <a:rPr lang="en-US" altLang="en-US" sz="2400" dirty="0"/>
              <a:t>T</a:t>
            </a:r>
            <a:r>
              <a:rPr lang="en-US" altLang="en-US" sz="2400" dirty="0" smtClean="0"/>
              <a:t>he “</a:t>
            </a:r>
            <a:r>
              <a:rPr lang="en-US" sz="2400" dirty="0" smtClean="0"/>
              <a:t>Motion MAC-AM”</a:t>
            </a:r>
            <a:r>
              <a:rPr lang="en-US" altLang="en-US" sz="2400" dirty="0" smtClean="0"/>
              <a:t> </a:t>
            </a:r>
            <a:r>
              <a:rPr lang="en-US" altLang="en-US" sz="2400" dirty="0" smtClean="0"/>
              <a:t>tab in </a:t>
            </a:r>
            <a:r>
              <a:rPr lang="en-US" sz="2000" u="sng" dirty="0">
                <a:hlinkClick r:id="rId3"/>
              </a:rPr>
              <a:t>https://mentor.ieee.org/802.11/dcn/15/11-15-0565-02-000m-revmc-sb-mac-comments.xls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</a:p>
          <a:p>
            <a:pPr marL="685800" lvl="2" indent="-342900"/>
            <a:r>
              <a:rPr lang="en-US" altLang="en-US" sz="2200" dirty="0" smtClean="0"/>
              <a:t>The “Vancouver A” </a:t>
            </a:r>
            <a:r>
              <a:rPr lang="en-US" altLang="en-US" sz="2200" dirty="0" smtClean="0"/>
              <a:t>tab in </a:t>
            </a:r>
            <a:r>
              <a:rPr lang="en-US" altLang="en-US" sz="2200" dirty="0">
                <a:hlinkClick r:id="rId4"/>
              </a:rPr>
              <a:t>https://</a:t>
            </a:r>
            <a:r>
              <a:rPr lang="en-US" altLang="en-US" sz="2200" dirty="0" smtClean="0">
                <a:hlinkClick r:id="rId4"/>
              </a:rPr>
              <a:t>mentor.ieee.org/802.11/dcn/15/11-15-0665-00-000m-revmc-sb-gen-adhoc-comments.xlsx</a:t>
            </a:r>
            <a:r>
              <a:rPr lang="en-US" altLang="en-US" sz="2200" dirty="0" smtClean="0"/>
              <a:t> </a:t>
            </a:r>
            <a:endParaRPr lang="en-US" altLang="en-US" sz="2200" dirty="0" smtClean="0"/>
          </a:p>
          <a:p>
            <a:pPr marL="0" lvl="1" indent="0">
              <a:buNone/>
            </a:pPr>
            <a:r>
              <a:rPr lang="en-US" altLang="en-US" sz="2600" dirty="0" smtClean="0"/>
              <a:t>and </a:t>
            </a:r>
            <a:r>
              <a:rPr lang="en-US" altLang="en-US" sz="2600" dirty="0" smtClean="0"/>
              <a:t>incorporate the indicated text changes into the </a:t>
            </a:r>
            <a:r>
              <a:rPr lang="en-US" altLang="en-US" sz="2600" dirty="0" err="1" smtClean="0"/>
              <a:t>TGmc</a:t>
            </a:r>
            <a:r>
              <a:rPr lang="en-US" altLang="en-US" sz="2600" dirty="0" smtClean="0"/>
              <a:t> </a:t>
            </a:r>
            <a:r>
              <a:rPr lang="en-US" altLang="en-US" sz="2600" dirty="0" smtClean="0"/>
              <a:t>draft.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9521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Incorporate the text changes indicated </a:t>
            </a:r>
            <a:r>
              <a:rPr lang="en-US" altLang="en-US" sz="2800" dirty="0"/>
              <a:t>in </a:t>
            </a:r>
            <a:r>
              <a:rPr lang="en-US" altLang="en-US" sz="2800" dirty="0">
                <a:hlinkClick r:id="rId3"/>
              </a:rPr>
              <a:t>https://</a:t>
            </a:r>
            <a:r>
              <a:rPr lang="en-US" altLang="en-US" sz="2800" dirty="0" smtClean="0">
                <a:hlinkClick r:id="rId3"/>
              </a:rPr>
              <a:t>mentor.ieee.org/802.11/dcn/15/11-15-0410-01-000m-dmg-control-response-frame-rate-selection.docx</a:t>
            </a:r>
            <a:r>
              <a:rPr lang="en-US" altLang="en-US" sz="2800" dirty="0" smtClean="0"/>
              <a:t> into the draft. </a:t>
            </a:r>
            <a:endParaRPr lang="en-US" altLang="en-US" sz="2800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err="1" smtClean="0"/>
              <a:t>Payam</a:t>
            </a:r>
            <a:r>
              <a:rPr lang="en-US" altLang="en-US" dirty="0" smtClean="0"/>
              <a:t> Torab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0917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Incorporate the text changes indicated </a:t>
            </a:r>
            <a:r>
              <a:rPr lang="en-US" altLang="en-US" sz="2800" dirty="0"/>
              <a:t>in </a:t>
            </a:r>
            <a:r>
              <a:rPr lang="en-US" altLang="en-US" sz="2800" dirty="0">
                <a:hlinkClick r:id="rId3"/>
              </a:rPr>
              <a:t>https://</a:t>
            </a:r>
            <a:r>
              <a:rPr lang="en-US" altLang="en-US" sz="2800" dirty="0" smtClean="0">
                <a:hlinkClick r:id="rId3"/>
              </a:rPr>
              <a:t>mentor.ieee.org/802.11/dcn/15/11-15-0012-02-000m-location-capability-indication.doc</a:t>
            </a:r>
            <a:r>
              <a:rPr lang="en-US" altLang="en-US" sz="2800" dirty="0" smtClean="0"/>
              <a:t>  </a:t>
            </a:r>
            <a:r>
              <a:rPr lang="en-US" altLang="en-US" sz="2800" dirty="0" smtClean="0"/>
              <a:t>into </a:t>
            </a:r>
            <a:r>
              <a:rPr lang="en-US" altLang="en-US" sz="2800" dirty="0" smtClean="0"/>
              <a:t>the draft. </a:t>
            </a:r>
            <a:endParaRPr lang="en-US" altLang="en-US" sz="2800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4994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Resolve CIDs </a:t>
            </a:r>
            <a:r>
              <a:rPr lang="en-GB" sz="2800" dirty="0"/>
              <a:t>5172, 5173, 5175, 5176, 5178, 5180, 5186, 5189, 6048, 6231, 6232, 6781, and </a:t>
            </a:r>
            <a:r>
              <a:rPr lang="en-GB" sz="2800" dirty="0" smtClean="0"/>
              <a:t>6790 as “Revised” with a resolution of “</a:t>
            </a:r>
            <a:r>
              <a:rPr lang="en-US" altLang="en-US" sz="2800" dirty="0" smtClean="0"/>
              <a:t>Incorporate </a:t>
            </a:r>
            <a:r>
              <a:rPr lang="en-US" altLang="en-US" sz="2800" dirty="0" smtClean="0"/>
              <a:t>the text changes indicated </a:t>
            </a:r>
            <a:r>
              <a:rPr lang="en-US" altLang="en-US" sz="2800" dirty="0"/>
              <a:t>in </a:t>
            </a:r>
            <a:r>
              <a:rPr lang="en-US" altLang="en-US" sz="2800" dirty="0">
                <a:hlinkClick r:id="rId3"/>
              </a:rPr>
              <a:t>https://</a:t>
            </a:r>
            <a:r>
              <a:rPr lang="en-US" altLang="en-US" sz="2800" dirty="0" smtClean="0">
                <a:hlinkClick r:id="rId3"/>
              </a:rPr>
              <a:t>mentor.ieee.org/802.11/dcn/15/11-15-0171-04-000m-clarification-to-fine-timing-protocol.docx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into </a:t>
            </a:r>
            <a:r>
              <a:rPr lang="en-US" altLang="en-US" sz="2800" dirty="0" smtClean="0"/>
              <a:t>the </a:t>
            </a:r>
            <a:r>
              <a:rPr lang="en-US" altLang="en-US" sz="2800" dirty="0" err="1" smtClean="0"/>
              <a:t>TGmc</a:t>
            </a:r>
            <a:r>
              <a:rPr lang="en-US" altLang="en-US" sz="2800" dirty="0" smtClean="0"/>
              <a:t> draft</a:t>
            </a:r>
            <a:r>
              <a:rPr lang="en-US" altLang="en-US" sz="2800" dirty="0" smtClean="0"/>
              <a:t>. </a:t>
            </a:r>
            <a:endParaRPr lang="en-US" altLang="en-US" sz="2800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Carlos Aldana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8506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343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Resolve CID 5187 </a:t>
            </a:r>
            <a:r>
              <a:rPr lang="en-GB" sz="2800" dirty="0" smtClean="0"/>
              <a:t>as “Revised” with a resolution of “</a:t>
            </a:r>
            <a:r>
              <a:rPr lang="en-US" altLang="en-US" sz="2800" dirty="0" smtClean="0"/>
              <a:t>Incorporate </a:t>
            </a:r>
            <a:r>
              <a:rPr lang="en-US" altLang="en-US" sz="2800" dirty="0" smtClean="0"/>
              <a:t>the text changes indicated </a:t>
            </a:r>
            <a:r>
              <a:rPr lang="en-US" altLang="en-US" sz="2800" dirty="0"/>
              <a:t>in </a:t>
            </a:r>
            <a:r>
              <a:rPr lang="en-US" altLang="en-US" sz="2800" dirty="0">
                <a:hlinkClick r:id="rId3"/>
              </a:rPr>
              <a:t>https://</a:t>
            </a:r>
            <a:r>
              <a:rPr lang="en-US" altLang="en-US" sz="2800" dirty="0" smtClean="0">
                <a:hlinkClick r:id="rId3"/>
              </a:rPr>
              <a:t>mentor.ieee.org/802.11/dcn/15/11-15-0678-00-000m-cid-5187-comment-resolution.docx</a:t>
            </a:r>
            <a:r>
              <a:rPr lang="en-US" altLang="en-US" sz="2800" dirty="0" smtClean="0"/>
              <a:t> </a:t>
            </a:r>
            <a:r>
              <a:rPr lang="en-US" altLang="en-US" sz="2800" dirty="0" smtClean="0"/>
              <a:t>into </a:t>
            </a:r>
            <a:r>
              <a:rPr lang="en-US" altLang="en-US" sz="2800" dirty="0" smtClean="0"/>
              <a:t>the draft. </a:t>
            </a:r>
            <a:endParaRPr lang="en-US" altLang="en-US" sz="2800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Carlos Aldana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3356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May 2015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800" dirty="0" smtClean="0"/>
              <a:t>Resolve CID </a:t>
            </a:r>
            <a:r>
              <a:rPr lang="en-US" altLang="en-US" sz="2800" dirty="0" smtClean="0"/>
              <a:t>6097 </a:t>
            </a:r>
            <a:r>
              <a:rPr lang="en-US" altLang="en-US" sz="2800" dirty="0" smtClean="0"/>
              <a:t>as </a:t>
            </a:r>
            <a:r>
              <a:rPr lang="en-US" altLang="en-US" sz="2800" dirty="0" smtClean="0"/>
              <a:t>“Accepted”</a:t>
            </a:r>
            <a:endParaRPr lang="en-US" altLang="en-US" sz="2800" dirty="0"/>
          </a:p>
          <a:p>
            <a:pPr marL="685800" lvl="2" indent="-342900"/>
            <a:r>
              <a:rPr lang="en-US" altLang="en-US" dirty="0" smtClean="0"/>
              <a:t>Note, </a:t>
            </a:r>
            <a:r>
              <a:rPr lang="en-US" altLang="en-US" dirty="0"/>
              <a:t>will incorporate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mentor.ieee.org/802.11/dcn/14/11-14-1522-02-000m-lpd-to-epd-in-5-9ghz.docx</a:t>
            </a:r>
            <a:r>
              <a:rPr lang="en-US" altLang="en-US" dirty="0" smtClean="0"/>
              <a:t> 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Dick Roy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72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- Authorize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BRC meeting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91000"/>
          </a:xfrm>
        </p:spPr>
        <p:txBody>
          <a:bodyPr/>
          <a:lstStyle/>
          <a:p>
            <a:r>
              <a:rPr lang="en-GB" dirty="0"/>
              <a:t>Motion:</a:t>
            </a:r>
            <a:endParaRPr lang="en-US" dirty="0"/>
          </a:p>
          <a:p>
            <a:pPr lvl="0"/>
            <a:r>
              <a:rPr lang="en-GB" dirty="0"/>
              <a:t>Authorize </a:t>
            </a:r>
            <a:r>
              <a:rPr lang="en-GB" dirty="0" smtClean="0"/>
              <a:t>the </a:t>
            </a:r>
            <a:r>
              <a:rPr lang="en-GB" dirty="0" err="1" smtClean="0"/>
              <a:t>TGmc</a:t>
            </a:r>
            <a:r>
              <a:rPr lang="en-GB" dirty="0" smtClean="0"/>
              <a:t> BRC to </a:t>
            </a:r>
            <a:r>
              <a:rPr lang="en-GB" dirty="0"/>
              <a:t>hold </a:t>
            </a:r>
            <a:r>
              <a:rPr lang="en-GB" dirty="0" smtClean="0"/>
              <a:t>a meeting  June 17-19, 2015 in the Portland, Oregon area for </a:t>
            </a:r>
            <a:r>
              <a:rPr lang="en-GB" dirty="0"/>
              <a:t>the purpose of </a:t>
            </a:r>
            <a:r>
              <a:rPr lang="en-GB" dirty="0" smtClean="0"/>
              <a:t>Sponsor Ballot comment resolution.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70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May - July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May 21, 29, June 5, 19, 26</a:t>
            </a:r>
          </a:p>
          <a:p>
            <a:r>
              <a:rPr lang="en-US" altLang="en-US" dirty="0" smtClean="0"/>
              <a:t>Ballot Resolution Committee meeting – </a:t>
            </a:r>
            <a:r>
              <a:rPr lang="en-US" altLang="en-US" dirty="0"/>
              <a:t>P</a:t>
            </a:r>
            <a:r>
              <a:rPr lang="en-US" altLang="en-US" dirty="0" smtClean="0"/>
              <a:t>lanning 2015 July 7-8-9-10 (Tues</a:t>
            </a:r>
            <a:r>
              <a:rPr lang="en-US" altLang="en-US" dirty="0"/>
              <a:t>-</a:t>
            </a:r>
            <a:r>
              <a:rPr lang="en-US" altLang="en-US" dirty="0" smtClean="0"/>
              <a:t>Fri, HI location) to process SB comments – Revisit in May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0100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resolution: Editor need input, RAC Comment group CIDs 5863 and 6871 to 6899</a:t>
            </a:r>
          </a:p>
          <a:p>
            <a:pPr lvl="1"/>
            <a:r>
              <a:rPr lang="en-US" altLang="en-US" sz="1600" dirty="0" smtClean="0"/>
              <a:t>Comment assignment</a:t>
            </a:r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04800" y="3581400"/>
            <a:ext cx="455295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PM2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 Annex E</a:t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819650" y="3886200"/>
            <a:ext cx="4152014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 Jouni </a:t>
            </a:r>
            <a:r>
              <a:rPr lang="en-US" altLang="en-US" sz="1600" dirty="0" smtClean="0"/>
              <a:t>Malinen CIDs 6024, 25, 26, 28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11-15-531 Michael Fischer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CID 6097 – EPD, 11-15-654 (45 </a:t>
            </a:r>
            <a:r>
              <a:rPr lang="en-US" altLang="en-US" sz="1600" dirty="0" err="1" smtClean="0"/>
              <a:t>Mins</a:t>
            </a:r>
            <a:r>
              <a:rPr lang="en-US" altLang="en-US" sz="1600" dirty="0" smtClean="0"/>
              <a:t>)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4800" y="5181600"/>
            <a:ext cx="45529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– 11ad continued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5105400"/>
            <a:ext cx="4171064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11-15-171, 678, </a:t>
            </a:r>
            <a:r>
              <a:rPr lang="en-US" altLang="en-US" sz="1600" dirty="0" smtClean="0"/>
              <a:t>11-15-12, Motions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ARC </a:t>
            </a:r>
            <a:r>
              <a:rPr lang="en-US" altLang="en-US" sz="1600" dirty="0" smtClean="0"/>
              <a:t>topics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Plans for </a:t>
            </a:r>
            <a:r>
              <a:rPr lang="en-US" altLang="en-US" sz="1600" dirty="0" smtClean="0"/>
              <a:t>July</a:t>
            </a:r>
            <a:r>
              <a:rPr lang="en-US" altLang="en-US" sz="1600" dirty="0"/>
              <a:t>, Schedule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33375" y="4267200"/>
            <a:ext cx="32480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11ad </a:t>
            </a:r>
            <a:r>
              <a:rPr lang="en-US" altLang="en-US" sz="1600" dirty="0" smtClean="0"/>
              <a:t>comment resolution: see next slide</a:t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52532" y="1143000"/>
            <a:ext cx="421913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– Location CIDs 11-15-171, 11-15-0012  Ganesh, CIDs 5260 and similar</a:t>
            </a:r>
            <a:endParaRPr lang="en-US" altLang="en-US" sz="1600" dirty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52532" y="2209800"/>
            <a:ext cx="3934268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 – CIDs 5959, 5960 Matt Fischer 11-15-653, 11-15-654</a:t>
            </a:r>
          </a:p>
          <a:p>
            <a:pPr lvl="1"/>
            <a:r>
              <a:rPr lang="en-US" altLang="en-US" sz="1600" dirty="0" smtClean="0"/>
              <a:t>11-15-0516 Graham Smith CCA 11b</a:t>
            </a:r>
          </a:p>
          <a:p>
            <a:pPr lvl="1"/>
            <a:r>
              <a:rPr lang="en-US" altLang="en-US" sz="1600" dirty="0" smtClean="0"/>
              <a:t>11-15-668 </a:t>
            </a:r>
            <a:r>
              <a:rPr lang="en-US" altLang="en-US" sz="1600" dirty="0" err="1" smtClean="0"/>
              <a:t>Sigurd</a:t>
            </a:r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Agenda – Tuesday PM1, PM2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8277225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11ad related presentations and CIDs – Carlos Cordeiro, Assaf Kasher</a:t>
            </a:r>
          </a:p>
          <a:p>
            <a:pPr lvl="1"/>
            <a:r>
              <a:rPr lang="en-US" altLang="en-US" sz="1600" b="1" dirty="0">
                <a:solidFill>
                  <a:srgbClr val="008000"/>
                </a:solidFill>
              </a:rPr>
              <a:t>CIDs 5001, 5002, 5003, 5004:  11-15-0253</a:t>
            </a:r>
          </a:p>
          <a:p>
            <a:pPr lvl="1"/>
            <a:r>
              <a:rPr lang="en-US" altLang="en-US" sz="1600" dirty="0"/>
              <a:t>CIDs 5005, 5006, 5007: 11-15-0254 </a:t>
            </a:r>
          </a:p>
          <a:p>
            <a:pPr lvl="1"/>
            <a:r>
              <a:rPr lang="en-US" altLang="en-US" sz="1600" dirty="0"/>
              <a:t>CID 5008: 11-15-0255 </a:t>
            </a:r>
          </a:p>
          <a:p>
            <a:pPr lvl="1"/>
            <a:r>
              <a:rPr lang="en-US" altLang="en-US" sz="1600" b="1" dirty="0">
                <a:solidFill>
                  <a:srgbClr val="008000"/>
                </a:solidFill>
              </a:rPr>
              <a:t>CID 5009: 11-15-0256 </a:t>
            </a:r>
          </a:p>
          <a:p>
            <a:pPr lvl="1"/>
            <a:r>
              <a:rPr lang="en-US" altLang="en-US" sz="1600" dirty="0"/>
              <a:t>CID 5010: </a:t>
            </a:r>
            <a:r>
              <a:rPr lang="en-US" altLang="en-US" sz="1600" dirty="0" smtClean="0"/>
              <a:t>11-15-538</a:t>
            </a:r>
          </a:p>
          <a:p>
            <a:pPr lvl="1"/>
            <a:r>
              <a:rPr lang="en-US" altLang="en-US" sz="1600" dirty="0" smtClean="0"/>
              <a:t>CID </a:t>
            </a:r>
            <a:r>
              <a:rPr lang="en-US" altLang="en-US" sz="1600" dirty="0"/>
              <a:t>5011</a:t>
            </a:r>
          </a:p>
          <a:p>
            <a:pPr lvl="1"/>
            <a:r>
              <a:rPr lang="en-US" altLang="en-US" sz="1600" dirty="0"/>
              <a:t>CID </a:t>
            </a:r>
            <a:r>
              <a:rPr lang="en-US" altLang="en-US" sz="1600" dirty="0" smtClean="0"/>
              <a:t>5222: 11-15-0618</a:t>
            </a:r>
            <a:endParaRPr lang="en-US" altLang="en-US" sz="1600" dirty="0"/>
          </a:p>
          <a:p>
            <a:pPr>
              <a:lnSpc>
                <a:spcPct val="80000"/>
              </a:lnSpc>
            </a:pPr>
            <a:r>
              <a:rPr lang="en-US" altLang="en-US" sz="1800" dirty="0" err="1" smtClean="0"/>
              <a:t>Payam</a:t>
            </a:r>
            <a:r>
              <a:rPr lang="en-US" altLang="en-US" sz="1800" dirty="0" smtClean="0"/>
              <a:t> Torab</a:t>
            </a:r>
          </a:p>
          <a:p>
            <a:pPr lvl="1"/>
            <a:r>
              <a:rPr lang="en-US" altLang="en-US" sz="1600" b="1" dirty="0" smtClean="0">
                <a:solidFill>
                  <a:srgbClr val="008000"/>
                </a:solidFill>
              </a:rPr>
              <a:t>Submission 11-15-410 - </a:t>
            </a:r>
            <a:r>
              <a:rPr lang="en-GB" sz="1600" b="1" dirty="0" smtClean="0">
                <a:solidFill>
                  <a:srgbClr val="008000"/>
                </a:solidFill>
              </a:rPr>
              <a:t>DMG control frame rate selection</a:t>
            </a:r>
            <a:endParaRPr lang="en-US" altLang="en-US" sz="1600" b="1" dirty="0" smtClean="0">
              <a:solidFill>
                <a:srgbClr val="0080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 smtClean="0"/>
              <a:t>Carlos Cordeiro</a:t>
            </a:r>
          </a:p>
          <a:p>
            <a:pPr lvl="1"/>
            <a:r>
              <a:rPr lang="en-GB" sz="1600" b="1" dirty="0" smtClean="0">
                <a:solidFill>
                  <a:srgbClr val="008000"/>
                </a:solidFill>
              </a:rPr>
              <a:t>CIDs 5112, 5113, 5114, 5115, 5116, 5118, 5119, 5120, 5122: </a:t>
            </a:r>
            <a:r>
              <a:rPr lang="en-US" altLang="en-US" sz="1600" b="1" dirty="0" smtClean="0">
                <a:solidFill>
                  <a:srgbClr val="008000"/>
                </a:solidFill>
              </a:rPr>
              <a:t>11-15-534</a:t>
            </a:r>
          </a:p>
          <a:p>
            <a:pPr>
              <a:lnSpc>
                <a:spcPct val="80000"/>
              </a:lnSpc>
            </a:pPr>
            <a:r>
              <a:rPr lang="en-US" altLang="en-US" sz="1800" dirty="0" err="1"/>
              <a:t>Alecsander</a:t>
            </a:r>
            <a:r>
              <a:rPr lang="en-US" altLang="en-US" sz="1800" dirty="0"/>
              <a:t> </a:t>
            </a:r>
            <a:r>
              <a:rPr lang="en-US" altLang="en-US" sz="1800" dirty="0" err="1"/>
              <a:t>Eitan</a:t>
            </a:r>
            <a:endParaRPr lang="en-US" altLang="en-US" sz="1800" dirty="0" smtClean="0"/>
          </a:p>
          <a:p>
            <a:pPr lvl="1"/>
            <a:r>
              <a:rPr lang="en-US" altLang="en-US" sz="1600" b="1" dirty="0" smtClean="0">
                <a:solidFill>
                  <a:srgbClr val="008000"/>
                </a:solidFill>
              </a:rPr>
              <a:t>CID 5857</a:t>
            </a:r>
            <a:r>
              <a:rPr lang="en-US" altLang="en-US" sz="1600" b="1" dirty="0">
                <a:solidFill>
                  <a:srgbClr val="008000"/>
                </a:solidFill>
              </a:rPr>
              <a:t> </a:t>
            </a:r>
            <a:r>
              <a:rPr lang="en-US" altLang="en-US" sz="1600" b="1" dirty="0" smtClean="0">
                <a:solidFill>
                  <a:srgbClr val="008000"/>
                </a:solidFill>
              </a:rPr>
              <a:t>- Rejected</a:t>
            </a:r>
          </a:p>
          <a:p>
            <a:r>
              <a:rPr lang="en-US" altLang="en-US" sz="1800" dirty="0" smtClean="0"/>
              <a:t>Editorial, DMG Operation and DMG PHY category comments</a:t>
            </a:r>
          </a:p>
          <a:p>
            <a:pPr lvl="1"/>
            <a:r>
              <a:rPr lang="en-US" altLang="en-US" sz="1400" dirty="0" smtClean="0"/>
              <a:t>CID</a:t>
            </a:r>
            <a:r>
              <a:rPr lang="en-US" altLang="en-US" sz="1400" b="1" dirty="0" smtClean="0">
                <a:solidFill>
                  <a:srgbClr val="008000"/>
                </a:solidFill>
              </a:rPr>
              <a:t> 6270 </a:t>
            </a:r>
            <a:r>
              <a:rPr lang="en-US" altLang="en-US" sz="1400" dirty="0" smtClean="0"/>
              <a:t>– Editorial, CIDs </a:t>
            </a:r>
            <a:r>
              <a:rPr lang="en-US" altLang="en-US" sz="1400" b="1" dirty="0" smtClean="0">
                <a:solidFill>
                  <a:srgbClr val="008000"/>
                </a:solidFill>
              </a:rPr>
              <a:t>5015, 17, 85, 86</a:t>
            </a:r>
            <a:r>
              <a:rPr lang="en-US" altLang="en-US" sz="1400" dirty="0" smtClean="0"/>
              <a:t>, </a:t>
            </a:r>
            <a:r>
              <a:rPr lang="en-US" altLang="en-US" sz="1400" b="1" dirty="0" smtClean="0">
                <a:solidFill>
                  <a:srgbClr val="008000"/>
                </a:solidFill>
              </a:rPr>
              <a:t>87, 88, 92, 93, 94</a:t>
            </a:r>
          </a:p>
          <a:p>
            <a:pPr lvl="1"/>
            <a:r>
              <a:rPr lang="en-US" altLang="en-US" sz="1400" dirty="0" smtClean="0"/>
              <a:t>CIDs 5164, </a:t>
            </a:r>
            <a:r>
              <a:rPr lang="en-US" altLang="en-US" sz="1400" b="1" dirty="0" smtClean="0">
                <a:solidFill>
                  <a:srgbClr val="008000"/>
                </a:solidFill>
              </a:rPr>
              <a:t>5461, 5473, 5474, 5477, 5480, 84, 86, 89</a:t>
            </a:r>
            <a:r>
              <a:rPr lang="en-US" altLang="en-US" sz="1400" dirty="0" smtClean="0"/>
              <a:t>,</a:t>
            </a:r>
          </a:p>
          <a:p>
            <a:pPr lvl="1"/>
            <a:r>
              <a:rPr lang="en-US" altLang="en-US" sz="1400" dirty="0" smtClean="0"/>
              <a:t> CIDs </a:t>
            </a:r>
            <a:r>
              <a:rPr lang="en-US" altLang="en-US" sz="1400" b="1" dirty="0" smtClean="0">
                <a:solidFill>
                  <a:srgbClr val="008000"/>
                </a:solidFill>
              </a:rPr>
              <a:t>5982</a:t>
            </a:r>
            <a:r>
              <a:rPr lang="en-US" altLang="en-US" sz="1400" dirty="0" smtClean="0"/>
              <a:t>, 5983, 5990. 5996, 6271</a:t>
            </a:r>
          </a:p>
        </p:txBody>
      </p:sp>
    </p:spTree>
    <p:extLst>
      <p:ext uri="{BB962C8B-B14F-4D97-AF65-F5344CB8AC3E}">
        <p14:creationId xmlns:p14="http://schemas.microsoft.com/office/powerpoint/2010/main" val="393122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mentor.ieee.org/802.11/dcn/14/11-14-0629-10-0000-802-11-operations-manual.docx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Berlin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mentor.ieee.org/802.11/dcn/15/11-15-0228-01-000m-revmc-minutes-for-march-berlin.docx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Teleconference minutes: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mentor.ieee.org/802.11/dcn/15/11-15-0557-00-000m-revmc-telecon-1-may-2015.docx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Approved by unanimous consent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mentor.ieee.org/802.11/dcn/13/11-13-0095-20-000m-editor-reports.ppt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400378</TotalTime>
  <Words>1740</Words>
  <Application>Microsoft Office PowerPoint</Application>
  <PresentationFormat>On-screen Show (4:3)</PresentationFormat>
  <Paragraphs>389</Paragraphs>
  <Slides>23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802-11-Submission</vt:lpstr>
      <vt:lpstr>Document</vt:lpstr>
      <vt:lpstr>IEEE 802.11 TGmc May 2015 Agenda</vt:lpstr>
      <vt:lpstr>Abstract</vt:lpstr>
      <vt:lpstr>TGmc Agenda</vt:lpstr>
      <vt:lpstr>TGmc Agenda – Tuesday PM1, PM2</vt:lpstr>
      <vt:lpstr>TGmc – Monday PM1 </vt:lpstr>
      <vt:lpstr>PowerPoint Presentation</vt:lpstr>
      <vt:lpstr>Logistics </vt:lpstr>
      <vt:lpstr>Monday PM1 (continued) </vt:lpstr>
      <vt:lpstr>Monday PM1 (continued) </vt:lpstr>
      <vt:lpstr>TGmc Plan of Record - modified</vt:lpstr>
      <vt:lpstr>Straw Poll</vt:lpstr>
      <vt:lpstr>Quick Recap (Intro to Straw Poll), from  11-15-0516r2</vt:lpstr>
      <vt:lpstr>11-15-0516r2 Straw Poll - A</vt:lpstr>
      <vt:lpstr>11-15-0516r2 Straw Poll - B</vt:lpstr>
      <vt:lpstr>Motion </vt:lpstr>
      <vt:lpstr>Motion </vt:lpstr>
      <vt:lpstr>Motion </vt:lpstr>
      <vt:lpstr>Motion </vt:lpstr>
      <vt:lpstr>Motion </vt:lpstr>
      <vt:lpstr>Motion </vt:lpstr>
      <vt:lpstr>Motion  - Authorize TGmc BRC meeting</vt:lpstr>
      <vt:lpstr>May - July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2142</cp:revision>
  <cp:lastPrinted>1998-02-10T13:28:06Z</cp:lastPrinted>
  <dcterms:created xsi:type="dcterms:W3CDTF">2005-01-04T21:26:55Z</dcterms:created>
  <dcterms:modified xsi:type="dcterms:W3CDTF">2015-05-14T22:45:48Z</dcterms:modified>
</cp:coreProperties>
</file>