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78" r:id="rId3"/>
    <p:sldId id="417" r:id="rId4"/>
    <p:sldId id="578" r:id="rId5"/>
    <p:sldId id="544" r:id="rId6"/>
    <p:sldId id="506" r:id="rId7"/>
    <p:sldId id="545" r:id="rId8"/>
    <p:sldId id="517" r:id="rId9"/>
    <p:sldId id="579" r:id="rId10"/>
    <p:sldId id="557" r:id="rId11"/>
    <p:sldId id="571" r:id="rId12"/>
    <p:sldId id="580" r:id="rId13"/>
    <p:sldId id="577" r:id="rId14"/>
    <p:sldId id="298" r:id="rId15"/>
    <p:sldId id="516" r:id="rId1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7842" autoAdjust="0"/>
  </p:normalViewPr>
  <p:slideViewPr>
    <p:cSldViewPr>
      <p:cViewPr varScale="1">
        <p:scale>
          <a:sx n="88" d="100"/>
          <a:sy n="88" d="100"/>
        </p:scale>
        <p:origin x="-894" y="-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0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802.11-15/0494r4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802.11-15/0494r4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802.11-15/0494r4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802.11-15/0494r4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Next motion is 111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802.11-15/0494r4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802.11-15/0494r4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802.11-15/0494r4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802.11-15/0494r4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802.11-15/0494r4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802.11-15/0494r4</a:t>
            </a:r>
            <a:endParaRPr 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802.11-15/0494r4</a:t>
            </a:r>
            <a:endParaRPr lang="en-US" sz="1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802.11-15/0494r4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802.11-15/0494r4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9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802.11-15/0494r4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10-0000-802-11-operations-manual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www.ieee802.org/PNP/approved/IEEE_802_WG_PandP_v16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6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228-01-000m-revmc-minutes-for-march-berlin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3/11-13-0095-20-000m-editor-reports.ppt" TargetMode="External"/><Relationship Id="rId4" Type="http://schemas.openxmlformats.org/officeDocument/2006/relationships/hyperlink" Target="https://mentor.ieee.org/802.11/dcn/15/11-15-0557-00-000m-revmc-telecon-1-may-2015.doc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May 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2015-05-11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4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EC conditional </a:t>
            </a:r>
            <a:r>
              <a:rPr lang="en-US" altLang="en-US" sz="2000" dirty="0">
                <a:solidFill>
                  <a:srgbClr val="006600"/>
                </a:solidFill>
              </a:rPr>
              <a:t>SB approval March </a:t>
            </a:r>
            <a:r>
              <a:rPr lang="en-US" altLang="en-US" sz="2000" dirty="0" smtClean="0">
                <a:solidFill>
                  <a:srgbClr val="006600"/>
                </a:solidFill>
              </a:rPr>
              <a:t>2015</a:t>
            </a:r>
          </a:p>
          <a:p>
            <a:pPr>
              <a:lnSpc>
                <a:spcPct val="80000"/>
              </a:lnSpc>
            </a:pPr>
            <a:r>
              <a:rPr lang="en-US" altLang="en-US" sz="2000" smtClean="0">
                <a:solidFill>
                  <a:schemeClr val="accent2"/>
                </a:solidFill>
              </a:rPr>
              <a:t>Consider comment resolution meetings </a:t>
            </a:r>
            <a:r>
              <a:rPr lang="en-US" altLang="en-US" sz="2000" dirty="0" smtClean="0">
                <a:solidFill>
                  <a:schemeClr val="accent2"/>
                </a:solidFill>
              </a:rPr>
              <a:t>June, August 2015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2015/</a:t>
            </a:r>
            <a:r>
              <a:rPr lang="en-US" altLang="en-US" sz="2000" dirty="0" smtClean="0">
                <a:solidFill>
                  <a:schemeClr val="accent6"/>
                </a:solidFill>
              </a:rPr>
              <a:t>Jan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March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800" b="1" dirty="0" smtClean="0"/>
              <a:t>For CID 6837</a:t>
            </a:r>
            <a:endParaRPr lang="en-US" altLang="en-US" sz="2800" b="1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A) Reject the comment, text is not ambiguous, and there are no clear rules on capitalization that require a change</a:t>
            </a:r>
            <a:endParaRPr lang="en-US" altLang="en-US" dirty="0" smtClean="0"/>
          </a:p>
          <a:p>
            <a:r>
              <a:rPr lang="en-US" altLang="en-US" dirty="0" smtClean="0"/>
              <a:t>B) Accept – Change to upper case parameter names</a:t>
            </a:r>
            <a:endParaRPr lang="en-US" altLang="en-US" dirty="0" smtClean="0"/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8-7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9414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800" dirty="0" smtClean="0"/>
              <a:t>Incorporate the text changes indicated in </a:t>
            </a:r>
            <a:endParaRPr lang="en-US" altLang="en-US" sz="2800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72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- Authorize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BRC meeting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91000"/>
          </a:xfrm>
        </p:spPr>
        <p:txBody>
          <a:bodyPr/>
          <a:lstStyle/>
          <a:p>
            <a:r>
              <a:rPr lang="en-GB" dirty="0"/>
              <a:t>Motion:</a:t>
            </a:r>
            <a:endParaRPr lang="en-US" dirty="0"/>
          </a:p>
          <a:p>
            <a:pPr lvl="0"/>
            <a:r>
              <a:rPr lang="en-GB" dirty="0"/>
              <a:t>Authorize </a:t>
            </a:r>
            <a:r>
              <a:rPr lang="en-GB" dirty="0" smtClean="0"/>
              <a:t>the </a:t>
            </a:r>
            <a:r>
              <a:rPr lang="en-GB" dirty="0" err="1" smtClean="0"/>
              <a:t>TGmc</a:t>
            </a:r>
            <a:r>
              <a:rPr lang="en-GB" dirty="0" smtClean="0"/>
              <a:t> BRC to </a:t>
            </a:r>
            <a:r>
              <a:rPr lang="en-GB" dirty="0"/>
              <a:t>hold </a:t>
            </a:r>
            <a:r>
              <a:rPr lang="en-GB" dirty="0" smtClean="0"/>
              <a:t>a meeting  June 17-19, 2015 in the Portland, Oregon area for </a:t>
            </a:r>
            <a:r>
              <a:rPr lang="en-GB" dirty="0"/>
              <a:t>the purpose of </a:t>
            </a:r>
            <a:r>
              <a:rPr lang="en-GB" dirty="0" smtClean="0"/>
              <a:t>Sponsor Ballot comment resolution.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endParaRPr lang="en-GB" dirty="0" smtClean="0"/>
          </a:p>
          <a:p>
            <a:pPr lvl="0"/>
            <a:r>
              <a:rPr lang="en-GB" dirty="0" smtClean="0"/>
              <a:t>Seconded</a:t>
            </a:r>
            <a:r>
              <a:rPr lang="en-GB" dirty="0"/>
              <a:t>: 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70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May - July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Initial Sponsor Ballot comment resolution</a:t>
            </a:r>
          </a:p>
          <a:p>
            <a:r>
              <a:rPr lang="en-US" altLang="en-US" dirty="0" smtClean="0"/>
              <a:t>Conference </a:t>
            </a:r>
            <a:r>
              <a:rPr lang="en-US" altLang="en-US" dirty="0"/>
              <a:t>c</a:t>
            </a:r>
            <a:r>
              <a:rPr lang="en-US" altLang="en-US" dirty="0" smtClean="0"/>
              <a:t>alls 10am Eastern  2 hours</a:t>
            </a:r>
          </a:p>
          <a:p>
            <a:pPr lvl="1"/>
            <a:r>
              <a:rPr lang="en-US" altLang="en-US" dirty="0" smtClean="0"/>
              <a:t>May 21, 29, June 5, 19, 26</a:t>
            </a:r>
          </a:p>
          <a:p>
            <a:r>
              <a:rPr lang="en-US" altLang="en-US" dirty="0" smtClean="0"/>
              <a:t>Ballot </a:t>
            </a:r>
            <a:r>
              <a:rPr lang="en-US" altLang="en-US" dirty="0" smtClean="0"/>
              <a:t>Resolution Committee meeting – </a:t>
            </a:r>
            <a:r>
              <a:rPr lang="en-US" altLang="en-US" dirty="0"/>
              <a:t>P</a:t>
            </a:r>
            <a:r>
              <a:rPr lang="en-US" altLang="en-US" dirty="0" smtClean="0"/>
              <a:t>lanning 2015 July 7-8-9-10 (Tues</a:t>
            </a:r>
            <a:r>
              <a:rPr lang="en-US" altLang="en-US" dirty="0"/>
              <a:t>-</a:t>
            </a:r>
            <a:r>
              <a:rPr lang="en-US" altLang="en-US" dirty="0" smtClean="0"/>
              <a:t>Fri, HI location) to process SB comments – Revisit in May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D4.0 is </a:t>
            </a:r>
            <a:r>
              <a:rPr lang="en-US" altLang="en-US" dirty="0"/>
              <a:t>available, see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www.techstreet.com/ieee/products/1867583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forwarded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May 2015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371600"/>
            <a:ext cx="401002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resolution: Editor need input, RAC Comment group CIDs 5863 and 6871 to </a:t>
            </a:r>
            <a:r>
              <a:rPr lang="en-US" altLang="en-US" sz="1600" dirty="0" smtClean="0"/>
              <a:t>6899</a:t>
            </a:r>
          </a:p>
          <a:p>
            <a:pPr lvl="1"/>
            <a:r>
              <a:rPr lang="en-US" altLang="en-US" sz="1600" dirty="0" smtClean="0"/>
              <a:t>Comment assignment</a:t>
            </a:r>
            <a:endParaRPr lang="en-US" altLang="en-US" sz="1600" dirty="0" smtClean="0"/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04800" y="3581400"/>
            <a:ext cx="455295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PM2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 – Annex E</a:t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819650" y="3810000"/>
            <a:ext cx="4152014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 – Jouni Malinen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04800" y="5181600"/>
            <a:ext cx="45529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 – 11ad continued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endParaRPr lang="en-US" altLang="en-US" sz="1600" dirty="0" smtClean="0"/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800600" y="4495800"/>
            <a:ext cx="34290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ARC topics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Plans for </a:t>
            </a:r>
            <a:r>
              <a:rPr lang="en-US" altLang="en-US" sz="1600" dirty="0" smtClean="0"/>
              <a:t>July</a:t>
            </a:r>
            <a:r>
              <a:rPr lang="en-US" altLang="en-US" sz="1600" dirty="0"/>
              <a:t>, Schedule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AOB, Adjourn</a:t>
            </a:r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333375" y="4267200"/>
            <a:ext cx="32480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11ad </a:t>
            </a:r>
            <a:r>
              <a:rPr lang="en-US" altLang="en-US" sz="1600" dirty="0" smtClean="0"/>
              <a:t>comment resolution: see next slide</a:t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752532" y="1371600"/>
            <a:ext cx="355326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 – Location </a:t>
            </a:r>
            <a:r>
              <a:rPr lang="en-US" altLang="en-US" sz="1600" dirty="0" smtClean="0"/>
              <a:t>CIDs, 11-15-0012 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endParaRPr lang="en-US" altLang="en-US" sz="1600" dirty="0" smtClean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752532" y="2286000"/>
            <a:ext cx="3934268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 </a:t>
            </a:r>
            <a:r>
              <a:rPr lang="en-US" altLang="en-US" sz="1600" dirty="0" smtClean="0"/>
              <a:t>– CID </a:t>
            </a:r>
            <a:r>
              <a:rPr lang="en-US" altLang="en-US" sz="1600" dirty="0" smtClean="0"/>
              <a:t>5960 Matt Fischer 11-14-793, </a:t>
            </a:r>
            <a:r>
              <a:rPr lang="en-US" altLang="en-US" sz="1600" dirty="0" smtClean="0"/>
              <a:t>11-14-1246, </a:t>
            </a:r>
          </a:p>
          <a:p>
            <a:pPr lvl="1"/>
            <a:r>
              <a:rPr lang="en-US" altLang="en-US" sz="1600" dirty="0" smtClean="0"/>
              <a:t>11-15-0516 Graham Smith CCA 11b</a:t>
            </a: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Agenda – Tuesday PM1, PM2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371600"/>
            <a:ext cx="8277225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11ad related presentations and CIDs – </a:t>
            </a:r>
            <a:r>
              <a:rPr lang="en-US" altLang="en-US" sz="1800" dirty="0" smtClean="0"/>
              <a:t>Carlos Cordeiro, Assaf Kasher</a:t>
            </a:r>
            <a:endParaRPr lang="en-US" altLang="en-US" sz="1800" dirty="0" smtClean="0"/>
          </a:p>
          <a:p>
            <a:pPr lvl="1"/>
            <a:r>
              <a:rPr lang="en-US" altLang="en-US" sz="1600" dirty="0"/>
              <a:t>CIDs 5001, 5002, 5003, 5004:  11-15-0253</a:t>
            </a:r>
          </a:p>
          <a:p>
            <a:pPr lvl="1"/>
            <a:r>
              <a:rPr lang="en-US" altLang="en-US" sz="1600" dirty="0"/>
              <a:t>CIDs 5005, 5006, 5007: 11-15-0254 </a:t>
            </a:r>
          </a:p>
          <a:p>
            <a:pPr lvl="1"/>
            <a:r>
              <a:rPr lang="en-US" altLang="en-US" sz="1600" dirty="0"/>
              <a:t>CID 5008: 11-15-0255 </a:t>
            </a:r>
          </a:p>
          <a:p>
            <a:pPr lvl="1"/>
            <a:r>
              <a:rPr lang="en-US" altLang="en-US" sz="1600" dirty="0"/>
              <a:t>CID 5009: 11-15-0256 </a:t>
            </a:r>
          </a:p>
          <a:p>
            <a:pPr lvl="1"/>
            <a:r>
              <a:rPr lang="en-US" altLang="en-US" sz="1600" dirty="0"/>
              <a:t>CID 5010: </a:t>
            </a:r>
            <a:r>
              <a:rPr lang="en-US" altLang="en-US" sz="1600" dirty="0" smtClean="0"/>
              <a:t>11-15-538</a:t>
            </a:r>
          </a:p>
          <a:p>
            <a:pPr lvl="1"/>
            <a:r>
              <a:rPr lang="en-US" altLang="en-US" sz="1600" dirty="0" smtClean="0"/>
              <a:t>CID </a:t>
            </a:r>
            <a:r>
              <a:rPr lang="en-US" altLang="en-US" sz="1600" dirty="0"/>
              <a:t>5011</a:t>
            </a:r>
          </a:p>
          <a:p>
            <a:pPr lvl="1"/>
            <a:r>
              <a:rPr lang="en-US" altLang="en-US" sz="1600" dirty="0"/>
              <a:t>CID </a:t>
            </a:r>
            <a:r>
              <a:rPr lang="en-US" altLang="en-US" sz="1600" dirty="0" smtClean="0"/>
              <a:t>5222: 11-15-0618</a:t>
            </a:r>
            <a:endParaRPr lang="en-US" altLang="en-US" sz="1600" dirty="0"/>
          </a:p>
          <a:p>
            <a:pPr>
              <a:lnSpc>
                <a:spcPct val="80000"/>
              </a:lnSpc>
            </a:pPr>
            <a:r>
              <a:rPr lang="en-US" altLang="en-US" sz="1800" dirty="0" err="1" smtClean="0"/>
              <a:t>Payam</a:t>
            </a:r>
            <a:r>
              <a:rPr lang="en-US" altLang="en-US" sz="1800" dirty="0" smtClean="0"/>
              <a:t> Torab</a:t>
            </a:r>
          </a:p>
          <a:p>
            <a:pPr lvl="1"/>
            <a:r>
              <a:rPr lang="en-US" altLang="en-US" sz="1600" dirty="0" smtClean="0"/>
              <a:t>Submission 11-15-410 - </a:t>
            </a:r>
            <a:r>
              <a:rPr lang="en-GB" sz="1600" dirty="0" smtClean="0"/>
              <a:t>DMG control frame rate selection</a:t>
            </a:r>
            <a:endParaRPr lang="en-US" altLang="en-US" sz="1600" dirty="0" smtClean="0"/>
          </a:p>
          <a:p>
            <a:pPr>
              <a:lnSpc>
                <a:spcPct val="80000"/>
              </a:lnSpc>
            </a:pPr>
            <a:r>
              <a:rPr lang="en-US" altLang="en-US" sz="1800" dirty="0" smtClean="0"/>
              <a:t>Carlos Cordeiro</a:t>
            </a:r>
          </a:p>
          <a:p>
            <a:pPr lvl="1"/>
            <a:r>
              <a:rPr lang="en-GB" sz="1600" dirty="0" smtClean="0"/>
              <a:t>CIDs 5112, 5113, 5114, 5115, 5116, 5118, 5119, 5120, 5122: </a:t>
            </a:r>
            <a:r>
              <a:rPr lang="en-US" altLang="en-US" sz="1600" dirty="0" smtClean="0"/>
              <a:t>11-15-534</a:t>
            </a:r>
          </a:p>
          <a:p>
            <a:pPr>
              <a:lnSpc>
                <a:spcPct val="80000"/>
              </a:lnSpc>
            </a:pPr>
            <a:r>
              <a:rPr lang="en-US" altLang="en-US" sz="1800" dirty="0" err="1"/>
              <a:t>Alecsander</a:t>
            </a:r>
            <a:r>
              <a:rPr lang="en-US" altLang="en-US" sz="1800" dirty="0"/>
              <a:t> </a:t>
            </a:r>
            <a:r>
              <a:rPr lang="en-US" altLang="en-US" sz="1800" dirty="0" err="1"/>
              <a:t>Eitan</a:t>
            </a:r>
            <a:endParaRPr lang="en-US" altLang="en-US" sz="1800" dirty="0" smtClean="0"/>
          </a:p>
          <a:p>
            <a:pPr lvl="1"/>
            <a:r>
              <a:rPr lang="en-US" altLang="en-US" sz="1600" dirty="0" smtClean="0"/>
              <a:t>CID 5857: 11-15-533 Remove DMG </a:t>
            </a:r>
            <a:r>
              <a:rPr lang="en-US" altLang="en-US" sz="1600" dirty="0" smtClean="0"/>
              <a:t>OFDM – Comment may be withdrawn</a:t>
            </a:r>
          </a:p>
          <a:p>
            <a:r>
              <a:rPr lang="en-US" altLang="en-US" sz="1800" dirty="0" smtClean="0"/>
              <a:t>Editorial, DMG Operation and DMG PHY category comments</a:t>
            </a:r>
          </a:p>
          <a:p>
            <a:pPr lvl="1"/>
            <a:r>
              <a:rPr lang="en-US" altLang="en-US" sz="1400" dirty="0" smtClean="0"/>
              <a:t>CID 6270 – Editorial, CIDs 5015, 17, 85, 86, 87, 88, 92, 93, 94</a:t>
            </a:r>
          </a:p>
          <a:p>
            <a:pPr lvl="1"/>
            <a:r>
              <a:rPr lang="en-US" altLang="en-US" sz="1400" dirty="0" smtClean="0"/>
              <a:t>CIDs 5164, 5461, 5473, 5474, 5477, 5480, 84, 86, 89, 5941, 42, 43, 44,45, 46, 48, 49, 50, 51, 52, 53</a:t>
            </a:r>
          </a:p>
          <a:p>
            <a:pPr lvl="1"/>
            <a:r>
              <a:rPr lang="en-US" altLang="en-US" sz="1400" dirty="0" smtClean="0"/>
              <a:t>CIDs 5982, 5983, 5990. 5996, 6222, 6271, 6387, 6479</a:t>
            </a:r>
          </a:p>
        </p:txBody>
      </p:sp>
    </p:spTree>
    <p:extLst>
      <p:ext uri="{BB962C8B-B14F-4D97-AF65-F5344CB8AC3E}">
        <p14:creationId xmlns:p14="http://schemas.microsoft.com/office/powerpoint/2010/main" val="393122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>
                <a:hlinkClick r:id="rId11"/>
              </a:rPr>
              <a:t>http://</a:t>
            </a:r>
            <a:r>
              <a:rPr lang="en-US" altLang="en-US" sz="1600" dirty="0" smtClean="0">
                <a:hlinkClick r:id="rId11"/>
              </a:rPr>
              <a:t>www.ieee802.org/PNP/approved/IEEE_802_WG_PandP_v16.pdf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mentor.ieee.org/802.11/dcn/14/11-14-0629-10-0000-802-11-operations-manual.docx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altLang="en-US" sz="1600" dirty="0"/>
          </a:p>
          <a:p>
            <a:pPr lvl="1">
              <a:lnSpc>
                <a:spcPct val="80000"/>
              </a:lnSpc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dirty="0" smtClean="0"/>
              <a:t>Attendance recording procedures</a:t>
            </a:r>
          </a:p>
          <a:p>
            <a:pPr lvl="1"/>
            <a:r>
              <a:rPr lang="en-US" altLang="en-US" dirty="0" smtClean="0">
                <a:hlinkClick r:id="rId3"/>
              </a:rPr>
              <a:t>https://imat.ieee.org</a:t>
            </a:r>
            <a:r>
              <a:rPr lang="en-US" altLang="en-US" dirty="0" smtClean="0"/>
              <a:t> </a:t>
            </a:r>
            <a:endParaRPr lang="en-US" altLang="en-US" sz="1800" dirty="0" smtClean="0"/>
          </a:p>
          <a:p>
            <a:pPr lvl="1"/>
            <a:r>
              <a:rPr lang="en-US" altLang="en-US" dirty="0" smtClean="0"/>
              <a:t>Must register before logging attendance</a:t>
            </a:r>
          </a:p>
          <a:p>
            <a:pPr lvl="1"/>
            <a:r>
              <a:rPr lang="en-US" altLang="en-US" dirty="0" smtClean="0"/>
              <a:t>Must log attendance during each 2 hour session</a:t>
            </a:r>
          </a:p>
          <a:p>
            <a:r>
              <a:rPr lang="en-US" altLang="en-US" dirty="0" smtClean="0"/>
              <a:t>Documentation</a:t>
            </a:r>
          </a:p>
          <a:p>
            <a:pPr lvl="1"/>
            <a:r>
              <a:rPr lang="en-US" altLang="en-US" dirty="0" smtClean="0">
                <a:hlinkClick r:id="rId4"/>
              </a:rPr>
              <a:t>http://mentor.ieee.org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Use “</a:t>
            </a:r>
            <a:r>
              <a:rPr lang="en-US" altLang="en-US" dirty="0" err="1" smtClean="0"/>
              <a:t>TGm</a:t>
            </a:r>
            <a:r>
              <a:rPr lang="en-US" altLang="en-US" dirty="0" smtClean="0"/>
              <a:t>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Berlin minutes: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mentor.ieee.org/802.11/dcn/15/11-15-0228-01-000m-revmc-minutes-for-march-berlin.docx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Teleconference minutes: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mentor.ieee.org/802.11/dcn/15/11-15-0557-00-000m-revmc-telecon-1-may-2015.docx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mentor.ieee.org/802.11/dcn/13/11-13-0095-20-000m-editor-reports.ppt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398634</TotalTime>
  <Words>1226</Words>
  <Application>Microsoft Office PowerPoint</Application>
  <PresentationFormat>On-screen Show (4:3)</PresentationFormat>
  <Paragraphs>264</Paragraphs>
  <Slides>15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802-11-Submission</vt:lpstr>
      <vt:lpstr>Document</vt:lpstr>
      <vt:lpstr>IEEE 802.11 TGmc May 2015 Agenda</vt:lpstr>
      <vt:lpstr>Abstract</vt:lpstr>
      <vt:lpstr>TGmc Agenda</vt:lpstr>
      <vt:lpstr>TGmc Agenda – Tuesday PM1, PM2</vt:lpstr>
      <vt:lpstr>TGmc – Monday PM1 </vt:lpstr>
      <vt:lpstr>PowerPoint Presentation</vt:lpstr>
      <vt:lpstr>Logistics </vt:lpstr>
      <vt:lpstr>Monday PM1 (continued) </vt:lpstr>
      <vt:lpstr>Monday PM1 (continued) </vt:lpstr>
      <vt:lpstr>TGmc Plan of Record - modified</vt:lpstr>
      <vt:lpstr>Straw Poll</vt:lpstr>
      <vt:lpstr>Motion </vt:lpstr>
      <vt:lpstr>Motion  - Authorize TGmc BRC meeting</vt:lpstr>
      <vt:lpstr>May - July Meeting Planning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2107</cp:revision>
  <cp:lastPrinted>1998-02-10T13:28:06Z</cp:lastPrinted>
  <dcterms:created xsi:type="dcterms:W3CDTF">2005-01-04T21:26:55Z</dcterms:created>
  <dcterms:modified xsi:type="dcterms:W3CDTF">2015-05-12T01:21:40Z</dcterms:modified>
</cp:coreProperties>
</file>