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69" r:id="rId2"/>
    <p:sldId id="278" r:id="rId3"/>
    <p:sldId id="417" r:id="rId4"/>
    <p:sldId id="578" r:id="rId5"/>
    <p:sldId id="544" r:id="rId6"/>
    <p:sldId id="506" r:id="rId7"/>
    <p:sldId id="545" r:id="rId8"/>
    <p:sldId id="517" r:id="rId9"/>
    <p:sldId id="579" r:id="rId10"/>
    <p:sldId id="557" r:id="rId11"/>
    <p:sldId id="571" r:id="rId12"/>
    <p:sldId id="577" r:id="rId13"/>
    <p:sldId id="298" r:id="rId14"/>
    <p:sldId id="516" r:id="rId15"/>
  </p:sldIdLst>
  <p:sldSz cx="9144000" cy="6858000" type="screen4x3"/>
  <p:notesSz cx="68580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  <a:srgbClr val="008000"/>
    <a:srgbClr val="99CCFF"/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902" autoAdjust="0"/>
    <p:restoredTop sz="97842" autoAdjust="0"/>
  </p:normalViewPr>
  <p:slideViewPr>
    <p:cSldViewPr>
      <p:cViewPr varScale="1">
        <p:scale>
          <a:sx n="88" d="100"/>
          <a:sy n="88" d="100"/>
        </p:scale>
        <p:origin x="-1338" y="-114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916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3540" y="-72"/>
      </p:cViewPr>
      <p:guideLst>
        <p:guide orient="horz" pos="2164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29263" y="177800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doc.: IEEE 802.11-15/0494r2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7800"/>
            <a:ext cx="827087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March 2015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7213" y="8997950"/>
            <a:ext cx="512762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346A1385-B4BE-44D6-BE17-C818A5EF93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6326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51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/>
              <a:t>Submission</a:t>
            </a:r>
          </a:p>
        </p:txBody>
      </p:sp>
      <p:sp>
        <p:nvSpPr>
          <p:cNvPr id="56328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178781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doc.: IEEE 802.11-15/0494r2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March 2015</a:t>
            </a:r>
            <a:endParaRPr lang="en-US"/>
          </a:p>
        </p:txBody>
      </p:sp>
      <p:sp>
        <p:nvSpPr>
          <p:cNvPr id="286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4425" y="703263"/>
            <a:ext cx="4630738" cy="34734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3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9550" y="9001125"/>
            <a:ext cx="9239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BF0D095-F52D-480A-94DF-9FA296D2C0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6392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/>
              <a:t>Submission</a:t>
            </a:r>
          </a:p>
        </p:txBody>
      </p:sp>
      <p:sp>
        <p:nvSpPr>
          <p:cNvPr id="28681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82" name="Line 10"/>
          <p:cNvSpPr>
            <a:spLocks noChangeShapeType="1"/>
          </p:cNvSpPr>
          <p:nvPr/>
        </p:nvSpPr>
        <p:spPr bwMode="auto">
          <a:xfrm>
            <a:off x="641350" y="296863"/>
            <a:ext cx="55753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65904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802.11-15/0494r2</a:t>
            </a:r>
            <a:endParaRPr lang="en-US" sz="1400" smtClean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March 2015</a:t>
            </a:r>
          </a:p>
        </p:txBody>
      </p:sp>
      <p:sp>
        <p:nvSpPr>
          <p:cNvPr id="17412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7413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D46EC899-E8EF-4388-8D00-29F049B3F004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297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802.11-15/0494r2</a:t>
            </a:r>
            <a:endParaRPr lang="en-US" sz="1400" smtClean="0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March 2015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F3F42982-5C51-4B0C-81ED-C6DD168AA414}" type="slidenum">
              <a:rPr lang="en-US" smtClean="0"/>
              <a:pPr>
                <a:defRPr/>
              </a:pPr>
              <a:t>10</a:t>
            </a:fld>
            <a:endParaRPr lang="en-US" smtClean="0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10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4900" y="696913"/>
            <a:ext cx="46497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802.11-15/0494r2</a:t>
            </a:r>
            <a:endParaRPr lang="en-US" sz="140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January 2015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DEE30D2-8B42-4084-8B35-04DA80CFBEBD}" type="slidenum">
              <a:rPr lang="en-US" smtClean="0"/>
              <a:pPr>
                <a:defRPr/>
              </a:pPr>
              <a:t>11</a:t>
            </a:fld>
            <a:endParaRPr lang="en-US" smtClean="0"/>
          </a:p>
        </p:txBody>
      </p:sp>
      <p:sp>
        <p:nvSpPr>
          <p:cNvPr id="450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6725" y="96238"/>
            <a:ext cx="2185983" cy="215444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802.11-15/0494r2</a:t>
            </a:r>
            <a:endParaRPr lang="en-US" sz="140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863" y="96238"/>
            <a:ext cx="732573" cy="215444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March 2015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752" y="9000620"/>
            <a:ext cx="2555956" cy="184666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163" y="9000620"/>
            <a:ext cx="415177" cy="184666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55002EF3-9D60-4C9A-93BB-4FE7D1200C0C}" type="slidenum">
              <a:rPr lang="en-US" smtClean="0"/>
              <a:pPr>
                <a:defRPr/>
              </a:pPr>
              <a:t>12</a:t>
            </a:fld>
            <a:endParaRPr lang="en-US" smtClean="0"/>
          </a:p>
        </p:txBody>
      </p:sp>
      <p:sp>
        <p:nvSpPr>
          <p:cNvPr id="430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4425" y="703263"/>
            <a:ext cx="4629150" cy="3473450"/>
          </a:xfrm>
          <a:ln/>
        </p:spPr>
      </p:sp>
      <p:sp>
        <p:nvSpPr>
          <p:cNvPr id="4301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altLang="en-US" dirty="0" smtClean="0"/>
              <a:t>Next motion is 111</a:t>
            </a: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802.11-15/0494r2</a:t>
            </a:r>
            <a:endParaRPr lang="en-US" sz="140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March 2015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B0490C72-9D1F-4F71-BAF4-D65F148C9A45}" type="slidenum">
              <a:rPr lang="en-US" smtClean="0"/>
              <a:pPr>
                <a:defRPr/>
              </a:pPr>
              <a:t>13</a:t>
            </a:fld>
            <a:endParaRPr lang="en-US" smtClean="0"/>
          </a:p>
        </p:txBody>
      </p:sp>
      <p:sp>
        <p:nvSpPr>
          <p:cNvPr id="532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802.11-15/0494r2</a:t>
            </a:r>
            <a:endParaRPr lang="en-US" sz="1400" smtClean="0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March 2015</a:t>
            </a:r>
          </a:p>
        </p:txBody>
      </p:sp>
      <p:sp>
        <p:nvSpPr>
          <p:cNvPr id="29700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9701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52DBA12B-7CE2-47B2-8A3A-C8330940ACFD}" type="slidenum">
              <a:rPr lang="en-US" smtClean="0"/>
              <a:pPr>
                <a:defRPr/>
              </a:pPr>
              <a:t>14</a:t>
            </a:fld>
            <a:endParaRPr lang="en-US" smtClean="0"/>
          </a:p>
        </p:txBody>
      </p:sp>
      <p:sp>
        <p:nvSpPr>
          <p:cNvPr id="553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802.11-15/0494r2</a:t>
            </a:r>
            <a:endParaRPr lang="en-US" sz="1400" smtClean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March 2015</a:t>
            </a:r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843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D46985A7-CD46-43FB-959E-263D01CC9381}" type="slidenum">
              <a:rPr lang="en-US" smtClean="0"/>
              <a:pPr>
                <a:defRPr/>
              </a:pPr>
              <a:t>2</a:t>
            </a:fld>
            <a:endParaRPr lang="en-US" smtClean="0"/>
          </a:p>
        </p:txBody>
      </p:sp>
      <p:sp>
        <p:nvSpPr>
          <p:cNvPr id="307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30727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5250" rIns="95250"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802.11-15/0494r2</a:t>
            </a:r>
            <a:endParaRPr lang="en-US" sz="1400" smtClean="0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March 2015</a:t>
            </a:r>
          </a:p>
        </p:txBody>
      </p:sp>
      <p:sp>
        <p:nvSpPr>
          <p:cNvPr id="19460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9461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81CEE20B-EFCB-4243-971C-5ADEB57723BE}" type="slidenum">
              <a:rPr lang="en-US" smtClean="0"/>
              <a:pPr>
                <a:defRPr/>
              </a:pPr>
              <a:t>3</a:t>
            </a:fld>
            <a:endParaRPr lang="en-US" smtClean="0"/>
          </a:p>
        </p:txBody>
      </p:sp>
      <p:sp>
        <p:nvSpPr>
          <p:cNvPr id="317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5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802.11-15/0494r2</a:t>
            </a:r>
            <a:endParaRPr lang="en-US" sz="1400" smtClean="0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March 2015</a:t>
            </a:r>
          </a:p>
        </p:txBody>
      </p:sp>
      <p:sp>
        <p:nvSpPr>
          <p:cNvPr id="19460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9461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81CEE20B-EFCB-4243-971C-5ADEB57723BE}" type="slidenum">
              <a:rPr lang="en-US" smtClean="0"/>
              <a:pPr>
                <a:defRPr/>
              </a:pPr>
              <a:t>4</a:t>
            </a:fld>
            <a:endParaRPr lang="en-US" smtClean="0"/>
          </a:p>
        </p:txBody>
      </p:sp>
      <p:sp>
        <p:nvSpPr>
          <p:cNvPr id="317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5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802.11-15/0494r2</a:t>
            </a:r>
            <a:endParaRPr lang="en-US" sz="1400" smtClean="0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March 2015</a:t>
            </a:r>
          </a:p>
        </p:txBody>
      </p:sp>
      <p:sp>
        <p:nvSpPr>
          <p:cNvPr id="20484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0485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81954638-DDF8-48CE-91CC-0B13651AE8FA}" type="slidenum">
              <a:rPr lang="en-US" smtClean="0"/>
              <a:pPr>
                <a:defRPr/>
              </a:pPr>
              <a:t>5</a:t>
            </a:fld>
            <a:endParaRPr lang="en-US" smtClean="0"/>
          </a:p>
        </p:txBody>
      </p:sp>
      <p:sp>
        <p:nvSpPr>
          <p:cNvPr id="327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5988" y="4416425"/>
            <a:ext cx="5026025" cy="4181475"/>
          </a:xfrm>
          <a:noFill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1678" tIns="45035" rIns="91678" bIns="45035"/>
          <a:lstStyle/>
          <a:p>
            <a:endParaRPr lang="en-GB" altLang="en-US" smtClean="0"/>
          </a:p>
        </p:txBody>
      </p:sp>
      <p:sp>
        <p:nvSpPr>
          <p:cNvPr id="32775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8075" y="698500"/>
            <a:ext cx="4643438" cy="3482975"/>
          </a:xfrm>
          <a:ln cap="flat"/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802.11-15/0494r2</a:t>
            </a:r>
            <a:endParaRPr lang="en-US" sz="1400" smtClean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March 2015</a:t>
            </a:r>
          </a:p>
        </p:txBody>
      </p:sp>
      <p:sp>
        <p:nvSpPr>
          <p:cNvPr id="2150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1509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EE34A10C-18A0-4E0F-9669-7ADACABB58B1}" type="slidenum">
              <a:rPr lang="en-US" smtClean="0"/>
              <a:pPr>
                <a:defRPr/>
              </a:pPr>
              <a:t>6</a:t>
            </a:fld>
            <a:endParaRPr lang="en-US" smtClean="0"/>
          </a:p>
        </p:txBody>
      </p:sp>
      <p:sp>
        <p:nvSpPr>
          <p:cNvPr id="337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802.11-15/0494r2</a:t>
            </a:r>
            <a:endParaRPr lang="en-US" sz="1400" smtClean="0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March 2015</a:t>
            </a:r>
          </a:p>
        </p:txBody>
      </p:sp>
      <p:sp>
        <p:nvSpPr>
          <p:cNvPr id="22532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2533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63D77C62-1FB7-4965-80BA-F5C6F8FBFFD4}" type="slidenum">
              <a:rPr lang="en-US" smtClean="0"/>
              <a:pPr>
                <a:defRPr/>
              </a:pPr>
              <a:t>7</a:t>
            </a:fld>
            <a:endParaRPr lang="en-US" smtClean="0"/>
          </a:p>
        </p:txBody>
      </p:sp>
      <p:sp>
        <p:nvSpPr>
          <p:cNvPr id="34822" name="Rectangle 2"/>
          <p:cNvSpPr txBox="1">
            <a:spLocks noGrp="1" noChangeArrowheads="1"/>
          </p:cNvSpPr>
          <p:nvPr/>
        </p:nvSpPr>
        <p:spPr bwMode="auto">
          <a:xfrm>
            <a:off x="5578475" y="98425"/>
            <a:ext cx="63500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4823" name="Rectangle 3"/>
          <p:cNvSpPr txBox="1">
            <a:spLocks noGrp="1" noChangeArrowheads="1"/>
          </p:cNvSpPr>
          <p:nvPr/>
        </p:nvSpPr>
        <p:spPr bwMode="auto">
          <a:xfrm>
            <a:off x="646113" y="98425"/>
            <a:ext cx="8191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4824" name="Rectangle 6"/>
          <p:cNvSpPr txBox="1">
            <a:spLocks noGrp="1" noChangeArrowheads="1"/>
          </p:cNvSpPr>
          <p:nvPr/>
        </p:nvSpPr>
        <p:spPr bwMode="auto">
          <a:xfrm>
            <a:off x="5299075" y="9001125"/>
            <a:ext cx="9144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4825" name="Rectangle 7"/>
          <p:cNvSpPr txBox="1">
            <a:spLocks noGrp="1" noChangeArrowheads="1"/>
          </p:cNvSpPr>
          <p:nvPr/>
        </p:nvSpPr>
        <p:spPr bwMode="auto">
          <a:xfrm>
            <a:off x="3187700" y="9001125"/>
            <a:ext cx="50641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Page </a:t>
            </a:r>
            <a:fld id="{89AFB2D5-88C3-4257-8DA2-2B4A48A67AC0}" type="slidenum">
              <a:rPr lang="en-US" altLang="en-US">
                <a:ea typeface="MS PGothic" pitchFamily="34" charset="-128"/>
              </a:rPr>
              <a:pPr algn="r">
                <a:spcBef>
                  <a:spcPct val="0"/>
                </a:spcBef>
              </a:pPr>
              <a:t>7</a:t>
            </a:fld>
            <a:endParaRPr lang="en-US" altLang="en-US">
              <a:ea typeface="MS PGothic" pitchFamily="34" charset="-128"/>
            </a:endParaRPr>
          </a:p>
        </p:txBody>
      </p:sp>
      <p:sp>
        <p:nvSpPr>
          <p:cNvPr id="348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802.11-15/0494r2</a:t>
            </a:r>
            <a:endParaRPr lang="en-US" sz="1400" smtClean="0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March 2015</a:t>
            </a:r>
          </a:p>
        </p:txBody>
      </p:sp>
      <p:sp>
        <p:nvSpPr>
          <p:cNvPr id="2355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355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56FAA8AB-7E46-4D81-8BDE-7DD8A33C93E2}" type="slidenum">
              <a:rPr lang="en-US" smtClean="0"/>
              <a:pPr>
                <a:defRPr/>
              </a:pPr>
              <a:t>8</a:t>
            </a:fld>
            <a:endParaRPr lang="en-US" smtClean="0"/>
          </a:p>
        </p:txBody>
      </p:sp>
      <p:sp>
        <p:nvSpPr>
          <p:cNvPr id="35846" name="Rectangle 2"/>
          <p:cNvSpPr txBox="1">
            <a:spLocks noGrp="1" noChangeArrowheads="1"/>
          </p:cNvSpPr>
          <p:nvPr/>
        </p:nvSpPr>
        <p:spPr bwMode="auto">
          <a:xfrm>
            <a:off x="5578475" y="98425"/>
            <a:ext cx="63500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5847" name="Rectangle 3"/>
          <p:cNvSpPr txBox="1">
            <a:spLocks noGrp="1" noChangeArrowheads="1"/>
          </p:cNvSpPr>
          <p:nvPr/>
        </p:nvSpPr>
        <p:spPr bwMode="auto">
          <a:xfrm>
            <a:off x="646113" y="98425"/>
            <a:ext cx="8191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5848" name="Rectangle 6"/>
          <p:cNvSpPr txBox="1">
            <a:spLocks noGrp="1" noChangeArrowheads="1"/>
          </p:cNvSpPr>
          <p:nvPr/>
        </p:nvSpPr>
        <p:spPr bwMode="auto">
          <a:xfrm>
            <a:off x="5299075" y="9001125"/>
            <a:ext cx="9144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5849" name="Rectangle 7"/>
          <p:cNvSpPr txBox="1">
            <a:spLocks noGrp="1" noChangeArrowheads="1"/>
          </p:cNvSpPr>
          <p:nvPr/>
        </p:nvSpPr>
        <p:spPr bwMode="auto">
          <a:xfrm>
            <a:off x="3187700" y="9001125"/>
            <a:ext cx="50641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Page </a:t>
            </a:r>
            <a:fld id="{AC45596B-495E-4574-A291-D3B0CA8E0394}" type="slidenum">
              <a:rPr lang="en-US" altLang="en-US">
                <a:ea typeface="MS PGothic" pitchFamily="34" charset="-128"/>
              </a:rPr>
              <a:pPr algn="r">
                <a:spcBef>
                  <a:spcPct val="0"/>
                </a:spcBef>
              </a:pPr>
              <a:t>8</a:t>
            </a:fld>
            <a:endParaRPr lang="en-US" altLang="en-US">
              <a:ea typeface="MS PGothic" pitchFamily="34" charset="-128"/>
            </a:endParaRPr>
          </a:p>
        </p:txBody>
      </p:sp>
      <p:sp>
        <p:nvSpPr>
          <p:cNvPr id="35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5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802.11-15/0494r2</a:t>
            </a:r>
            <a:endParaRPr lang="en-US" sz="1400" smtClean="0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March 2015</a:t>
            </a:r>
          </a:p>
        </p:txBody>
      </p:sp>
      <p:sp>
        <p:nvSpPr>
          <p:cNvPr id="2355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355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56FAA8AB-7E46-4D81-8BDE-7DD8A33C93E2}" type="slidenum">
              <a:rPr lang="en-US" smtClean="0"/>
              <a:pPr>
                <a:defRPr/>
              </a:pPr>
              <a:t>9</a:t>
            </a:fld>
            <a:endParaRPr lang="en-US" smtClean="0"/>
          </a:p>
        </p:txBody>
      </p:sp>
      <p:sp>
        <p:nvSpPr>
          <p:cNvPr id="35846" name="Rectangle 2"/>
          <p:cNvSpPr txBox="1">
            <a:spLocks noGrp="1" noChangeArrowheads="1"/>
          </p:cNvSpPr>
          <p:nvPr/>
        </p:nvSpPr>
        <p:spPr bwMode="auto">
          <a:xfrm>
            <a:off x="5578475" y="98425"/>
            <a:ext cx="63500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5847" name="Rectangle 3"/>
          <p:cNvSpPr txBox="1">
            <a:spLocks noGrp="1" noChangeArrowheads="1"/>
          </p:cNvSpPr>
          <p:nvPr/>
        </p:nvSpPr>
        <p:spPr bwMode="auto">
          <a:xfrm>
            <a:off x="646113" y="98425"/>
            <a:ext cx="8191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5848" name="Rectangle 6"/>
          <p:cNvSpPr txBox="1">
            <a:spLocks noGrp="1" noChangeArrowheads="1"/>
          </p:cNvSpPr>
          <p:nvPr/>
        </p:nvSpPr>
        <p:spPr bwMode="auto">
          <a:xfrm>
            <a:off x="5299075" y="9001125"/>
            <a:ext cx="9144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5849" name="Rectangle 7"/>
          <p:cNvSpPr txBox="1">
            <a:spLocks noGrp="1" noChangeArrowheads="1"/>
          </p:cNvSpPr>
          <p:nvPr/>
        </p:nvSpPr>
        <p:spPr bwMode="auto">
          <a:xfrm>
            <a:off x="3187700" y="9001125"/>
            <a:ext cx="50641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Page </a:t>
            </a:r>
            <a:fld id="{AC45596B-495E-4574-A291-D3B0CA8E0394}" type="slidenum">
              <a:rPr lang="en-US" altLang="en-US">
                <a:ea typeface="MS PGothic" pitchFamily="34" charset="-128"/>
              </a:rPr>
              <a:pPr algn="r">
                <a:spcBef>
                  <a:spcPct val="0"/>
                </a:spcBef>
              </a:pPr>
              <a:t>9</a:t>
            </a:fld>
            <a:endParaRPr lang="en-US" altLang="en-US">
              <a:ea typeface="MS PGothic" pitchFamily="34" charset="-128"/>
            </a:endParaRPr>
          </a:p>
        </p:txBody>
      </p:sp>
      <p:sp>
        <p:nvSpPr>
          <p:cNvPr id="35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5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0638B68-59E2-4ECC-A395-4D8BA92A6B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4545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B95F2FA-1F7D-4511-B8D3-BE850E72BE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78068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20C94DB-DACE-4790-8683-FC67F9BD15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99152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4FC9212-A276-4579-8D5E-ABD8504D37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5021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431AEC5-025C-49AC-9B4A-23C1DEB7E7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1411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E93BDA3-DD93-4E4E-8EDC-3FA158570F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89926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BB03CFB-44AD-4816-B58F-A54E0F5542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15081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4482A58-199F-4918-8432-04940375E7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2265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13385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988C900-7051-48E6-8DAA-3BB132A94C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86765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B6FA4E4-6431-4A7A-AEBA-9670F0642C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68714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189388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DC664FA7-9591-4AF1-947F-CBEC61367A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lvl="4" algn="r">
              <a:defRPr/>
            </a:pPr>
            <a:r>
              <a:rPr lang="en-US" altLang="en-US" sz="1800" b="1" dirty="0" smtClean="0"/>
              <a:t>doc.: IEEE </a:t>
            </a:r>
            <a:r>
              <a:rPr lang="en-US" altLang="en-US" sz="1800" b="1" dirty="0" smtClean="0"/>
              <a:t>802.11-15/0494r2</a:t>
            </a:r>
            <a:endParaRPr lang="en-US" altLang="en-US" sz="1800" b="1" dirty="0" smtClean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479425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/>
              <a:t>Agenda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echstreet.com/ieee/products/1867583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2/11-12-0594-02-0000-revision-par-proposal-for-802-11-2012.doc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13/11-13-0233-56-000m-revmc-wg-ballot-comments.xls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board/pat/pat-slideset.ppt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://www.ieee.org/portal/cms_docs/about/CoE_poster.pdf" TargetMode="External"/><Relationship Id="rId13" Type="http://schemas.openxmlformats.org/officeDocument/2006/relationships/hyperlink" Target="http://www.ieee802.org/devdocs.shtml" TargetMode="External"/><Relationship Id="rId3" Type="http://schemas.openxmlformats.org/officeDocument/2006/relationships/hyperlink" Target="http://standards.ieee.org/board/pat/pat-slideset.ppt" TargetMode="External"/><Relationship Id="rId7" Type="http://schemas.openxmlformats.org/officeDocument/2006/relationships/hyperlink" Target="http://standards.ieee.org/resources/antitrust-guidelines.pdf" TargetMode="External"/><Relationship Id="rId12" Type="http://schemas.openxmlformats.org/officeDocument/2006/relationships/hyperlink" Target="https://mentor.ieee.org/802.11/dcn/14/11-14-0629-10-0000-802-11-operations-manual.docx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standards.ieee.org/faqs/affiliationFAQ.html" TargetMode="External"/><Relationship Id="rId11" Type="http://schemas.openxmlformats.org/officeDocument/2006/relationships/hyperlink" Target="http://www.ieee802.org/PNP/approved/IEEE_802_WG_PandP_v16.pdf" TargetMode="External"/><Relationship Id="rId5" Type="http://schemas.openxmlformats.org/officeDocument/2006/relationships/hyperlink" Target="http://standards.ieee.org/board/pat/loa.pdf" TargetMode="External"/><Relationship Id="rId10" Type="http://schemas.openxmlformats.org/officeDocument/2006/relationships/hyperlink" Target="http://www.ieee802.org/PNP/approved/IEEE_802_OM_v16.pdf" TargetMode="External"/><Relationship Id="rId4" Type="http://schemas.openxmlformats.org/officeDocument/2006/relationships/hyperlink" Target="http://standards.ieee.org/board/pat/faq.pdf" TargetMode="External"/><Relationship Id="rId9" Type="http://schemas.openxmlformats.org/officeDocument/2006/relationships/hyperlink" Target="http://standards.ieee.org/board/aud/LMSC.pdf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imat.ieee.org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mentor.ieee.org/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5/11-15-0228-01-000m-revmc-minutes-for-march-berlin.docx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5" Type="http://schemas.openxmlformats.org/officeDocument/2006/relationships/hyperlink" Target="https://mentor.ieee.org/802.11/dcn/13/11-13-0095-20-000m-editor-reports.ppt" TargetMode="External"/><Relationship Id="rId4" Type="http://schemas.openxmlformats.org/officeDocument/2006/relationships/hyperlink" Target="https://mentor.ieee.org/802.11/dcn/15/11-15-0557-00-000m-revmc-telecon-1-may-2015.docx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eee802.org/11/email/stds-802-11/msg01475.html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May 2015</a:t>
            </a:r>
            <a:endParaRPr lang="en-US" sz="1800" dirty="0" smtClean="0"/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77FB121F-92AD-4A94-B9B7-431A9F07F0F0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924800" cy="1066800"/>
          </a:xfrm>
        </p:spPr>
        <p:txBody>
          <a:bodyPr/>
          <a:lstStyle/>
          <a:p>
            <a:r>
              <a:rPr lang="en-US" altLang="en-US" dirty="0" smtClean="0"/>
              <a:t>IEEE 802.11 </a:t>
            </a:r>
            <a:r>
              <a:rPr lang="en-US" altLang="en-US" dirty="0" err="1" smtClean="0"/>
              <a:t>TGmc</a:t>
            </a:r>
            <a:r>
              <a:rPr lang="en-US" altLang="en-US" dirty="0" smtClean="0"/>
              <a:t> May 2015 Agenda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 smtClean="0"/>
              <a:t>Date:</a:t>
            </a:r>
            <a:r>
              <a:rPr lang="en-US" altLang="en-US" sz="2000" b="0" dirty="0" smtClean="0"/>
              <a:t> 2015-05-11</a:t>
            </a:r>
          </a:p>
        </p:txBody>
      </p:sp>
      <p:graphicFrame>
        <p:nvGraphicFramePr>
          <p:cNvPr id="2055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08925020"/>
              </p:ext>
            </p:extLst>
          </p:nvPr>
        </p:nvGraphicFramePr>
        <p:xfrm>
          <a:off x="519113" y="2273300"/>
          <a:ext cx="8229600" cy="2520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84" name="Document" r:id="rId4" imgW="8257888" imgH="2531617" progId="Word.Document.8">
                  <p:embed/>
                </p:oleObj>
              </mc:Choice>
              <mc:Fallback>
                <p:oleObj name="Document" r:id="rId4" imgW="8257888" imgH="2531617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9113" y="2273300"/>
                        <a:ext cx="8229600" cy="2520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6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2000"/>
              <a:t>Authors:</a:t>
            </a:r>
            <a:endParaRPr lang="en-US" altLang="en-US" sz="2000" b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May 2015</a:t>
            </a:r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BCE52B3C-2F0B-4C64-A8D2-767D28EE4D42}" type="slidenum">
              <a:rPr lang="en-US" smtClean="0"/>
              <a:pPr>
                <a:defRPr/>
              </a:pPr>
              <a:t>10</a:t>
            </a:fld>
            <a:endParaRPr lang="en-US" smtClean="0"/>
          </a:p>
        </p:txBody>
      </p:sp>
      <p:sp>
        <p:nvSpPr>
          <p:cNvPr id="9221" name="Slide Number Placeholder 5"/>
          <p:cNvSpPr txBox="1">
            <a:spLocks noGrp="1"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67572B9B-6DB1-4FB8-8862-3341F24B999D}" type="slidenum">
              <a:rPr lang="en-US" altLang="en-US" sz="1200" b="0"/>
              <a:pPr algn="ctr">
                <a:spcBef>
                  <a:spcPct val="0"/>
                </a:spcBef>
                <a:buFontTx/>
                <a:buNone/>
              </a:pPr>
              <a:t>10</a:t>
            </a:fld>
            <a:endParaRPr lang="en-US" altLang="en-US" sz="1200" b="0"/>
          </a:p>
        </p:txBody>
      </p:sp>
      <p:sp>
        <p:nvSpPr>
          <p:cNvPr id="92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US" altLang="en-US" dirty="0" err="1" smtClean="0"/>
              <a:t>TGmc</a:t>
            </a:r>
            <a:r>
              <a:rPr lang="en-US" altLang="en-US" dirty="0" smtClean="0"/>
              <a:t> Plan of Record - modified</a:t>
            </a:r>
            <a:endParaRPr lang="en-US" altLang="en-US" sz="2000" dirty="0" smtClean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447800"/>
            <a:ext cx="7772400" cy="4876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20 July 2012 – 12 Sept 2012 – Call for Comment/Input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29-30 Aug 2012 – </a:t>
            </a:r>
            <a:r>
              <a:rPr lang="en-US" altLang="en-US" sz="2000" dirty="0" err="1">
                <a:solidFill>
                  <a:srgbClr val="006600"/>
                </a:solidFill>
              </a:rPr>
              <a:t>NesCom</a:t>
            </a:r>
            <a:r>
              <a:rPr lang="en-US" altLang="en-US" sz="2000" dirty="0">
                <a:solidFill>
                  <a:srgbClr val="006600"/>
                </a:solidFill>
              </a:rPr>
              <a:t>, SASB PAR Approval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Sept 2012 – Begin to process CC input, 11aa, 11ae integration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Dec 2012 – March/May 2013  – 11ad integration 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Jan 2013 – First WG Letter ballot  - without 11ad – on D1.0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Sept 2013 – Letter ballot on D2.0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Dec 2013 – May 2014 – 11ac, 11af integration – D3.0 in May 2014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July 2014 – Mandatory Draft Review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Jan 2015 – D4.0 Recirculation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Form Sponsor Pool:  Open Dec 15th or so, close Feb 20, 2015 –good for 6 months (end of July 2015) 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rgbClr val="006600"/>
                </a:solidFill>
              </a:rPr>
              <a:t>EC conditional </a:t>
            </a:r>
            <a:r>
              <a:rPr lang="en-US" altLang="en-US" sz="2000" dirty="0">
                <a:solidFill>
                  <a:srgbClr val="006600"/>
                </a:solidFill>
              </a:rPr>
              <a:t>SB approval March </a:t>
            </a:r>
            <a:r>
              <a:rPr lang="en-US" altLang="en-US" sz="2000" dirty="0" smtClean="0">
                <a:solidFill>
                  <a:srgbClr val="006600"/>
                </a:solidFill>
              </a:rPr>
              <a:t>2015</a:t>
            </a:r>
          </a:p>
          <a:p>
            <a:pPr>
              <a:lnSpc>
                <a:spcPct val="80000"/>
              </a:lnSpc>
            </a:pPr>
            <a:r>
              <a:rPr lang="en-US" altLang="en-US" sz="2000" smtClean="0">
                <a:solidFill>
                  <a:schemeClr val="accent2"/>
                </a:solidFill>
              </a:rPr>
              <a:t>Consider comment resolution meetings </a:t>
            </a:r>
            <a:r>
              <a:rPr lang="en-US" altLang="en-US" sz="2000" dirty="0" smtClean="0">
                <a:solidFill>
                  <a:schemeClr val="accent2"/>
                </a:solidFill>
              </a:rPr>
              <a:t>June, August 2015</a:t>
            </a:r>
            <a:endParaRPr lang="en-US" altLang="en-US" sz="2000" dirty="0">
              <a:solidFill>
                <a:schemeClr val="accent2"/>
              </a:solidFill>
            </a:endParaRPr>
          </a:p>
          <a:p>
            <a:pPr>
              <a:lnSpc>
                <a:spcPct val="80000"/>
              </a:lnSpc>
            </a:pPr>
            <a:r>
              <a:rPr lang="en-US" altLang="en-US" sz="2000" dirty="0" smtClean="0"/>
              <a:t>Nov 2015/</a:t>
            </a:r>
            <a:r>
              <a:rPr lang="en-US" altLang="en-US" sz="2000" dirty="0" smtClean="0">
                <a:solidFill>
                  <a:schemeClr val="accent6"/>
                </a:solidFill>
              </a:rPr>
              <a:t>Jan</a:t>
            </a:r>
            <a:r>
              <a:rPr lang="en-US" altLang="en-US" sz="2000" dirty="0" smtClean="0"/>
              <a:t> </a:t>
            </a:r>
            <a:r>
              <a:rPr lang="en-US" altLang="en-US" sz="2000" dirty="0"/>
              <a:t>2016 – WG/EC Final Approval</a:t>
            </a:r>
          </a:p>
          <a:p>
            <a:pPr>
              <a:lnSpc>
                <a:spcPct val="80000"/>
              </a:lnSpc>
            </a:pPr>
            <a:r>
              <a:rPr lang="en-US" altLang="en-US" sz="2000" dirty="0"/>
              <a:t>March 2016 – </a:t>
            </a:r>
            <a:r>
              <a:rPr lang="en-US" altLang="en-US" sz="2000" dirty="0" err="1"/>
              <a:t>RevCom</a:t>
            </a:r>
            <a:r>
              <a:rPr lang="en-US" altLang="en-US" sz="2000" dirty="0"/>
              <a:t>/SASB Approval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May 2015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95839AAB-A856-4DFA-91C3-48167BC1172B}" type="slidenum">
              <a:rPr lang="en-US" smtClean="0"/>
              <a:pPr>
                <a:defRPr/>
              </a:pPr>
              <a:t>11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Motion 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5052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en-US" sz="2800" dirty="0" smtClean="0"/>
              <a:t>Incorporate the text changes indicated in </a:t>
            </a:r>
            <a:endParaRPr lang="en-US" altLang="en-US" sz="2800" dirty="0"/>
          </a:p>
          <a:p>
            <a:pPr marL="685800" lvl="2" indent="-342900"/>
            <a:endParaRPr lang="en-US" altLang="en-US" dirty="0" smtClean="0"/>
          </a:p>
          <a:p>
            <a:r>
              <a:rPr lang="en-US" altLang="en-US" dirty="0" smtClean="0"/>
              <a:t>Moved: </a:t>
            </a:r>
          </a:p>
          <a:p>
            <a:r>
              <a:rPr lang="en-US" altLang="en-US" dirty="0" smtClean="0"/>
              <a:t>Seconded: </a:t>
            </a:r>
          </a:p>
          <a:p>
            <a:r>
              <a:rPr lang="en-US" altLang="en-US" dirty="0" smtClean="0"/>
              <a:t>Result: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294147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May 2015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1839F739-FCC9-4E0E-9C68-0969B0FEB1F1}" type="slidenum">
              <a:rPr lang="en-US" smtClean="0"/>
              <a:pPr>
                <a:defRPr/>
              </a:pPr>
              <a:t>12</a:t>
            </a:fld>
            <a:endParaRPr lang="en-US" smtClean="0"/>
          </a:p>
        </p:txBody>
      </p:sp>
      <p:sp>
        <p:nvSpPr>
          <p:cNvPr id="2048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Motion  - Authorize </a:t>
            </a:r>
            <a:r>
              <a:rPr lang="en-US" altLang="en-US" dirty="0" err="1" smtClean="0"/>
              <a:t>TGmc</a:t>
            </a:r>
            <a:r>
              <a:rPr lang="en-US" altLang="en-US" dirty="0" smtClean="0"/>
              <a:t> BRC meeting</a:t>
            </a:r>
          </a:p>
        </p:txBody>
      </p:sp>
      <p:sp>
        <p:nvSpPr>
          <p:cNvPr id="204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191000"/>
          </a:xfrm>
        </p:spPr>
        <p:txBody>
          <a:bodyPr/>
          <a:lstStyle/>
          <a:p>
            <a:r>
              <a:rPr lang="en-GB" dirty="0"/>
              <a:t>Motion:</a:t>
            </a:r>
            <a:endParaRPr lang="en-US" dirty="0"/>
          </a:p>
          <a:p>
            <a:pPr lvl="0"/>
            <a:r>
              <a:rPr lang="en-GB" dirty="0"/>
              <a:t>Authorize </a:t>
            </a:r>
            <a:r>
              <a:rPr lang="en-GB" dirty="0" smtClean="0"/>
              <a:t>the </a:t>
            </a:r>
            <a:r>
              <a:rPr lang="en-GB" dirty="0" err="1" smtClean="0"/>
              <a:t>TGmc</a:t>
            </a:r>
            <a:r>
              <a:rPr lang="en-GB" dirty="0" smtClean="0"/>
              <a:t> BRC to </a:t>
            </a:r>
            <a:r>
              <a:rPr lang="en-GB" dirty="0"/>
              <a:t>hold </a:t>
            </a:r>
            <a:r>
              <a:rPr lang="en-GB" dirty="0" smtClean="0"/>
              <a:t>a meeting  June 17-19, 2015 in the Portland, Oregon area for </a:t>
            </a:r>
            <a:r>
              <a:rPr lang="en-GB" dirty="0"/>
              <a:t>the purpose of </a:t>
            </a:r>
            <a:r>
              <a:rPr lang="en-GB" dirty="0" smtClean="0"/>
              <a:t>Sponsor Ballot comment resolution.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lvl="0"/>
            <a:r>
              <a:rPr lang="en-GB" dirty="0" smtClean="0"/>
              <a:t>Moved</a:t>
            </a:r>
            <a:r>
              <a:rPr lang="en-GB" dirty="0"/>
              <a:t>: </a:t>
            </a:r>
            <a:endParaRPr lang="en-GB" dirty="0" smtClean="0"/>
          </a:p>
          <a:p>
            <a:pPr lvl="0"/>
            <a:r>
              <a:rPr lang="en-GB" dirty="0" smtClean="0"/>
              <a:t>Seconded</a:t>
            </a:r>
            <a:r>
              <a:rPr lang="en-GB" dirty="0"/>
              <a:t>: </a:t>
            </a:r>
            <a:endParaRPr lang="en-GB" dirty="0" smtClean="0"/>
          </a:p>
          <a:p>
            <a:pPr lvl="0"/>
            <a:r>
              <a:rPr lang="en-GB" dirty="0" smtClean="0"/>
              <a:t>Result</a:t>
            </a:r>
            <a:r>
              <a:rPr lang="en-GB" dirty="0"/>
              <a:t>: </a:t>
            </a:r>
            <a:endParaRPr lang="en-US" dirty="0"/>
          </a:p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6707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May 2015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6148CD19-DC91-4F50-AAD4-2A3DD9668E74}" type="slidenum">
              <a:rPr lang="en-US" smtClean="0"/>
              <a:pPr>
                <a:defRPr/>
              </a:pPr>
              <a:t>13</a:t>
            </a:fld>
            <a:endParaRPr lang="en-US" smtClean="0"/>
          </a:p>
        </p:txBody>
      </p:sp>
      <p:sp>
        <p:nvSpPr>
          <p:cNvPr id="256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May - July Meeting Planning</a:t>
            </a:r>
          </a:p>
        </p:txBody>
      </p:sp>
      <p:sp>
        <p:nvSpPr>
          <p:cNvPr id="256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953000"/>
          </a:xfrm>
        </p:spPr>
        <p:txBody>
          <a:bodyPr/>
          <a:lstStyle/>
          <a:p>
            <a:r>
              <a:rPr lang="en-US" altLang="en-US" dirty="0" smtClean="0"/>
              <a:t>Objectives: Initial Sponsor Ballot comment resolution</a:t>
            </a:r>
          </a:p>
          <a:p>
            <a:r>
              <a:rPr lang="en-US" altLang="en-US" dirty="0" smtClean="0"/>
              <a:t>Conference </a:t>
            </a:r>
            <a:r>
              <a:rPr lang="en-US" altLang="en-US" dirty="0"/>
              <a:t>c</a:t>
            </a:r>
            <a:r>
              <a:rPr lang="en-US" altLang="en-US" dirty="0" smtClean="0"/>
              <a:t>alls 10am Eastern  2 hours</a:t>
            </a:r>
          </a:p>
          <a:p>
            <a:pPr lvl="1"/>
            <a:r>
              <a:rPr lang="en-US" altLang="en-US" dirty="0" smtClean="0"/>
              <a:t>May 21, 29, June 5, 19, 26</a:t>
            </a:r>
          </a:p>
          <a:p>
            <a:r>
              <a:rPr lang="en-US" altLang="en-US" dirty="0" smtClean="0"/>
              <a:t>Comment Resolution Committee meeting – </a:t>
            </a:r>
            <a:r>
              <a:rPr lang="en-US" altLang="en-US" dirty="0"/>
              <a:t>P</a:t>
            </a:r>
            <a:r>
              <a:rPr lang="en-US" altLang="en-US" dirty="0" smtClean="0"/>
              <a:t>lanning 2015 July 7-8-9-10 (Tues</a:t>
            </a:r>
            <a:r>
              <a:rPr lang="en-US" altLang="en-US" dirty="0"/>
              <a:t>-</a:t>
            </a:r>
            <a:r>
              <a:rPr lang="en-US" altLang="en-US" dirty="0" smtClean="0"/>
              <a:t>Fri, HI location) to process SB comments – Revisit in May</a:t>
            </a:r>
          </a:p>
          <a:p>
            <a:r>
              <a:rPr lang="en-US" altLang="en-US" dirty="0" smtClean="0"/>
              <a:t>Schedule review</a:t>
            </a:r>
          </a:p>
          <a:p>
            <a:r>
              <a:rPr lang="en-US" altLang="en-US" dirty="0" smtClean="0"/>
              <a:t>Availability of 11mc in the IEEE store</a:t>
            </a:r>
          </a:p>
          <a:p>
            <a:pPr lvl="1"/>
            <a:r>
              <a:rPr lang="en-US" altLang="en-US" dirty="0" smtClean="0"/>
              <a:t>D4.0 is </a:t>
            </a:r>
            <a:r>
              <a:rPr lang="en-US" altLang="en-US" dirty="0"/>
              <a:t>available, see </a:t>
            </a:r>
            <a:r>
              <a:rPr lang="en-US" altLang="en-US" dirty="0">
                <a:hlinkClick r:id="rId3"/>
              </a:rPr>
              <a:t>http://</a:t>
            </a:r>
            <a:r>
              <a:rPr lang="en-US" altLang="en-US" dirty="0" smtClean="0">
                <a:hlinkClick r:id="rId3"/>
              </a:rPr>
              <a:t>www.techstreet.com/ieee/products/1867583</a:t>
            </a:r>
            <a:r>
              <a:rPr lang="en-US" altLang="en-US" dirty="0" smtClean="0"/>
              <a:t> </a:t>
            </a:r>
          </a:p>
          <a:p>
            <a:r>
              <a:rPr lang="en-US" altLang="en-US" dirty="0" smtClean="0"/>
              <a:t>Forward to ISO JTC1/SC6 WG1</a:t>
            </a:r>
          </a:p>
          <a:p>
            <a:pPr lvl="1"/>
            <a:r>
              <a:rPr lang="en-US" altLang="en-US" dirty="0" smtClean="0"/>
              <a:t>D4.0 forwarded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May 2015</a:t>
            </a:r>
          </a:p>
        </p:txBody>
      </p:sp>
      <p:sp>
        <p:nvSpPr>
          <p:cNvPr id="1536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536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E58D16CA-04AA-4616-9A71-236CA8F67F1E}" type="slidenum">
              <a:rPr lang="en-US" smtClean="0"/>
              <a:pPr>
                <a:defRPr/>
              </a:pPr>
              <a:t>14</a:t>
            </a:fld>
            <a:endParaRPr lang="en-US" smtClean="0"/>
          </a:p>
        </p:txBody>
      </p:sp>
      <p:sp>
        <p:nvSpPr>
          <p:cNvPr id="276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mtClean="0"/>
              <a:t>References</a:t>
            </a:r>
          </a:p>
        </p:txBody>
      </p:sp>
      <p:sp>
        <p:nvSpPr>
          <p:cNvPr id="2765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8229600" cy="5334000"/>
          </a:xfrm>
        </p:spPr>
        <p:txBody>
          <a:bodyPr/>
          <a:lstStyle/>
          <a:p>
            <a:r>
              <a:rPr lang="en-US" altLang="en-US" sz="2000" dirty="0" smtClean="0">
                <a:hlinkClick r:id="rId3"/>
              </a:rPr>
              <a:t>https://mentor.ieee.org/802.11/dcn/12/11-12-0594-02-0000-revision-par-proposal-for-802-11-2012.doc</a:t>
            </a:r>
            <a:endParaRPr lang="en-US" altLang="en-US" sz="2000" dirty="0" smtClean="0"/>
          </a:p>
          <a:p>
            <a:r>
              <a:rPr lang="en-US" altLang="en-US" sz="2000" dirty="0">
                <a:hlinkClick r:id="rId4"/>
              </a:rPr>
              <a:t>https://</a:t>
            </a:r>
            <a:r>
              <a:rPr lang="en-US" altLang="en-US" sz="2000" dirty="0" smtClean="0">
                <a:hlinkClick r:id="rId4"/>
              </a:rPr>
              <a:t>mentor.ieee.org/802.11/dcn/13/11-13-0233-56-000m-revmc-wg-ballot-comments.xls</a:t>
            </a:r>
            <a:r>
              <a:rPr lang="en-US" altLang="en-US" sz="2000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May 2015</a:t>
            </a:r>
          </a:p>
        </p:txBody>
      </p:sp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56D6E298-42C4-4845-8665-E35DE2769254}" type="slidenum">
              <a:rPr lang="en-US" smtClean="0"/>
              <a:pPr>
                <a:defRPr/>
              </a:pPr>
              <a:t>2</a:t>
            </a:fld>
            <a:endParaRPr lang="en-US" smtClean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Abstract</a:t>
            </a:r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en-US" dirty="0" smtClean="0"/>
              <a:t>	This presentation contains the IEEE 802.11 </a:t>
            </a:r>
            <a:r>
              <a:rPr lang="en-US" altLang="en-US" dirty="0" err="1" smtClean="0"/>
              <a:t>TGmc</a:t>
            </a:r>
            <a:r>
              <a:rPr lang="en-US" altLang="en-US" dirty="0" smtClean="0"/>
              <a:t> agenda for the May 2015 session.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4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May 2015</a:t>
            </a:r>
          </a:p>
        </p:txBody>
      </p:sp>
      <p:sp>
        <p:nvSpPr>
          <p:cNvPr id="512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512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BF9088BE-4FB0-43D4-875F-2C4B42EE0B21}" type="slidenum">
              <a:rPr lang="en-US" smtClean="0"/>
              <a:pPr>
                <a:defRPr/>
              </a:pPr>
              <a:t>3</a:t>
            </a:fld>
            <a:endParaRPr lang="en-US" smtClean="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457200"/>
          </a:xfrm>
        </p:spPr>
        <p:txBody>
          <a:bodyPr/>
          <a:lstStyle/>
          <a:p>
            <a:r>
              <a:rPr lang="en-US" altLang="en-US" sz="2400" smtClean="0"/>
              <a:t>TGmc Agenda</a:t>
            </a:r>
          </a:p>
        </p:txBody>
      </p:sp>
      <p:sp>
        <p:nvSpPr>
          <p:cNvPr id="4103" name="Rectangle 19"/>
          <p:cNvSpPr>
            <a:spLocks noChangeArrowheads="1"/>
          </p:cNvSpPr>
          <p:nvPr/>
        </p:nvSpPr>
        <p:spPr bwMode="auto">
          <a:xfrm>
            <a:off x="333375" y="1371600"/>
            <a:ext cx="4010025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/>
              <a:t>Monday PM1</a:t>
            </a:r>
          </a:p>
          <a:p>
            <a:pPr lvl="1"/>
            <a:r>
              <a:rPr lang="en-US" altLang="en-US" sz="1600" dirty="0"/>
              <a:t>Chair’s Welcome, Status, Review of Objectives, Approve agenda, minutes</a:t>
            </a:r>
          </a:p>
          <a:p>
            <a:pPr lvl="1"/>
            <a:r>
              <a:rPr lang="en-US" altLang="en-US" sz="1600" dirty="0"/>
              <a:t>Editor’s </a:t>
            </a:r>
            <a:r>
              <a:rPr lang="en-US" altLang="en-US" sz="1600" dirty="0" smtClean="0"/>
              <a:t>Report</a:t>
            </a:r>
          </a:p>
          <a:p>
            <a:pPr lvl="1"/>
            <a:r>
              <a:rPr lang="en-US" altLang="en-US" sz="1600" dirty="0" smtClean="0"/>
              <a:t>Comment resolution: Editor need input, RAC Comment group CIDs 5863 and 6871 to 6899</a:t>
            </a:r>
          </a:p>
        </p:txBody>
      </p:sp>
      <p:sp>
        <p:nvSpPr>
          <p:cNvPr id="4104" name="Rectangle 35"/>
          <p:cNvSpPr>
            <a:spLocks noChangeArrowheads="1"/>
          </p:cNvSpPr>
          <p:nvPr/>
        </p:nvSpPr>
        <p:spPr bwMode="auto">
          <a:xfrm>
            <a:off x="304800" y="3429000"/>
            <a:ext cx="455295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 smtClean="0"/>
              <a:t>Monday PM2</a:t>
            </a:r>
            <a:endParaRPr lang="en-US" altLang="en-US" sz="1800" dirty="0"/>
          </a:p>
          <a:p>
            <a:pPr lvl="1">
              <a:lnSpc>
                <a:spcPct val="80000"/>
              </a:lnSpc>
            </a:pPr>
            <a:r>
              <a:rPr lang="en-US" altLang="en-US" sz="1600" dirty="0" smtClean="0"/>
              <a:t>Comment resolution – Annex E</a:t>
            </a:r>
            <a:br>
              <a:rPr lang="en-US" altLang="en-US" sz="1600" dirty="0" smtClean="0"/>
            </a:br>
            <a:endParaRPr lang="en-US" altLang="en-US" sz="1600" dirty="0" smtClean="0"/>
          </a:p>
        </p:txBody>
      </p:sp>
      <p:sp>
        <p:nvSpPr>
          <p:cNvPr id="4110" name="Rectangle 35"/>
          <p:cNvSpPr>
            <a:spLocks noChangeArrowheads="1"/>
          </p:cNvSpPr>
          <p:nvPr/>
        </p:nvSpPr>
        <p:spPr bwMode="auto">
          <a:xfrm>
            <a:off x="4800600" y="3962400"/>
            <a:ext cx="4152014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 smtClean="0"/>
              <a:t>Thursday PM1 </a:t>
            </a:r>
          </a:p>
          <a:p>
            <a:pPr lvl="1">
              <a:lnSpc>
                <a:spcPct val="80000"/>
              </a:lnSpc>
            </a:pPr>
            <a:r>
              <a:rPr lang="en-US" altLang="en-US" sz="1600" dirty="0" smtClean="0"/>
              <a:t>Comment </a:t>
            </a:r>
            <a:r>
              <a:rPr lang="en-US" altLang="en-US" sz="1600" dirty="0" smtClean="0"/>
              <a:t>Resolution - Jouni</a:t>
            </a:r>
            <a:endParaRPr lang="en-US" altLang="en-US" sz="1600" dirty="0"/>
          </a:p>
          <a:p>
            <a:pPr lvl="1">
              <a:lnSpc>
                <a:spcPct val="80000"/>
              </a:lnSpc>
            </a:pPr>
            <a:endParaRPr lang="en-US" altLang="en-US" sz="1400" dirty="0"/>
          </a:p>
          <a:p>
            <a:pPr marL="457200" lvl="1" indent="0">
              <a:buNone/>
            </a:pPr>
            <a:endParaRPr lang="en-US" altLang="en-US" sz="1600" dirty="0" smtClean="0"/>
          </a:p>
        </p:txBody>
      </p:sp>
      <p:sp>
        <p:nvSpPr>
          <p:cNvPr id="10" name="Rectangle 35"/>
          <p:cNvSpPr>
            <a:spLocks noChangeArrowheads="1"/>
          </p:cNvSpPr>
          <p:nvPr/>
        </p:nvSpPr>
        <p:spPr bwMode="auto">
          <a:xfrm>
            <a:off x="304800" y="5029200"/>
            <a:ext cx="455295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/>
              <a:t>Tuesday </a:t>
            </a:r>
            <a:r>
              <a:rPr lang="en-US" altLang="en-US" sz="1800" dirty="0" smtClean="0"/>
              <a:t>PM2 </a:t>
            </a:r>
            <a:endParaRPr lang="en-US" altLang="en-US" sz="1800" dirty="0"/>
          </a:p>
          <a:p>
            <a:pPr lvl="1"/>
            <a:r>
              <a:rPr lang="en-US" altLang="en-US" sz="1600" dirty="0" smtClean="0"/>
              <a:t>Comment Resolution – 11ad continued</a:t>
            </a:r>
            <a:endParaRPr lang="en-US" altLang="en-US" sz="1600" dirty="0"/>
          </a:p>
          <a:p>
            <a:pPr lvl="1">
              <a:lnSpc>
                <a:spcPct val="80000"/>
              </a:lnSpc>
            </a:pPr>
            <a:endParaRPr lang="en-US" altLang="en-US" sz="1600" dirty="0" smtClean="0"/>
          </a:p>
        </p:txBody>
      </p:sp>
      <p:sp>
        <p:nvSpPr>
          <p:cNvPr id="13" name="Rectangle 35"/>
          <p:cNvSpPr>
            <a:spLocks noChangeArrowheads="1"/>
          </p:cNvSpPr>
          <p:nvPr/>
        </p:nvSpPr>
        <p:spPr bwMode="auto">
          <a:xfrm>
            <a:off x="4800600" y="4495800"/>
            <a:ext cx="3429000" cy="137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 smtClean="0"/>
              <a:t>Thursday PM2 </a:t>
            </a:r>
          </a:p>
          <a:p>
            <a:pPr lvl="1">
              <a:lnSpc>
                <a:spcPct val="80000"/>
              </a:lnSpc>
            </a:pPr>
            <a:r>
              <a:rPr lang="en-US" altLang="en-US" sz="1600" dirty="0" smtClean="0"/>
              <a:t>Motions</a:t>
            </a:r>
          </a:p>
          <a:p>
            <a:pPr lvl="1">
              <a:lnSpc>
                <a:spcPct val="80000"/>
              </a:lnSpc>
            </a:pPr>
            <a:r>
              <a:rPr lang="en-US" altLang="en-US" sz="1600" dirty="0" smtClean="0"/>
              <a:t>ARC topics</a:t>
            </a:r>
            <a:endParaRPr lang="en-US" altLang="en-US" sz="1600" dirty="0"/>
          </a:p>
          <a:p>
            <a:pPr lvl="1">
              <a:lnSpc>
                <a:spcPct val="80000"/>
              </a:lnSpc>
            </a:pPr>
            <a:r>
              <a:rPr lang="en-US" altLang="en-US" sz="1600" dirty="0"/>
              <a:t>Plans for </a:t>
            </a:r>
            <a:r>
              <a:rPr lang="en-US" altLang="en-US" sz="1600" dirty="0" smtClean="0"/>
              <a:t>July</a:t>
            </a:r>
            <a:r>
              <a:rPr lang="en-US" altLang="en-US" sz="1600" dirty="0"/>
              <a:t>, Schedule</a:t>
            </a:r>
          </a:p>
          <a:p>
            <a:pPr lvl="1">
              <a:lnSpc>
                <a:spcPct val="80000"/>
              </a:lnSpc>
            </a:pPr>
            <a:r>
              <a:rPr lang="en-US" altLang="en-US" sz="1600" dirty="0"/>
              <a:t>AOB, Adjourn</a:t>
            </a:r>
          </a:p>
          <a:p>
            <a:pPr lvl="1">
              <a:lnSpc>
                <a:spcPct val="80000"/>
              </a:lnSpc>
            </a:pPr>
            <a:endParaRPr lang="en-US" altLang="en-US" sz="1400" dirty="0"/>
          </a:p>
          <a:p>
            <a:pPr marL="457200" lvl="1" indent="0">
              <a:buNone/>
            </a:pPr>
            <a:endParaRPr lang="en-US" altLang="en-US" sz="1600" dirty="0" smtClean="0"/>
          </a:p>
        </p:txBody>
      </p:sp>
      <p:sp>
        <p:nvSpPr>
          <p:cNvPr id="14" name="Rectangle 35"/>
          <p:cNvSpPr>
            <a:spLocks noChangeArrowheads="1"/>
          </p:cNvSpPr>
          <p:nvPr/>
        </p:nvSpPr>
        <p:spPr bwMode="auto">
          <a:xfrm>
            <a:off x="333375" y="4114800"/>
            <a:ext cx="3248025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/>
              <a:t>Tuesday </a:t>
            </a:r>
            <a:r>
              <a:rPr lang="en-US" altLang="en-US" sz="1800" dirty="0" smtClean="0"/>
              <a:t>PM1</a:t>
            </a:r>
            <a:endParaRPr lang="en-US" altLang="en-US" sz="1800" dirty="0"/>
          </a:p>
          <a:p>
            <a:pPr lvl="1">
              <a:lnSpc>
                <a:spcPct val="80000"/>
              </a:lnSpc>
            </a:pPr>
            <a:r>
              <a:rPr lang="en-US" altLang="en-US" sz="1600" dirty="0"/>
              <a:t>11ad </a:t>
            </a:r>
            <a:r>
              <a:rPr lang="en-US" altLang="en-US" sz="1600" dirty="0" smtClean="0"/>
              <a:t>comment resolution: see next slide</a:t>
            </a:r>
            <a:br>
              <a:rPr lang="en-US" altLang="en-US" sz="1600" dirty="0" smtClean="0"/>
            </a:br>
            <a:endParaRPr lang="en-US" altLang="en-US" sz="1600" dirty="0" smtClean="0"/>
          </a:p>
        </p:txBody>
      </p:sp>
      <p:sp>
        <p:nvSpPr>
          <p:cNvPr id="15" name="Rectangle 35"/>
          <p:cNvSpPr>
            <a:spLocks noChangeArrowheads="1"/>
          </p:cNvSpPr>
          <p:nvPr/>
        </p:nvSpPr>
        <p:spPr bwMode="auto">
          <a:xfrm>
            <a:off x="4752532" y="1371600"/>
            <a:ext cx="3553268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 smtClean="0"/>
              <a:t>Wednesday PM1</a:t>
            </a:r>
            <a:endParaRPr lang="en-US" altLang="en-US" sz="1800" dirty="0"/>
          </a:p>
          <a:p>
            <a:pPr lvl="1"/>
            <a:r>
              <a:rPr lang="en-US" altLang="en-US" sz="1600" dirty="0" smtClean="0"/>
              <a:t>Comment Resolution – Location CIDs </a:t>
            </a:r>
            <a:endParaRPr lang="en-US" altLang="en-US" sz="1600" dirty="0"/>
          </a:p>
          <a:p>
            <a:pPr lvl="1">
              <a:lnSpc>
                <a:spcPct val="80000"/>
              </a:lnSpc>
            </a:pPr>
            <a:endParaRPr lang="en-US" altLang="en-US" sz="1600" dirty="0" smtClean="0"/>
          </a:p>
        </p:txBody>
      </p:sp>
      <p:sp>
        <p:nvSpPr>
          <p:cNvPr id="16" name="Rectangle 35"/>
          <p:cNvSpPr>
            <a:spLocks noChangeArrowheads="1"/>
          </p:cNvSpPr>
          <p:nvPr/>
        </p:nvSpPr>
        <p:spPr bwMode="auto">
          <a:xfrm>
            <a:off x="4752532" y="2286000"/>
            <a:ext cx="3553268" cy="129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 smtClean="0"/>
              <a:t>Wednesday PM2</a:t>
            </a:r>
            <a:endParaRPr lang="en-US" altLang="en-US" sz="1800" dirty="0"/>
          </a:p>
          <a:p>
            <a:pPr lvl="1"/>
            <a:r>
              <a:rPr lang="en-US" altLang="en-US" sz="1600" dirty="0" smtClean="0"/>
              <a:t>Comment Resolution </a:t>
            </a:r>
            <a:r>
              <a:rPr lang="en-US" altLang="en-US" sz="1600" dirty="0"/>
              <a:t>– OCB Operation CIDs 6180, 6838 G. Gwynne</a:t>
            </a:r>
          </a:p>
          <a:p>
            <a:pPr lvl="1"/>
            <a:r>
              <a:rPr lang="en-US" altLang="en-US" sz="1600" dirty="0" smtClean="0"/>
              <a:t>CID 5960 Matt Fischer 11-14-793, 11-14-1246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4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May 2015</a:t>
            </a:r>
          </a:p>
        </p:txBody>
      </p:sp>
      <p:sp>
        <p:nvSpPr>
          <p:cNvPr id="512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512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BF9088BE-4FB0-43D4-875F-2C4B42EE0B21}" type="slidenum">
              <a:rPr lang="en-US" smtClean="0"/>
              <a:pPr>
                <a:defRPr/>
              </a:pPr>
              <a:t>4</a:t>
            </a:fld>
            <a:endParaRPr lang="en-US" smtClean="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457200"/>
          </a:xfrm>
        </p:spPr>
        <p:txBody>
          <a:bodyPr/>
          <a:lstStyle/>
          <a:p>
            <a:r>
              <a:rPr lang="en-US" altLang="en-US" sz="2400" dirty="0" err="1" smtClean="0"/>
              <a:t>TGmc</a:t>
            </a:r>
            <a:r>
              <a:rPr lang="en-US" altLang="en-US" sz="2400" dirty="0" smtClean="0"/>
              <a:t> Agenda – Tuesday PM1, PM2</a:t>
            </a:r>
          </a:p>
        </p:txBody>
      </p:sp>
      <p:sp>
        <p:nvSpPr>
          <p:cNvPr id="4103" name="Rectangle 19"/>
          <p:cNvSpPr>
            <a:spLocks noChangeArrowheads="1"/>
          </p:cNvSpPr>
          <p:nvPr/>
        </p:nvSpPr>
        <p:spPr bwMode="auto">
          <a:xfrm>
            <a:off x="333375" y="1371600"/>
            <a:ext cx="8277225" cy="426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 smtClean="0"/>
              <a:t>11ad related presentations and CIDs – Solomon Trainin</a:t>
            </a:r>
          </a:p>
          <a:p>
            <a:pPr lvl="1"/>
            <a:r>
              <a:rPr lang="en-US" altLang="en-US" sz="1600" dirty="0"/>
              <a:t>CIDs 5001, 5002, 5003, 5004:  11-15-0253</a:t>
            </a:r>
          </a:p>
          <a:p>
            <a:pPr lvl="1"/>
            <a:r>
              <a:rPr lang="en-US" altLang="en-US" sz="1600" dirty="0"/>
              <a:t>CIDs 5005, 5006, 5007: 11-15-0254 </a:t>
            </a:r>
          </a:p>
          <a:p>
            <a:pPr lvl="1"/>
            <a:r>
              <a:rPr lang="en-US" altLang="en-US" sz="1600" dirty="0"/>
              <a:t>CID 5008: 11-15-0255 </a:t>
            </a:r>
          </a:p>
          <a:p>
            <a:pPr lvl="1"/>
            <a:r>
              <a:rPr lang="en-US" altLang="en-US" sz="1600" dirty="0"/>
              <a:t>CID 5009: 11-15-0256 </a:t>
            </a:r>
          </a:p>
          <a:p>
            <a:pPr lvl="1"/>
            <a:r>
              <a:rPr lang="en-US" altLang="en-US" sz="1600" dirty="0"/>
              <a:t>CID 5010: </a:t>
            </a:r>
            <a:r>
              <a:rPr lang="en-US" altLang="en-US" sz="1600" dirty="0" smtClean="0"/>
              <a:t>11-15-538</a:t>
            </a:r>
          </a:p>
          <a:p>
            <a:pPr lvl="1"/>
            <a:r>
              <a:rPr lang="en-US" altLang="en-US" sz="1600" dirty="0" smtClean="0"/>
              <a:t>CID </a:t>
            </a:r>
            <a:r>
              <a:rPr lang="en-US" altLang="en-US" sz="1600" dirty="0"/>
              <a:t>5011</a:t>
            </a:r>
          </a:p>
          <a:p>
            <a:pPr lvl="1"/>
            <a:r>
              <a:rPr lang="en-US" altLang="en-US" sz="1600" dirty="0"/>
              <a:t>CID </a:t>
            </a:r>
            <a:r>
              <a:rPr lang="en-US" altLang="en-US" sz="1600" dirty="0" smtClean="0"/>
              <a:t>5222: 11-15-0618</a:t>
            </a:r>
            <a:endParaRPr lang="en-US" altLang="en-US" sz="1600" dirty="0"/>
          </a:p>
          <a:p>
            <a:pPr>
              <a:lnSpc>
                <a:spcPct val="80000"/>
              </a:lnSpc>
            </a:pPr>
            <a:r>
              <a:rPr lang="en-US" altLang="en-US" sz="1800" dirty="0" err="1" smtClean="0"/>
              <a:t>Payam</a:t>
            </a:r>
            <a:r>
              <a:rPr lang="en-US" altLang="en-US" sz="1800" dirty="0" smtClean="0"/>
              <a:t> Torab</a:t>
            </a:r>
          </a:p>
          <a:p>
            <a:pPr lvl="1"/>
            <a:r>
              <a:rPr lang="en-US" altLang="en-US" sz="1600" dirty="0" smtClean="0"/>
              <a:t>Submission 11-15-410 - </a:t>
            </a:r>
            <a:r>
              <a:rPr lang="en-GB" sz="1600" dirty="0" smtClean="0"/>
              <a:t>DMG control frame rate selection</a:t>
            </a:r>
            <a:endParaRPr lang="en-US" altLang="en-US" sz="1600" dirty="0" smtClean="0"/>
          </a:p>
          <a:p>
            <a:pPr>
              <a:lnSpc>
                <a:spcPct val="80000"/>
              </a:lnSpc>
            </a:pPr>
            <a:r>
              <a:rPr lang="en-US" altLang="en-US" sz="1800" dirty="0" smtClean="0"/>
              <a:t>Carlos Cordeiro</a:t>
            </a:r>
          </a:p>
          <a:p>
            <a:pPr lvl="1"/>
            <a:r>
              <a:rPr lang="en-GB" sz="1600" dirty="0" smtClean="0"/>
              <a:t>CIDs 5112, 5113, 5114, 5115, 5116, 5118, 5119, 5120, 5122: </a:t>
            </a:r>
            <a:r>
              <a:rPr lang="en-US" altLang="en-US" sz="1600" dirty="0" smtClean="0"/>
              <a:t>11-15-534</a:t>
            </a:r>
          </a:p>
          <a:p>
            <a:pPr>
              <a:lnSpc>
                <a:spcPct val="80000"/>
              </a:lnSpc>
            </a:pPr>
            <a:r>
              <a:rPr lang="en-US" altLang="en-US" sz="1800" dirty="0" err="1"/>
              <a:t>Alecsander</a:t>
            </a:r>
            <a:r>
              <a:rPr lang="en-US" altLang="en-US" sz="1800" dirty="0"/>
              <a:t> </a:t>
            </a:r>
            <a:r>
              <a:rPr lang="en-US" altLang="en-US" sz="1800" dirty="0" err="1"/>
              <a:t>Eitan</a:t>
            </a:r>
            <a:endParaRPr lang="en-US" altLang="en-US" sz="1800" dirty="0" smtClean="0"/>
          </a:p>
          <a:p>
            <a:pPr lvl="1"/>
            <a:r>
              <a:rPr lang="en-US" altLang="en-US" sz="1600" dirty="0" smtClean="0"/>
              <a:t>CID 5857: 11-15-533 Remove DMG OFDM</a:t>
            </a:r>
          </a:p>
        </p:txBody>
      </p:sp>
    </p:spTree>
    <p:extLst>
      <p:ext uri="{BB962C8B-B14F-4D97-AF65-F5344CB8AC3E}">
        <p14:creationId xmlns:p14="http://schemas.microsoft.com/office/powerpoint/2010/main" val="3931228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May 2015</a:t>
            </a:r>
          </a:p>
        </p:txBody>
      </p:sp>
      <p:sp>
        <p:nvSpPr>
          <p:cNvPr id="614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536470C5-5E19-4BAF-ABCF-BFE882D72B5A}" type="slidenum">
              <a:rPr lang="en-US" smtClean="0"/>
              <a:pPr>
                <a:defRPr/>
              </a:pPr>
              <a:t>5</a:t>
            </a:fld>
            <a:endParaRPr lang="en-US" smtClean="0"/>
          </a:p>
        </p:txBody>
      </p:sp>
      <p:sp>
        <p:nvSpPr>
          <p:cNvPr id="5125" name="Rectangle 2"/>
          <p:cNvSpPr>
            <a:spLocks noChangeArrowheads="1"/>
          </p:cNvSpPr>
          <p:nvPr/>
        </p:nvSpPr>
        <p:spPr bwMode="auto">
          <a:xfrm>
            <a:off x="685800" y="-228600"/>
            <a:ext cx="7772400" cy="1069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en-GB" altLang="en-US" sz="2800" u="sng">
              <a:solidFill>
                <a:schemeClr val="tx2"/>
              </a:solidFill>
            </a:endParaRPr>
          </a:p>
        </p:txBody>
      </p:sp>
      <p:sp>
        <p:nvSpPr>
          <p:cNvPr id="5126" name="Rectangle 3"/>
          <p:cNvSpPr>
            <a:spLocks noChangeArrowheads="1"/>
          </p:cNvSpPr>
          <p:nvPr/>
        </p:nvSpPr>
        <p:spPr bwMode="auto">
          <a:xfrm>
            <a:off x="381000" y="838200"/>
            <a:ext cx="8458200" cy="556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233363" indent="-180975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GB" altLang="en-US" sz="1400"/>
          </a:p>
        </p:txBody>
      </p:sp>
      <p:sp>
        <p:nvSpPr>
          <p:cNvPr id="5127" name="Rectangle 4"/>
          <p:cNvSpPr>
            <a:spLocks noGrp="1" noChangeArrowheads="1"/>
          </p:cNvSpPr>
          <p:nvPr>
            <p:ph type="title"/>
          </p:nvPr>
        </p:nvSpPr>
        <p:spPr>
          <a:xfrm>
            <a:off x="152400" y="609600"/>
            <a:ext cx="7772400" cy="1066800"/>
          </a:xfrm>
        </p:spPr>
        <p:txBody>
          <a:bodyPr/>
          <a:lstStyle/>
          <a:p>
            <a:r>
              <a:rPr lang="en-US" altLang="en-US" sz="2800" smtClean="0"/>
              <a:t>TGmc – </a:t>
            </a:r>
            <a:r>
              <a:rPr lang="en-US" altLang="en-US" smtClean="0"/>
              <a:t>Monday PM1</a:t>
            </a:r>
            <a:br>
              <a:rPr lang="en-US" altLang="en-US" smtClean="0"/>
            </a:br>
            <a:endParaRPr lang="en-US" altLang="en-US" sz="1800" smtClean="0"/>
          </a:p>
        </p:txBody>
      </p:sp>
      <p:sp>
        <p:nvSpPr>
          <p:cNvPr id="5128" name="Rectangle 5"/>
          <p:cNvSpPr>
            <a:spLocks noChangeArrowheads="1"/>
          </p:cNvSpPr>
          <p:nvPr/>
        </p:nvSpPr>
        <p:spPr bwMode="auto">
          <a:xfrm>
            <a:off x="381000" y="1852613"/>
            <a:ext cx="8077200" cy="1728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  <a:spcAft>
                <a:spcPct val="30000"/>
              </a:spcAft>
            </a:pPr>
            <a:r>
              <a:rPr lang="en-US" altLang="en-US" sz="1800" b="0" dirty="0"/>
              <a:t>  Call Meeting to Order </a:t>
            </a:r>
          </a:p>
          <a:p>
            <a:pPr>
              <a:lnSpc>
                <a:spcPct val="80000"/>
              </a:lnSpc>
              <a:spcAft>
                <a:spcPct val="30000"/>
              </a:spcAft>
            </a:pPr>
            <a:r>
              <a:rPr lang="en-US" altLang="en-US" sz="1800" b="0" dirty="0"/>
              <a:t>  Policies and Procedures, Attendance reminder</a:t>
            </a:r>
          </a:p>
          <a:p>
            <a:pPr lvl="1">
              <a:lnSpc>
                <a:spcPct val="80000"/>
              </a:lnSpc>
              <a:spcAft>
                <a:spcPct val="30000"/>
              </a:spcAft>
              <a:buFontTx/>
              <a:buChar char="•"/>
            </a:pPr>
            <a:r>
              <a:rPr lang="en-US" altLang="en-US" sz="1800" dirty="0"/>
              <a:t> **IEEE Patent Policy </a:t>
            </a:r>
            <a:r>
              <a:rPr lang="en-US" altLang="en-US" sz="1800" dirty="0">
                <a:hlinkClick r:id="rId3"/>
              </a:rPr>
              <a:t>http://standards.ieee.org/board/pat/pat-slideset.ppt</a:t>
            </a:r>
            <a:r>
              <a:rPr lang="en-US" altLang="en-US" sz="1800" dirty="0"/>
              <a:t>	</a:t>
            </a:r>
          </a:p>
          <a:p>
            <a:pPr lvl="2">
              <a:lnSpc>
                <a:spcPct val="80000"/>
              </a:lnSpc>
              <a:spcAft>
                <a:spcPct val="30000"/>
              </a:spcAft>
            </a:pPr>
            <a:r>
              <a:rPr lang="en-US" altLang="en-US" dirty="0"/>
              <a:t> Are there any patent claim(s)/patent application claim(s) and/or the holder of patent claim(s)/patent application claim(s) that the participant believes may be essential for the use of that standard? Minute any responses that were given, specifically the patent claim(s)/patent application claim(s) and/or the holder of the patent claim(s)/patent application claim(s) that were identified (if any) and by whom.</a:t>
            </a:r>
            <a:endParaRPr lang="en-US" altLang="en-US" sz="1800" dirty="0"/>
          </a:p>
        </p:txBody>
      </p:sp>
      <p:sp>
        <p:nvSpPr>
          <p:cNvPr id="5129" name="Text Box 6"/>
          <p:cNvSpPr txBox="1">
            <a:spLocks noChangeArrowheads="1"/>
          </p:cNvSpPr>
          <p:nvPr/>
        </p:nvSpPr>
        <p:spPr bwMode="auto">
          <a:xfrm>
            <a:off x="517525" y="5989638"/>
            <a:ext cx="2382838" cy="639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** Read slide deck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*** Note especially items #7 &amp; #11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1200" b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May 2015</a:t>
            </a:r>
          </a:p>
        </p:txBody>
      </p:sp>
      <p:sp>
        <p:nvSpPr>
          <p:cNvPr id="717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717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AC17A76A-C091-475B-95FE-E64D9C972BC7}" type="slidenum">
              <a:rPr lang="en-US" smtClean="0"/>
              <a:pPr>
                <a:defRPr/>
              </a:pPr>
              <a:t>6</a:t>
            </a:fld>
            <a:endParaRPr lang="en-US" smtClean="0"/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990600"/>
            <a:ext cx="7772400" cy="5334000"/>
          </a:xfrm>
        </p:spPr>
        <p:txBody>
          <a:bodyPr/>
          <a:lstStyle/>
          <a:p>
            <a:pPr>
              <a:lnSpc>
                <a:spcPct val="80000"/>
              </a:lnSpc>
              <a:defRPr/>
            </a:pPr>
            <a:r>
              <a:rPr lang="en-US" altLang="en-US" dirty="0" smtClean="0"/>
              <a:t>Please review the documents at the following links:</a:t>
            </a:r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IEEE Patent Policy: </a:t>
            </a:r>
            <a:r>
              <a:rPr lang="en-US" altLang="en-US" sz="1600" dirty="0" smtClean="0"/>
              <a:t> </a:t>
            </a:r>
            <a:r>
              <a:rPr lang="en-US" altLang="en-US" sz="1600" dirty="0" smtClean="0">
                <a:hlinkClick r:id="rId3" tooltip="http://standards.ieee.org/board/pat/pat-slideset.ppt"/>
              </a:rPr>
              <a:t>http://standards.ieee.org/board/pat/pat-slideset.ppt</a:t>
            </a:r>
            <a:endParaRPr lang="en-US" altLang="en-US" sz="1600" dirty="0" smtClean="0"/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Patent FAQ: </a:t>
            </a:r>
            <a:r>
              <a:rPr lang="en-US" altLang="en-US" sz="1600" dirty="0" smtClean="0"/>
              <a:t> </a:t>
            </a:r>
            <a:r>
              <a:rPr lang="en-US" altLang="en-US" sz="1600" dirty="0" smtClean="0">
                <a:hlinkClick r:id="rId4" tooltip="http://standards.ieee.org/board/pat/faq.pdf"/>
              </a:rPr>
              <a:t>http://standards.ieee.org/board/pat/faq.pdf</a:t>
            </a:r>
            <a:endParaRPr lang="en-US" altLang="en-US" sz="1600" dirty="0" smtClean="0"/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Letter of Assurance Form:</a:t>
            </a:r>
            <a:r>
              <a:rPr lang="en-US" altLang="en-US" sz="1600" dirty="0" smtClean="0"/>
              <a:t> </a:t>
            </a:r>
            <a:r>
              <a:rPr lang="en-US" altLang="en-US" sz="1600" dirty="0" smtClean="0">
                <a:hlinkClick r:id="rId5" tooltip="http://standards.ieee.org/board/pat/loa.pdf"/>
              </a:rPr>
              <a:t>http://standards.ieee.org/board/pat/loa.pdf</a:t>
            </a:r>
            <a:endParaRPr lang="en-US" altLang="en-US" sz="1600" dirty="0" smtClean="0"/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Affiliation FAQ: </a:t>
            </a:r>
            <a:r>
              <a:rPr lang="en-US" altLang="en-US" sz="1600" dirty="0" smtClean="0">
                <a:hlinkClick r:id="rId6" tooltip="http://standards.ieee.org/faqs/affiliationFAQ.html"/>
              </a:rPr>
              <a:t>http://standards.ieee.org/faqs/affiliationFAQ.html</a:t>
            </a:r>
            <a:endParaRPr lang="en-US" altLang="en-US" sz="1600" dirty="0" smtClean="0"/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Anti-Trust FAQ: </a:t>
            </a:r>
            <a:r>
              <a:rPr lang="en-US" altLang="en-US" sz="1600" dirty="0" smtClean="0">
                <a:hlinkClick r:id="rId7" tooltip="http://standards.ieee.org/resources/antitrust-guidelines.pdf"/>
              </a:rPr>
              <a:t>http://standards.ieee.org/resources/antitrust-guidelines.pdf</a:t>
            </a:r>
            <a:endParaRPr lang="en-US" altLang="en-US" sz="1600" dirty="0" smtClean="0"/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Ethics:</a:t>
            </a:r>
            <a:r>
              <a:rPr lang="en-US" altLang="en-US" sz="1600" dirty="0" smtClean="0"/>
              <a:t> </a:t>
            </a:r>
            <a:r>
              <a:rPr lang="en-US" altLang="en-US" sz="1600" dirty="0" smtClean="0">
                <a:hlinkClick r:id="rId8" tooltip="http://www.ieee.org/portal/cms_docs/about/CoE_poster.pdf"/>
              </a:rPr>
              <a:t>http://www.ieee.org/portal/cms_docs/about/CoE_poster.pdf</a:t>
            </a:r>
            <a:endParaRPr lang="en-US" altLang="en-US" sz="1600" dirty="0" smtClean="0"/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802 LMSC P&amp;P: </a:t>
            </a:r>
            <a:r>
              <a:rPr lang="en-US" altLang="en-US" sz="1600" dirty="0" smtClean="0">
                <a:hlinkClick r:id="rId9"/>
              </a:rPr>
              <a:t>http://standards.ieee.org/board/aud/LMSC.pdf</a:t>
            </a:r>
            <a:r>
              <a:rPr lang="en-US" altLang="en-US" sz="1600" dirty="0" smtClean="0"/>
              <a:t>   </a:t>
            </a:r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802 LMSC OM: </a:t>
            </a:r>
            <a:r>
              <a:rPr lang="en-US" altLang="en-US" sz="1600" dirty="0">
                <a:hlinkClick r:id="rId10"/>
              </a:rPr>
              <a:t>http://</a:t>
            </a:r>
            <a:r>
              <a:rPr lang="en-US" altLang="en-US" sz="1600" dirty="0" smtClean="0">
                <a:hlinkClick r:id="rId10"/>
              </a:rPr>
              <a:t>www.ieee802.org/PNP/approved/IEEE_802_OM_v16.pdf</a:t>
            </a:r>
            <a:r>
              <a:rPr lang="en-US" altLang="en-US" sz="1600" dirty="0" smtClean="0"/>
              <a:t> </a:t>
            </a:r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802 WG P&amp;P: </a:t>
            </a:r>
            <a:r>
              <a:rPr lang="en-US" altLang="en-US" sz="1600" dirty="0">
                <a:hlinkClick r:id="rId11"/>
              </a:rPr>
              <a:t>http://</a:t>
            </a:r>
            <a:r>
              <a:rPr lang="en-US" altLang="en-US" sz="1600" dirty="0" smtClean="0">
                <a:hlinkClick r:id="rId11"/>
              </a:rPr>
              <a:t>www.ieee802.org/PNP/approved/IEEE_802_WG_PandP_v16.pdf</a:t>
            </a:r>
            <a:r>
              <a:rPr lang="en-US" altLang="en-US" sz="1600" dirty="0" smtClean="0"/>
              <a:t> </a:t>
            </a:r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IEEE 802.11 WG OM: </a:t>
            </a:r>
            <a:r>
              <a:rPr lang="en-US" altLang="en-US" sz="1600" dirty="0">
                <a:hlinkClick r:id="rId12"/>
              </a:rPr>
              <a:t>https://</a:t>
            </a:r>
            <a:r>
              <a:rPr lang="en-US" altLang="en-US" sz="1600" dirty="0" smtClean="0">
                <a:hlinkClick r:id="rId12"/>
              </a:rPr>
              <a:t>mentor.ieee.org/802.11/dcn/14/11-14-0629-10-0000-802-11-operations-manual.docx</a:t>
            </a:r>
            <a:r>
              <a:rPr lang="en-US" altLang="en-US" sz="1600" dirty="0" smtClean="0"/>
              <a:t> </a:t>
            </a:r>
          </a:p>
          <a:p>
            <a:pPr lvl="1">
              <a:lnSpc>
                <a:spcPct val="80000"/>
              </a:lnSpc>
              <a:defRPr/>
            </a:pPr>
            <a:endParaRPr lang="en-US" altLang="en-US" sz="1600" dirty="0"/>
          </a:p>
          <a:p>
            <a:pPr lvl="1">
              <a:lnSpc>
                <a:spcPct val="80000"/>
              </a:lnSpc>
              <a:defRPr/>
            </a:pPr>
            <a:endParaRPr lang="en-US" altLang="en-US" sz="1600" dirty="0" smtClean="0"/>
          </a:p>
          <a:p>
            <a:pPr marL="457200" lvl="1" indent="0">
              <a:lnSpc>
                <a:spcPct val="80000"/>
              </a:lnSpc>
              <a:buFontTx/>
              <a:buNone/>
              <a:defRPr/>
            </a:pPr>
            <a:r>
              <a:rPr lang="en-US" altLang="en-US" sz="1600" dirty="0" smtClean="0"/>
              <a:t>From IEEE 802 Procedural document website: </a:t>
            </a:r>
            <a:r>
              <a:rPr lang="en-US" altLang="en-US" sz="1600" dirty="0" smtClean="0">
                <a:hlinkClick r:id="rId13"/>
              </a:rPr>
              <a:t>http</a:t>
            </a:r>
            <a:r>
              <a:rPr lang="en-US" altLang="en-US" sz="1600" dirty="0">
                <a:hlinkClick r:id="rId13"/>
              </a:rPr>
              <a:t>://</a:t>
            </a:r>
            <a:r>
              <a:rPr lang="en-US" altLang="en-US" sz="1600" dirty="0" smtClean="0">
                <a:hlinkClick r:id="rId13"/>
              </a:rPr>
              <a:t>www.ieee802.org/devdocs.shtml</a:t>
            </a:r>
            <a:r>
              <a:rPr lang="en-US" altLang="en-US" sz="1600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May 2015</a:t>
            </a:r>
          </a:p>
        </p:txBody>
      </p:sp>
      <p:sp>
        <p:nvSpPr>
          <p:cNvPr id="819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8E561B01-4F0C-4DBD-8C25-C78BA8CFE8DF}" type="slidenum">
              <a:rPr lang="en-US" smtClean="0"/>
              <a:pPr>
                <a:defRPr/>
              </a:pPr>
              <a:t>7</a:t>
            </a:fld>
            <a:endParaRPr lang="en-US" smtClean="0"/>
          </a:p>
        </p:txBody>
      </p:sp>
      <p:sp>
        <p:nvSpPr>
          <p:cNvPr id="717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mtClean="0"/>
              <a:t>Logistics</a:t>
            </a:r>
            <a:br>
              <a:rPr lang="en-US" altLang="en-US" smtClean="0"/>
            </a:br>
            <a:endParaRPr lang="en-US" altLang="en-US" sz="1800" smtClean="0"/>
          </a:p>
        </p:txBody>
      </p:sp>
      <p:sp>
        <p:nvSpPr>
          <p:cNvPr id="717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algn="just"/>
            <a:r>
              <a:rPr lang="en-US" altLang="en-US" dirty="0" smtClean="0"/>
              <a:t>Attendance recording procedures</a:t>
            </a:r>
          </a:p>
          <a:p>
            <a:pPr lvl="1"/>
            <a:r>
              <a:rPr lang="en-US" altLang="en-US" dirty="0" smtClean="0">
                <a:hlinkClick r:id="rId3"/>
              </a:rPr>
              <a:t>https://imat.ieee.org</a:t>
            </a:r>
            <a:r>
              <a:rPr lang="en-US" altLang="en-US" dirty="0" smtClean="0"/>
              <a:t> </a:t>
            </a:r>
            <a:endParaRPr lang="en-US" altLang="en-US" sz="1800" dirty="0" smtClean="0"/>
          </a:p>
          <a:p>
            <a:pPr lvl="1"/>
            <a:r>
              <a:rPr lang="en-US" altLang="en-US" dirty="0" smtClean="0"/>
              <a:t>Must register before logging attendance</a:t>
            </a:r>
          </a:p>
          <a:p>
            <a:pPr lvl="1"/>
            <a:r>
              <a:rPr lang="en-US" altLang="en-US" dirty="0" smtClean="0"/>
              <a:t>Must log attendance during each 2 hour session</a:t>
            </a:r>
          </a:p>
          <a:p>
            <a:r>
              <a:rPr lang="en-US" altLang="en-US" dirty="0" smtClean="0"/>
              <a:t>Documentation</a:t>
            </a:r>
          </a:p>
          <a:p>
            <a:pPr lvl="1"/>
            <a:r>
              <a:rPr lang="en-US" altLang="en-US" dirty="0" smtClean="0">
                <a:hlinkClick r:id="rId4"/>
              </a:rPr>
              <a:t>http://mentor.ieee.org</a:t>
            </a:r>
            <a:endParaRPr lang="en-US" altLang="en-US" dirty="0" smtClean="0"/>
          </a:p>
          <a:p>
            <a:pPr lvl="1"/>
            <a:r>
              <a:rPr lang="en-US" altLang="en-US" dirty="0" smtClean="0"/>
              <a:t>Use “</a:t>
            </a:r>
            <a:r>
              <a:rPr lang="en-US" altLang="en-US" dirty="0" err="1" smtClean="0"/>
              <a:t>TGm</a:t>
            </a:r>
            <a:r>
              <a:rPr lang="en-US" altLang="en-US" dirty="0" smtClean="0"/>
              <a:t>” for documents relating to the Revision PAR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May 2015</a:t>
            </a:r>
          </a:p>
        </p:txBody>
      </p:sp>
      <p:sp>
        <p:nvSpPr>
          <p:cNvPr id="9219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9220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E57BF63C-6283-45AF-909E-430D45B72251}" type="slidenum">
              <a:rPr lang="en-US" smtClean="0"/>
              <a:pPr>
                <a:defRPr/>
              </a:pPr>
              <a:t>8</a:t>
            </a:fld>
            <a:endParaRPr lang="en-US" smtClean="0"/>
          </a:p>
        </p:txBody>
      </p:sp>
      <p:sp>
        <p:nvSpPr>
          <p:cNvPr id="819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mtClean="0"/>
              <a:t>Monday PM1 (continued)</a:t>
            </a:r>
            <a:br>
              <a:rPr lang="en-US" altLang="en-US" smtClean="0"/>
            </a:br>
            <a:endParaRPr lang="en-US" altLang="en-US" sz="1800" smtClean="0"/>
          </a:p>
        </p:txBody>
      </p:sp>
      <p:sp>
        <p:nvSpPr>
          <p:cNvPr id="81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524000"/>
            <a:ext cx="7772400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dirty="0" smtClean="0"/>
              <a:t>Objectives</a:t>
            </a:r>
          </a:p>
          <a:p>
            <a:pPr lvl="1">
              <a:lnSpc>
                <a:spcPct val="90000"/>
              </a:lnSpc>
            </a:pPr>
            <a:r>
              <a:rPr lang="en-US" altLang="en-US" dirty="0" smtClean="0"/>
              <a:t>Operate as the Ballot Resolution Group for P802.11-REVmc</a:t>
            </a:r>
          </a:p>
          <a:p>
            <a:pPr>
              <a:lnSpc>
                <a:spcPct val="90000"/>
              </a:lnSpc>
            </a:pPr>
            <a:r>
              <a:rPr lang="en-US" altLang="en-US" dirty="0" smtClean="0"/>
              <a:t>Approve prior meeting minutes</a:t>
            </a:r>
          </a:p>
          <a:p>
            <a:pPr lvl="1">
              <a:lnSpc>
                <a:spcPct val="90000"/>
              </a:lnSpc>
            </a:pPr>
            <a:r>
              <a:rPr lang="en-US" altLang="en-US" dirty="0" smtClean="0"/>
              <a:t>Berlin minutes: </a:t>
            </a:r>
            <a:r>
              <a:rPr lang="en-US" altLang="en-US" dirty="0">
                <a:hlinkClick r:id="rId3"/>
              </a:rPr>
              <a:t>https://</a:t>
            </a:r>
            <a:r>
              <a:rPr lang="en-US" altLang="en-US" dirty="0" smtClean="0">
                <a:hlinkClick r:id="rId3"/>
              </a:rPr>
              <a:t>mentor.ieee.org/802.11/dcn/15/11-15-0228-01-000m-revmc-minutes-for-march-berlin.docx</a:t>
            </a:r>
            <a:r>
              <a:rPr lang="en-US" altLang="en-US" dirty="0" smtClean="0"/>
              <a:t> 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Teleconference minutes: </a:t>
            </a:r>
            <a:r>
              <a:rPr lang="en-US" altLang="en-US" dirty="0">
                <a:hlinkClick r:id="rId4"/>
              </a:rPr>
              <a:t>https://</a:t>
            </a:r>
            <a:r>
              <a:rPr lang="en-US" altLang="en-US" dirty="0" smtClean="0">
                <a:hlinkClick r:id="rId4"/>
              </a:rPr>
              <a:t>mentor.ieee.org/802.11/dcn/15/11-15-0557-00-000m-revmc-telecon-1-may-2015.docx</a:t>
            </a:r>
            <a:r>
              <a:rPr lang="en-US" altLang="en-US" dirty="0" smtClean="0"/>
              <a:t> </a:t>
            </a:r>
            <a:endParaRPr lang="en-US" altLang="en-US" dirty="0"/>
          </a:p>
          <a:p>
            <a:pPr>
              <a:lnSpc>
                <a:spcPct val="90000"/>
              </a:lnSpc>
            </a:pPr>
            <a:r>
              <a:rPr lang="en-US" altLang="en-US" dirty="0" smtClean="0"/>
              <a:t>Editor Report (Adrian Stephens)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Editor report: </a:t>
            </a:r>
            <a:r>
              <a:rPr lang="en-US" altLang="en-US" dirty="0">
                <a:hlinkClick r:id="rId5"/>
              </a:rPr>
              <a:t>https://</a:t>
            </a:r>
            <a:r>
              <a:rPr lang="en-US" altLang="en-US" dirty="0" smtClean="0">
                <a:hlinkClick r:id="rId5"/>
              </a:rPr>
              <a:t>mentor.ieee.org/802.11/dcn/13/11-13-0095-20-000m-editor-reports.ppt</a:t>
            </a:r>
            <a:r>
              <a:rPr lang="en-US" altLang="en-US" dirty="0" smtClean="0"/>
              <a:t> </a:t>
            </a:r>
            <a:endParaRPr lang="en-US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May 2015</a:t>
            </a:r>
          </a:p>
        </p:txBody>
      </p:sp>
      <p:sp>
        <p:nvSpPr>
          <p:cNvPr id="9219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9220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E57BF63C-6283-45AF-909E-430D45B72251}" type="slidenum">
              <a:rPr lang="en-US" smtClean="0"/>
              <a:pPr>
                <a:defRPr/>
              </a:pPr>
              <a:t>9</a:t>
            </a:fld>
            <a:endParaRPr lang="en-US" smtClean="0"/>
          </a:p>
        </p:txBody>
      </p:sp>
      <p:sp>
        <p:nvSpPr>
          <p:cNvPr id="819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mtClean="0"/>
              <a:t>Monday PM1 (continued)</a:t>
            </a:r>
            <a:br>
              <a:rPr lang="en-US" altLang="en-US" smtClean="0"/>
            </a:br>
            <a:endParaRPr lang="en-US" altLang="en-US" sz="1800" smtClean="0"/>
          </a:p>
        </p:txBody>
      </p:sp>
      <p:sp>
        <p:nvSpPr>
          <p:cNvPr id="81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524000"/>
            <a:ext cx="8305800" cy="4800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/>
              <a:t>WG </a:t>
            </a:r>
            <a:r>
              <a:rPr lang="en-US" dirty="0"/>
              <a:t>chair has delegated </a:t>
            </a:r>
            <a:r>
              <a:rPr lang="en-US" dirty="0" smtClean="0"/>
              <a:t>BRC </a:t>
            </a:r>
            <a:r>
              <a:rPr lang="en-US" altLang="en-US" dirty="0"/>
              <a:t>Ballot Resolution </a:t>
            </a:r>
            <a:r>
              <a:rPr lang="en-US" altLang="en-US" dirty="0" smtClean="0"/>
              <a:t>Committee </a:t>
            </a:r>
            <a:r>
              <a:rPr lang="en-US" dirty="0" smtClean="0"/>
              <a:t>responsibility </a:t>
            </a:r>
            <a:r>
              <a:rPr lang="en-US" dirty="0"/>
              <a:t>to </a:t>
            </a:r>
            <a:r>
              <a:rPr lang="en-US" dirty="0" err="1" smtClean="0"/>
              <a:t>TGmc</a:t>
            </a:r>
            <a:r>
              <a:rPr lang="en-US" dirty="0"/>
              <a:t>:</a:t>
            </a:r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en-US" dirty="0" smtClean="0">
                <a:hlinkClick r:id="rId3"/>
              </a:rPr>
              <a:t>ttp</a:t>
            </a:r>
            <a:r>
              <a:rPr lang="en-US" dirty="0">
                <a:hlinkClick r:id="rId3"/>
              </a:rPr>
              <a:t>://</a:t>
            </a:r>
            <a:r>
              <a:rPr lang="en-US" dirty="0" smtClean="0">
                <a:hlinkClick r:id="rId3"/>
              </a:rPr>
              <a:t>www.ieee802.org/11/email/stds-802-11/msg01475.html</a:t>
            </a:r>
            <a:r>
              <a:rPr lang="en-US" dirty="0" smtClean="0"/>
              <a:t> </a:t>
            </a:r>
          </a:p>
          <a:p>
            <a:pPr lvl="1"/>
            <a:r>
              <a:rPr lang="en-US" i="1" dirty="0" smtClean="0"/>
              <a:t>“</a:t>
            </a:r>
            <a:r>
              <a:rPr lang="en-US" sz="2000" b="0" i="1" dirty="0" smtClean="0"/>
              <a:t>The </a:t>
            </a:r>
            <a:r>
              <a:rPr lang="en-US" sz="2000" b="0" i="1" dirty="0"/>
              <a:t>resolution of comments is delegated to </a:t>
            </a:r>
            <a:r>
              <a:rPr lang="en-US" sz="2000" b="0" i="1" dirty="0" err="1"/>
              <a:t>TGmc</a:t>
            </a:r>
            <a:r>
              <a:rPr lang="en-US" sz="2000" b="0" i="1" dirty="0"/>
              <a:t>, acting as a sponsor Ballot Resolution Committee (BRC):</a:t>
            </a:r>
          </a:p>
          <a:p>
            <a:pPr lvl="1"/>
            <a:r>
              <a:rPr lang="en-US" sz="1800" b="0" i="1" dirty="0" smtClean="0"/>
              <a:t>For </a:t>
            </a:r>
            <a:r>
              <a:rPr lang="en-US" sz="1800" b="0" i="1" dirty="0"/>
              <a:t>convenience, we will continue to use the term “</a:t>
            </a:r>
            <a:r>
              <a:rPr lang="en-US" sz="1800" b="0" i="1" dirty="0" err="1"/>
              <a:t>TGmc</a:t>
            </a:r>
            <a:r>
              <a:rPr lang="en-US" sz="1800" b="0" i="1" dirty="0"/>
              <a:t>” to represent this </a:t>
            </a:r>
            <a:r>
              <a:rPr lang="en-US" sz="1800" b="0" i="1" dirty="0" smtClean="0"/>
              <a:t>BRC</a:t>
            </a:r>
          </a:p>
          <a:p>
            <a:pPr lvl="1"/>
            <a:r>
              <a:rPr lang="en-US" sz="1800" b="0" i="1" dirty="0" smtClean="0"/>
              <a:t>Any </a:t>
            </a:r>
            <a:r>
              <a:rPr lang="en-US" sz="1800" b="0" i="1" dirty="0"/>
              <a:t>voting member of 802.11 can vote at </a:t>
            </a:r>
            <a:r>
              <a:rPr lang="en-US" sz="1800" b="0" i="1" dirty="0" err="1"/>
              <a:t>TGmc</a:t>
            </a:r>
            <a:r>
              <a:rPr lang="en-US" sz="1800" b="0" i="1" dirty="0"/>
              <a:t> </a:t>
            </a:r>
            <a:r>
              <a:rPr lang="en-US" sz="1800" b="0" i="1" dirty="0" smtClean="0"/>
              <a:t>meetings</a:t>
            </a:r>
          </a:p>
          <a:p>
            <a:pPr lvl="1"/>
            <a:r>
              <a:rPr lang="en-US" sz="1800" b="0" i="1" dirty="0" err="1" smtClean="0"/>
              <a:t>TGmc</a:t>
            </a:r>
            <a:r>
              <a:rPr lang="en-US" sz="1800" b="0" i="1" dirty="0" smtClean="0"/>
              <a:t> </a:t>
            </a:r>
            <a:r>
              <a:rPr lang="en-US" sz="1800" b="0" i="1" dirty="0"/>
              <a:t>can consider motions (e.g. comment resolution,  other changes to the draft, to recirculate) in any of its meetings – including </a:t>
            </a:r>
            <a:r>
              <a:rPr lang="en-US" sz="1800" b="0" i="1" dirty="0" err="1" smtClean="0"/>
              <a:t>telecons</a:t>
            </a:r>
            <a:endParaRPr lang="en-US" sz="1800" i="1" dirty="0" smtClean="0"/>
          </a:p>
          <a:p>
            <a:pPr lvl="1"/>
            <a:r>
              <a:rPr lang="en-US" sz="1800" b="0" i="1" dirty="0" err="1" smtClean="0"/>
              <a:t>TGmc</a:t>
            </a:r>
            <a:r>
              <a:rPr lang="en-US" sz="1800" b="0" i="1" dirty="0" smtClean="0"/>
              <a:t> </a:t>
            </a:r>
            <a:r>
              <a:rPr lang="en-US" sz="1800" b="0" i="1" dirty="0"/>
              <a:t>will meet during 802.11 F2F meetings</a:t>
            </a:r>
          </a:p>
          <a:p>
            <a:pPr lvl="1"/>
            <a:endParaRPr lang="en-US" sz="1800" b="0" i="1" dirty="0"/>
          </a:p>
          <a:p>
            <a:pPr lvl="1"/>
            <a:r>
              <a:rPr lang="en-US" sz="1800" b="0" i="1" dirty="0"/>
              <a:t>Ultimately the WG is required to approve any request to the executive committee to move </a:t>
            </a:r>
            <a:r>
              <a:rPr lang="en-US" sz="1800" b="0" i="1" dirty="0" smtClean="0"/>
              <a:t>the project </a:t>
            </a:r>
            <a:r>
              <a:rPr lang="en-US" sz="1800" b="0" i="1" dirty="0"/>
              <a:t>to the standards board for approval</a:t>
            </a:r>
            <a:r>
              <a:rPr lang="en-US" sz="1800" b="0" i="1" dirty="0" smtClean="0"/>
              <a:t>.”</a:t>
            </a:r>
            <a:endParaRPr lang="en-US" sz="1800" b="0" i="1" dirty="0"/>
          </a:p>
          <a:p>
            <a:pPr lvl="1">
              <a:lnSpc>
                <a:spcPct val="90000"/>
              </a:lnSpc>
            </a:pP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847157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398335</TotalTime>
  <Words>1065</Words>
  <Application>Microsoft Office PowerPoint</Application>
  <PresentationFormat>On-screen Show (4:3)</PresentationFormat>
  <Paragraphs>246</Paragraphs>
  <Slides>14</Slides>
  <Notes>14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6" baseType="lpstr">
      <vt:lpstr>802-11-Submission</vt:lpstr>
      <vt:lpstr>Document</vt:lpstr>
      <vt:lpstr>IEEE 802.11 TGmc May 2015 Agenda</vt:lpstr>
      <vt:lpstr>Abstract</vt:lpstr>
      <vt:lpstr>TGmc Agenda</vt:lpstr>
      <vt:lpstr>TGmc Agenda – Tuesday PM1, PM2</vt:lpstr>
      <vt:lpstr>TGmc – Monday PM1 </vt:lpstr>
      <vt:lpstr>PowerPoint Presentation</vt:lpstr>
      <vt:lpstr>Logistics </vt:lpstr>
      <vt:lpstr>Monday PM1 (continued) </vt:lpstr>
      <vt:lpstr>Monday PM1 (continued) </vt:lpstr>
      <vt:lpstr>TGmc Plan of Record - modified</vt:lpstr>
      <vt:lpstr>Motion </vt:lpstr>
      <vt:lpstr>Motion  - Authorize TGmc BRC meeting</vt:lpstr>
      <vt:lpstr>May - July Meeting Planning</vt:lpstr>
      <vt:lpstr>References</vt:lpstr>
    </vt:vector>
  </TitlesOfParts>
  <Company>Aruba Networks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TGm Agenda</dc:title>
  <dc:creator>Dorothy Stanley</dc:creator>
  <cp:lastModifiedBy>Dorothy Stanley</cp:lastModifiedBy>
  <cp:revision>2100</cp:revision>
  <cp:lastPrinted>1998-02-10T13:28:06Z</cp:lastPrinted>
  <dcterms:created xsi:type="dcterms:W3CDTF">2005-01-04T21:26:55Z</dcterms:created>
  <dcterms:modified xsi:type="dcterms:W3CDTF">2015-05-11T20:22:35Z</dcterms:modified>
</cp:coreProperties>
</file>