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1" r:id="rId3"/>
    <p:sldId id="272" r:id="rId4"/>
    <p:sldId id="277" r:id="rId5"/>
    <p:sldId id="273" r:id="rId6"/>
    <p:sldId id="274" r:id="rId7"/>
    <p:sldId id="275" r:id="rId8"/>
    <p:sldId id="276" r:id="rId9"/>
    <p:sldId id="270" r:id="rId10"/>
    <p:sldId id="278" r:id="rId11"/>
    <p:sldId id="279" r:id="rId12"/>
    <p:sldId id="280" r:id="rId13"/>
    <p:sldId id="281" r:id="rId14"/>
    <p:sldId id="282" r:id="rId15"/>
    <p:sldId id="283" r:id="rId16"/>
    <p:sldId id="284" r:id="rId17"/>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8925" autoAdjust="0"/>
  </p:normalViewPr>
  <p:slideViewPr>
    <p:cSldViewPr>
      <p:cViewPr varScale="1">
        <p:scale>
          <a:sx n="81" d="100"/>
          <a:sy n="81" d="100"/>
        </p:scale>
        <p:origin x="797" y="5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5</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6</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7</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8</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Sigurd Schelstraete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1641642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dirty="0" smtClean="0"/>
              <a:t>Sigurd Schelstraete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Sigurd Schelstraete</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495910" y="332601"/>
            <a:ext cx="29495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802.11-15/430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March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March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2015-03-11</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547295694"/>
              </p:ext>
            </p:extLst>
          </p:nvPr>
        </p:nvGraphicFramePr>
        <p:xfrm>
          <a:off x="528638" y="2286000"/>
          <a:ext cx="8097837" cy="2730500"/>
        </p:xfrm>
        <a:graphic>
          <a:graphicData uri="http://schemas.openxmlformats.org/presentationml/2006/ole">
            <mc:AlternateContent xmlns:mc="http://schemas.openxmlformats.org/markup-compatibility/2006">
              <mc:Choice xmlns:v="urn:schemas-microsoft-com:vml" Requires="v">
                <p:oleObj spid="_x0000_s2356" name="Document" r:id="rId4" imgW="8290118" imgH="2795792" progId="Word.Document.8">
                  <p:embed/>
                </p:oleObj>
              </mc:Choice>
              <mc:Fallback>
                <p:oleObj name="Document" r:id="rId4" imgW="8290118" imgH="2795792" progId="Word.Document.8">
                  <p:embed/>
                  <p:pic>
                    <p:nvPicPr>
                      <p:cNvPr id="0" name="Object 11"/>
                      <p:cNvPicPr>
                        <a:picLocks noChangeAspect="1" noChangeArrowheads="1"/>
                      </p:cNvPicPr>
                      <p:nvPr/>
                    </p:nvPicPr>
                    <p:blipFill>
                      <a:blip r:embed="rId5"/>
                      <a:srcRect/>
                      <a:stretch>
                        <a:fillRect/>
                      </a:stretch>
                    </p:blipFill>
                    <p:spPr bwMode="auto">
                      <a:xfrm>
                        <a:off x="528638" y="2286000"/>
                        <a:ext cx="8097837" cy="273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Osama Aboul-Magd (Huawei Technologies)</a:t>
            </a:r>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10</a:t>
            </a:fld>
            <a:endParaRPr lang="en-US" altLang="en-US"/>
          </a:p>
        </p:txBody>
      </p:sp>
      <p:graphicFrame>
        <p:nvGraphicFramePr>
          <p:cNvPr id="5122" name="Object 2"/>
          <p:cNvGraphicFramePr>
            <a:graphicFrameLocks noChangeAspect="1"/>
          </p:cNvGraphicFramePr>
          <p:nvPr>
            <p:extLst>
              <p:ext uri="{D42A27DB-BD31-4B8C-83A1-F6EECF244321}">
                <p14:modId xmlns:p14="http://schemas.microsoft.com/office/powerpoint/2010/main" val="2175763090"/>
              </p:ext>
            </p:extLst>
          </p:nvPr>
        </p:nvGraphicFramePr>
        <p:xfrm>
          <a:off x="609600" y="1479550"/>
          <a:ext cx="7899400" cy="4576763"/>
        </p:xfrm>
        <a:graphic>
          <a:graphicData uri="http://schemas.openxmlformats.org/presentationml/2006/ole">
            <mc:AlternateContent xmlns:mc="http://schemas.openxmlformats.org/markup-compatibility/2006">
              <mc:Choice xmlns:v="urn:schemas-microsoft-com:vml" Requires="v">
                <p:oleObj spid="_x0000_s4108" name="Worksheet" r:id="rId3" imgW="6126480" imgH="3848028" progId="Excel.Sheet.12">
                  <p:embed/>
                </p:oleObj>
              </mc:Choice>
              <mc:Fallback>
                <p:oleObj name="Worksheet" r:id="rId3" imgW="6126480" imgH="3848028" progId="Excel.Sheet.12">
                  <p:embed/>
                  <p:pic>
                    <p:nvPicPr>
                      <p:cNvPr id="0" name=""/>
                      <p:cNvPicPr>
                        <a:picLocks noChangeAspect="1" noChangeArrowheads="1"/>
                      </p:cNvPicPr>
                      <p:nvPr/>
                    </p:nvPicPr>
                    <p:blipFill>
                      <a:blip r:embed="rId4"/>
                      <a:srcRect/>
                      <a:stretch>
                        <a:fillRect/>
                      </a:stretch>
                    </p:blipFill>
                    <p:spPr bwMode="auto">
                      <a:xfrm>
                        <a:off x="609600" y="1479550"/>
                        <a:ext cx="7899400" cy="4576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Straw Poll #1</a:t>
            </a:r>
            <a:endParaRPr lang="ko-KR" altLang="en-US" dirty="0"/>
          </a:p>
        </p:txBody>
      </p:sp>
      <p:sp>
        <p:nvSpPr>
          <p:cNvPr id="3" name="내용 개체 틀 2"/>
          <p:cNvSpPr>
            <a:spLocks noGrp="1"/>
          </p:cNvSpPr>
          <p:nvPr>
            <p:ph idx="1"/>
          </p:nvPr>
        </p:nvSpPr>
        <p:spPr/>
        <p:txBody>
          <a:bodyPr/>
          <a:lstStyle/>
          <a:p>
            <a:pPr latinLnBrk="0"/>
            <a:r>
              <a:rPr lang="en-US" altLang="ko-KR" dirty="0"/>
              <a:t>Do you agree to add the </a:t>
            </a:r>
            <a:r>
              <a:rPr lang="en-US" altLang="ko-KR" dirty="0" smtClean="0"/>
              <a:t>following to </a:t>
            </a:r>
            <a:r>
              <a:rPr lang="en-US" altLang="ko-KR" dirty="0"/>
              <a:t>the TG Specification Frame work document?</a:t>
            </a:r>
          </a:p>
          <a:p>
            <a:pPr lvl="1" latinLnBrk="0"/>
            <a:r>
              <a:rPr lang="en-US" altLang="ko-KR" dirty="0" smtClean="0"/>
              <a:t>3.y.z </a:t>
            </a:r>
            <a:r>
              <a:rPr lang="en-US" altLang="ko-KR" dirty="0"/>
              <a:t>The amendment </a:t>
            </a:r>
            <a:r>
              <a:rPr lang="en-US" altLang="ko-KR" dirty="0" smtClean="0"/>
              <a:t>shall define a mechanism to support </a:t>
            </a:r>
            <a:r>
              <a:rPr lang="en-US" altLang="ko-KR" dirty="0"/>
              <a:t>non-contiguous channel transmission</a:t>
            </a:r>
            <a:r>
              <a:rPr lang="en-US" altLang="ko-KR" dirty="0" smtClean="0"/>
              <a:t>.</a:t>
            </a:r>
            <a:endParaRPr lang="en-US" altLang="ko-KR" dirty="0"/>
          </a:p>
          <a:p>
            <a:pPr latinLnBrk="0"/>
            <a:endParaRPr lang="en-US" altLang="ko-KR" dirty="0"/>
          </a:p>
          <a:p>
            <a:pPr>
              <a:defRPr/>
            </a:pPr>
            <a:r>
              <a:rPr lang="en-US" altLang="zh-CN" dirty="0"/>
              <a:t>Y/N/A: </a:t>
            </a:r>
            <a:r>
              <a:rPr lang="en-US" altLang="zh-CN" dirty="0" smtClean="0"/>
              <a:t>34/0/44</a:t>
            </a:r>
            <a:endParaRPr lang="en-US" altLang="zh-CN" dirty="0"/>
          </a:p>
          <a:p>
            <a:pPr>
              <a:defRPr/>
            </a:pPr>
            <a:r>
              <a:rPr lang="en-US" altLang="zh-CN" dirty="0"/>
              <a:t>Straw poll </a:t>
            </a:r>
            <a:r>
              <a:rPr lang="en-US" altLang="zh-CN" dirty="0" smtClean="0"/>
              <a:t>meets 75</a:t>
            </a:r>
            <a:r>
              <a:rPr lang="en-US" altLang="zh-CN" dirty="0"/>
              <a:t>%</a:t>
            </a:r>
            <a:endParaRPr lang="zh-CN" altLang="en-US" dirty="0"/>
          </a:p>
        </p:txBody>
      </p:sp>
    </p:spTree>
    <p:extLst>
      <p:ext uri="{BB962C8B-B14F-4D97-AF65-F5344CB8AC3E}">
        <p14:creationId xmlns:p14="http://schemas.microsoft.com/office/powerpoint/2010/main" val="3809923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#2</a:t>
            </a:r>
            <a:endParaRPr lang="zh-CN" altLang="en-US" dirty="0" smtClean="0"/>
          </a:p>
        </p:txBody>
      </p:sp>
      <p:sp>
        <p:nvSpPr>
          <p:cNvPr id="3" name="内容占位符 2"/>
          <p:cNvSpPr>
            <a:spLocks noGrp="1"/>
          </p:cNvSpPr>
          <p:nvPr>
            <p:ph idx="1"/>
          </p:nvPr>
        </p:nvSpPr>
        <p:spPr/>
        <p:txBody>
          <a:bodyPr/>
          <a:lstStyle/>
          <a:p>
            <a:r>
              <a:rPr lang="en-US" dirty="0"/>
              <a:t>Do you agree to add </a:t>
            </a:r>
            <a:r>
              <a:rPr lang="en-US" dirty="0" smtClean="0"/>
              <a:t>the following to the </a:t>
            </a:r>
            <a:r>
              <a:rPr lang="en-US" dirty="0"/>
              <a:t>TG Specification </a:t>
            </a:r>
            <a:r>
              <a:rPr lang="en-US" dirty="0" smtClean="0"/>
              <a:t>Framework </a:t>
            </a:r>
            <a:r>
              <a:rPr lang="en-US" dirty="0"/>
              <a:t>document?</a:t>
            </a:r>
          </a:p>
          <a:p>
            <a:pPr lvl="1"/>
            <a:r>
              <a:rPr lang="en-US" dirty="0" err="1"/>
              <a:t>x.y.z</a:t>
            </a:r>
            <a:r>
              <a:rPr lang="en-US" dirty="0"/>
              <a:t>. HE-PPDU for UL-OFDMA shall support UL data transmission below 20MHz for an HE STA</a:t>
            </a:r>
            <a:endParaRPr lang="en-US" altLang="zh-CN" dirty="0" smtClean="0"/>
          </a:p>
          <a:p>
            <a:pPr>
              <a:defRPr/>
            </a:pPr>
            <a:endParaRPr lang="en-US" altLang="zh-CN" dirty="0" smtClean="0"/>
          </a:p>
          <a:p>
            <a:pPr>
              <a:defRPr/>
            </a:pPr>
            <a:endParaRPr lang="en-US" altLang="zh-CN" dirty="0"/>
          </a:p>
          <a:p>
            <a:pPr>
              <a:defRPr/>
            </a:pPr>
            <a:r>
              <a:rPr lang="en-US" altLang="zh-CN" dirty="0" smtClean="0"/>
              <a:t>Y/N/A:  11/0/many</a:t>
            </a:r>
          </a:p>
          <a:p>
            <a:pPr>
              <a:defRPr/>
            </a:pPr>
            <a:r>
              <a:rPr lang="en-US" altLang="zh-CN" dirty="0" smtClean="0"/>
              <a:t>Straw poll meets 75%</a:t>
            </a:r>
            <a:endParaRPr lang="zh-CN" altLang="en-US"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12</a:t>
            </a:fld>
            <a:endParaRPr lang="en-US" altLang="zh-CN"/>
          </a:p>
        </p:txBody>
      </p:sp>
    </p:spTree>
    <p:extLst>
      <p:ext uri="{BB962C8B-B14F-4D97-AF65-F5344CB8AC3E}">
        <p14:creationId xmlns:p14="http://schemas.microsoft.com/office/powerpoint/2010/main" val="526907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#3</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smtClean="0"/>
              <a:t>Do you agree to add the following to the TG specification framework document:</a:t>
            </a:r>
          </a:p>
          <a:p>
            <a:pPr lvl="1"/>
            <a:r>
              <a:rPr lang="en-US" sz="2400" dirty="0" err="1"/>
              <a:t>X.y.z</a:t>
            </a:r>
            <a:r>
              <a:rPr lang="en-US" sz="2400" dirty="0"/>
              <a:t>  Requirement of Carrier Frequency Accuracy </a:t>
            </a:r>
          </a:p>
          <a:p>
            <a:pPr lvl="2"/>
            <a:r>
              <a:rPr lang="en-US" sz="2000" dirty="0"/>
              <a:t>For 5GHz band, the accuracy of transmit carrier frequency of STA (and </a:t>
            </a:r>
            <a:r>
              <a:rPr lang="en-US" sz="2000" dirty="0" smtClean="0"/>
              <a:t>AP) that support UL MU </a:t>
            </a:r>
            <a:r>
              <a:rPr lang="en-US" sz="2000" dirty="0"/>
              <a:t>shall be within ±N1 ppm (TBD</a:t>
            </a:r>
            <a:r>
              <a:rPr lang="en-US" sz="2000" dirty="0" smtClean="0"/>
              <a:t>).</a:t>
            </a:r>
            <a:endParaRPr lang="en-US" sz="2000" dirty="0"/>
          </a:p>
          <a:p>
            <a:pPr lvl="2"/>
            <a:r>
              <a:rPr lang="en-US" sz="2000" dirty="0"/>
              <a:t>For 2.4GHz band, the accuracy of transmit carrier frequency of STA (and AP</a:t>
            </a:r>
            <a:r>
              <a:rPr lang="en-US" sz="2000" dirty="0" smtClean="0"/>
              <a:t>) that support UL MU </a:t>
            </a:r>
            <a:r>
              <a:rPr lang="en-US" sz="2000" dirty="0"/>
              <a:t>shall be within ±N2 ppm (TBD</a:t>
            </a:r>
            <a:r>
              <a:rPr lang="en-US" sz="2000" dirty="0" smtClean="0"/>
              <a:t>).</a:t>
            </a:r>
            <a:endParaRPr lang="en-US" sz="2000" dirty="0"/>
          </a:p>
          <a:p>
            <a:pPr marL="457200" lvl="1" indent="0">
              <a:buNone/>
              <a:defRPr/>
            </a:pPr>
            <a:endParaRPr lang="en-US" altLang="zh-CN" dirty="0" smtClean="0"/>
          </a:p>
          <a:p>
            <a:pPr>
              <a:defRPr/>
            </a:pPr>
            <a:r>
              <a:rPr lang="en-US" altLang="zh-CN" dirty="0" smtClean="0"/>
              <a:t>Y/N/A: 4/9/43</a:t>
            </a:r>
          </a:p>
          <a:p>
            <a:pPr>
              <a:defRPr/>
            </a:pPr>
            <a:r>
              <a:rPr lang="en-US" altLang="zh-CN" dirty="0" smtClean="0"/>
              <a:t>Straw poll doesn’t meet 75%</a:t>
            </a:r>
            <a:endParaRPr lang="zh-CN" altLang="en-US"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13</a:t>
            </a:fld>
            <a:endParaRPr lang="en-US" altLang="zh-CN"/>
          </a:p>
        </p:txBody>
      </p:sp>
    </p:spTree>
    <p:extLst>
      <p:ext uri="{BB962C8B-B14F-4D97-AF65-F5344CB8AC3E}">
        <p14:creationId xmlns:p14="http://schemas.microsoft.com/office/powerpoint/2010/main" val="4210322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#4</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sz="2000" dirty="0" smtClean="0"/>
              <a:t>Do you agree to add the following to the TG specification framework document:</a:t>
            </a:r>
          </a:p>
          <a:p>
            <a:pPr lvl="1"/>
            <a:r>
              <a:rPr lang="en-US" dirty="0" err="1"/>
              <a:t>X.y.z</a:t>
            </a:r>
            <a:r>
              <a:rPr lang="en-US" dirty="0"/>
              <a:t>  Requirement of Carrier Frequency  Synchronization</a:t>
            </a:r>
          </a:p>
          <a:p>
            <a:pPr lvl="2"/>
            <a:r>
              <a:rPr lang="en-US" dirty="0"/>
              <a:t>For 5GHz band, the carrier frequency synchronization error between the carrier frequency of STA and the carrier frequency of signal received from the AP shall </a:t>
            </a:r>
            <a:r>
              <a:rPr lang="en-US" dirty="0" smtClean="0"/>
              <a:t>not exceed ±N3 </a:t>
            </a:r>
            <a:r>
              <a:rPr lang="en-US" dirty="0"/>
              <a:t>ppm (TBD</a:t>
            </a:r>
            <a:r>
              <a:rPr lang="en-US" dirty="0" smtClean="0"/>
              <a:t>) T1 </a:t>
            </a:r>
            <a:r>
              <a:rPr lang="en-US" dirty="0"/>
              <a:t>(TBD) </a:t>
            </a:r>
            <a:r>
              <a:rPr lang="en-US" dirty="0" err="1"/>
              <a:t>usec</a:t>
            </a:r>
            <a:r>
              <a:rPr lang="en-US" dirty="0"/>
              <a:t> time after the start of the PPDU.</a:t>
            </a:r>
          </a:p>
          <a:p>
            <a:pPr lvl="2"/>
            <a:r>
              <a:rPr lang="en-US" dirty="0" smtClean="0"/>
              <a:t>For </a:t>
            </a:r>
            <a:r>
              <a:rPr lang="en-US" dirty="0"/>
              <a:t>2.4GHz band, the carrier frequency synchronization error between the carrier frequency of STA and the carrier frequency of signal received from the AP shall be within ±N4 ppm (TBD</a:t>
            </a:r>
            <a:r>
              <a:rPr lang="en-US" dirty="0" smtClean="0"/>
              <a:t>) </a:t>
            </a:r>
            <a:r>
              <a:rPr lang="en-US" sz="1600" dirty="0" smtClean="0"/>
              <a:t>T2 </a:t>
            </a:r>
            <a:r>
              <a:rPr lang="en-US" sz="1600" dirty="0"/>
              <a:t>(TBD) </a:t>
            </a:r>
            <a:r>
              <a:rPr lang="en-US" sz="1600" dirty="0" err="1"/>
              <a:t>usec</a:t>
            </a:r>
            <a:r>
              <a:rPr lang="en-US" sz="1600" dirty="0"/>
              <a:t> time after the start of the PPDU.</a:t>
            </a:r>
            <a:endParaRPr lang="en-US" altLang="zh-CN" sz="1600" dirty="0" smtClean="0"/>
          </a:p>
          <a:p>
            <a:pPr>
              <a:defRPr/>
            </a:pPr>
            <a:endParaRPr lang="en-US" altLang="zh-CN" sz="2000" dirty="0" smtClean="0"/>
          </a:p>
          <a:p>
            <a:pPr>
              <a:defRPr/>
            </a:pPr>
            <a:r>
              <a:rPr lang="en-US" altLang="zh-CN" sz="2000" dirty="0" smtClean="0"/>
              <a:t>Y/N/A: 7/13/many </a:t>
            </a:r>
          </a:p>
          <a:p>
            <a:pPr>
              <a:defRPr/>
            </a:pPr>
            <a:r>
              <a:rPr lang="en-US" altLang="zh-CN" sz="2000" dirty="0" smtClean="0"/>
              <a:t>Straw poll doesn’t meet 75%</a:t>
            </a:r>
            <a:endParaRPr lang="zh-CN" altLang="en-US" sz="2000"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14</a:t>
            </a:fld>
            <a:endParaRPr lang="en-US" altLang="zh-CN"/>
          </a:p>
        </p:txBody>
      </p:sp>
    </p:spTree>
    <p:extLst>
      <p:ext uri="{BB962C8B-B14F-4D97-AF65-F5344CB8AC3E}">
        <p14:creationId xmlns:p14="http://schemas.microsoft.com/office/powerpoint/2010/main" val="3928660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#5</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sz="2000" dirty="0" smtClean="0"/>
              <a:t>Do you agree to add the following to the TG specification framework document:</a:t>
            </a:r>
          </a:p>
          <a:p>
            <a:pPr lvl="1"/>
            <a:r>
              <a:rPr lang="en-US" sz="2400" dirty="0" err="1"/>
              <a:t>X.y.z</a:t>
            </a:r>
            <a:r>
              <a:rPr lang="en-US" sz="2400" dirty="0"/>
              <a:t>  Timing Synchronization Requirement </a:t>
            </a:r>
          </a:p>
          <a:p>
            <a:pPr lvl="2"/>
            <a:r>
              <a:rPr lang="en-US" sz="2000" dirty="0"/>
              <a:t>The symbol timing synchronization between the transmit symbol boundary of STA and the received symbol boundary from the AP shall be aligned within M ns (TBD) for a given CP length.  </a:t>
            </a:r>
          </a:p>
          <a:p>
            <a:pPr marL="0" indent="0">
              <a:buNone/>
              <a:defRPr/>
            </a:pPr>
            <a:endParaRPr lang="en-US" altLang="zh-CN" sz="2000" dirty="0" smtClean="0"/>
          </a:p>
          <a:p>
            <a:pPr>
              <a:defRPr/>
            </a:pPr>
            <a:r>
              <a:rPr lang="en-US" altLang="zh-CN" sz="2000" dirty="0" smtClean="0"/>
              <a:t>Y/N/A: 6/14/Many</a:t>
            </a:r>
          </a:p>
          <a:p>
            <a:pPr>
              <a:defRPr/>
            </a:pPr>
            <a:r>
              <a:rPr lang="en-US" altLang="zh-CN" sz="2000" dirty="0" smtClean="0"/>
              <a:t>Straw poll doesn’t meet 75%</a:t>
            </a:r>
            <a:endParaRPr lang="zh-CN" altLang="en-US" sz="2000"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15</a:t>
            </a:fld>
            <a:endParaRPr lang="en-US" altLang="zh-CN"/>
          </a:p>
        </p:txBody>
      </p:sp>
    </p:spTree>
    <p:extLst>
      <p:ext uri="{BB962C8B-B14F-4D97-AF65-F5344CB8AC3E}">
        <p14:creationId xmlns:p14="http://schemas.microsoft.com/office/powerpoint/2010/main" val="1074720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kumimoji="1" lang="en-US" altLang="ja-JP" dirty="0"/>
              <a:t>Do you agree that </a:t>
            </a:r>
            <a:r>
              <a:rPr kumimoji="1" lang="en-US" altLang="ja-JP" dirty="0" err="1"/>
              <a:t>TGax</a:t>
            </a:r>
            <a:r>
              <a:rPr kumimoji="1" lang="en-US" altLang="ja-JP" dirty="0"/>
              <a:t> should support a resource block sharing as defined in slide 10</a:t>
            </a:r>
            <a:r>
              <a:rPr kumimoji="1" lang="en-US" altLang="ja-JP" dirty="0" smtClean="0"/>
              <a:t>?</a:t>
            </a:r>
          </a:p>
          <a:p>
            <a:endParaRPr kumimoji="1" lang="en-US" altLang="ja-JP" dirty="0"/>
          </a:p>
          <a:p>
            <a:endParaRPr kumimoji="1" lang="en-US" altLang="ja-JP" dirty="0" smtClean="0"/>
          </a:p>
          <a:p>
            <a:endParaRPr kumimoji="1" lang="en-US" altLang="ja-JP" dirty="0"/>
          </a:p>
          <a:p>
            <a:endParaRPr kumimoji="1" lang="en-US" altLang="ja-JP" dirty="0" smtClean="0"/>
          </a:p>
          <a:p>
            <a:r>
              <a:rPr lang="en-US" altLang="zh-CN" dirty="0"/>
              <a:t>Y/N/A</a:t>
            </a:r>
            <a:r>
              <a:rPr lang="en-US" altLang="zh-CN" dirty="0" smtClean="0"/>
              <a:t>: 6/10/Many</a:t>
            </a:r>
            <a:endParaRPr kumimoji="1" lang="en-US" altLang="ja-JP" dirty="0"/>
          </a:p>
          <a:p>
            <a:endParaRPr lang="en-US" dirty="0"/>
          </a:p>
        </p:txBody>
      </p:sp>
      <p:sp>
        <p:nvSpPr>
          <p:cNvPr id="3" name="Title 2"/>
          <p:cNvSpPr>
            <a:spLocks noGrp="1"/>
          </p:cNvSpPr>
          <p:nvPr>
            <p:ph type="title"/>
          </p:nvPr>
        </p:nvSpPr>
        <p:spPr/>
        <p:txBody>
          <a:bodyPr/>
          <a:lstStyle/>
          <a:p>
            <a:r>
              <a:rPr lang="en-US" dirty="0" smtClean="0"/>
              <a:t>MU Straw Poll #6</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Sigurd Schelstraete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16</a:t>
            </a:fld>
            <a:endParaRPr lang="en-US"/>
          </a:p>
        </p:txBody>
      </p:sp>
    </p:spTree>
    <p:extLst>
      <p:ext uri="{BB962C8B-B14F-4D97-AF65-F5344CB8AC3E}">
        <p14:creationId xmlns:p14="http://schemas.microsoft.com/office/powerpoint/2010/main" val="423350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2</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2</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3</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3</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
        <p:nvSpPr>
          <p:cNvPr id="22531" name="Title 1"/>
          <p:cNvSpPr>
            <a:spLocks noGrp="1"/>
          </p:cNvSpPr>
          <p:nvPr>
            <p:ph type="title"/>
          </p:nvPr>
        </p:nvSpPr>
        <p:spPr/>
        <p:txBody>
          <a:bodyPr/>
          <a:lstStyle/>
          <a:p>
            <a:r>
              <a:rPr lang="en-US" altLang="en-US" dirty="0" smtClean="0"/>
              <a:t>Agenda for Wednesday March 11, 08:00 – 10:00</a:t>
            </a:r>
            <a:r>
              <a:rPr lang="en-US" altLang="en-US" dirty="0" smtClean="0">
                <a:sym typeface="Wingdings" panose="05000000000000000000" pitchFamily="2" charset="2"/>
              </a:rPr>
              <a:t> </a:t>
            </a:r>
            <a:endParaRPr lang="en-CA" altLang="en-US" dirty="0" smtClean="0"/>
          </a:p>
        </p:txBody>
      </p:sp>
      <p:sp>
        <p:nvSpPr>
          <p:cNvPr id="22532" name="Content Placeholder 2"/>
          <p:cNvSpPr>
            <a:spLocks noGrp="1"/>
          </p:cNvSpPr>
          <p:nvPr>
            <p:ph idx="1"/>
          </p:nvPr>
        </p:nvSpPr>
        <p:spPr/>
        <p:txBody>
          <a:bodyPr/>
          <a:lstStyle/>
          <a:p>
            <a:pPr>
              <a:lnSpc>
                <a:spcPct val="80000"/>
              </a:lnSpc>
            </a:pPr>
            <a:r>
              <a:rPr lang="en-US" altLang="en-US" sz="2000" dirty="0" smtClean="0"/>
              <a:t>Call meeting to order </a:t>
            </a:r>
          </a:p>
          <a:p>
            <a:pPr>
              <a:lnSpc>
                <a:spcPct val="80000"/>
              </a:lnSpc>
            </a:pPr>
            <a:r>
              <a:rPr lang="en-US" altLang="en-US" sz="2000" dirty="0" smtClean="0"/>
              <a:t>Patent policy, etc.</a:t>
            </a:r>
          </a:p>
          <a:p>
            <a:pPr>
              <a:lnSpc>
                <a:spcPct val="80000"/>
              </a:lnSpc>
            </a:pPr>
            <a:r>
              <a:rPr lang="en-US" altLang="en-US" sz="2000" dirty="0" smtClean="0"/>
              <a:t>Ad-hoc group Straw poll rules</a:t>
            </a:r>
          </a:p>
          <a:p>
            <a:pPr>
              <a:lnSpc>
                <a:spcPct val="80000"/>
              </a:lnSpc>
            </a:pPr>
            <a:r>
              <a:rPr lang="en-US" altLang="en-US" sz="2000" dirty="0" smtClean="0"/>
              <a:t>Set and approve agenda</a:t>
            </a:r>
          </a:p>
          <a:p>
            <a:pPr>
              <a:lnSpc>
                <a:spcPct val="80000"/>
              </a:lnSpc>
            </a:pPr>
            <a:r>
              <a:rPr lang="en-US" altLang="en-US" sz="2000" dirty="0" smtClean="0"/>
              <a:t>Presentations</a:t>
            </a:r>
          </a:p>
          <a:p>
            <a:pPr>
              <a:lnSpc>
                <a:spcPct val="80000"/>
              </a:lnSpc>
            </a:pPr>
            <a:r>
              <a:rPr lang="en-US" altLang="en-US" sz="2000" dirty="0" smtClean="0"/>
              <a:t>Adjourn</a:t>
            </a:r>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225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4637EEF-4BB4-499A-986E-E9C76644681A}" type="slidenum">
              <a:rPr lang="en-US" altLang="en-US"/>
              <a:pPr/>
              <a:t>4</a:t>
            </a:fld>
            <a:endParaRPr lang="en-US" altLang="en-US"/>
          </a:p>
        </p:txBody>
      </p:sp>
    </p:spTree>
    <p:extLst>
      <p:ext uri="{BB962C8B-B14F-4D97-AF65-F5344CB8AC3E}">
        <p14:creationId xmlns:p14="http://schemas.microsoft.com/office/powerpoint/2010/main" val="940784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5</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6</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dirty="0" err="1"/>
              <a:t>TGax</a:t>
            </a:r>
            <a:r>
              <a:rPr lang="en-US" dirty="0"/>
              <a:t> MU ad-hoc group</a:t>
            </a:r>
          </a:p>
          <a:p>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7</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December 2014</a:t>
            </a:r>
          </a:p>
        </p:txBody>
      </p:sp>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8</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11-15-0075r0</a:t>
            </a:r>
            <a:endParaRPr lang="en-US" altLang="en-US" sz="20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440</TotalTime>
  <Words>1087</Words>
  <Application>Microsoft Office PowerPoint</Application>
  <PresentationFormat>On-screen Show (4:3)</PresentationFormat>
  <Paragraphs>180</Paragraphs>
  <Slides>16</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6" baseType="lpstr">
      <vt:lpstr>MS PGothic</vt:lpstr>
      <vt:lpstr>SimSun</vt:lpstr>
      <vt:lpstr>Arial</vt:lpstr>
      <vt:lpstr>Helvetica</vt:lpstr>
      <vt:lpstr>Monotype Sorts</vt:lpstr>
      <vt:lpstr>Times New Roman</vt:lpstr>
      <vt:lpstr>Wingdings</vt:lpstr>
      <vt:lpstr>802-11-Submission</vt:lpstr>
      <vt:lpstr>Document</vt:lpstr>
      <vt:lpstr>Microsoft Excel Worksheet</vt:lpstr>
      <vt:lpstr>TGax MU ad-hoc March 2015 Agenda </vt:lpstr>
      <vt:lpstr>Meeting Protocol</vt:lpstr>
      <vt:lpstr>Attendance</vt:lpstr>
      <vt:lpstr>Agenda for Wednesday March 11, 08:00 – 10:00 </vt:lpstr>
      <vt:lpstr>Participants, Patents, and Duty to Inform</vt:lpstr>
      <vt:lpstr>Patent Related Links</vt:lpstr>
      <vt:lpstr>Call for Potentially Essential Patents</vt:lpstr>
      <vt:lpstr>Other Guidelines for IEEE WG Meetings</vt:lpstr>
      <vt:lpstr>Ad-hoc Group Straw poll rules</vt:lpstr>
      <vt:lpstr>Submissions (MU)</vt:lpstr>
      <vt:lpstr>MU Straw Poll #1</vt:lpstr>
      <vt:lpstr>MU Straw Poll #2</vt:lpstr>
      <vt:lpstr>MU Straw Poll #3</vt:lpstr>
      <vt:lpstr>MU Straw Poll #4</vt:lpstr>
      <vt:lpstr>MU Straw Poll #5</vt:lpstr>
      <vt:lpstr>MU Straw Poll #6</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24</cp:revision>
  <cp:lastPrinted>1998-02-10T13:28:06Z</cp:lastPrinted>
  <dcterms:created xsi:type="dcterms:W3CDTF">2015-03-09T09:52:27Z</dcterms:created>
  <dcterms:modified xsi:type="dcterms:W3CDTF">2015-03-11T13:14:21Z</dcterms:modified>
</cp:coreProperties>
</file>