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21" r:id="rId3"/>
    <p:sldId id="319" r:id="rId4"/>
    <p:sldId id="322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2" r:id="rId13"/>
    <p:sldId id="330" r:id="rId14"/>
    <p:sldId id="333" r:id="rId15"/>
    <p:sldId id="334" r:id="rId16"/>
    <p:sldId id="335" r:id="rId17"/>
    <p:sldId id="336" r:id="rId18"/>
    <p:sldId id="337" r:id="rId19"/>
    <p:sldId id="323" r:id="rId20"/>
    <p:sldId id="320" r:id="rId21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7" autoAdjust="0"/>
    <p:restoredTop sz="84983" autoAdjust="0"/>
  </p:normalViewPr>
  <p:slideViewPr>
    <p:cSldViewPr>
      <p:cViewPr varScale="1">
        <p:scale>
          <a:sx n="123" d="100"/>
          <a:sy n="123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1281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40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808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904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802.11-15-0902-00-0ngp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Chenchen LIU, Huawei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94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85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460295" y="6475413"/>
            <a:ext cx="108363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3233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 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802.11-15/0388r2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NGP Use Case Template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2015-11-09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919"/>
              </p:ext>
            </p:extLst>
          </p:nvPr>
        </p:nvGraphicFramePr>
        <p:xfrm>
          <a:off x="509588" y="2674938"/>
          <a:ext cx="79867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7" name="Document" r:id="rId4" imgW="8258040" imgH="2544318" progId="Word.Document.8">
                  <p:embed/>
                </p:oleObj>
              </mc:Choice>
              <mc:Fallback>
                <p:oleObj name="Document" r:id="rId4" imgW="8258040" imgH="254431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4938"/>
                        <a:ext cx="7986712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5157192"/>
            <a:ext cx="330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Revision 1: Motions included from </a:t>
            </a:r>
            <a:r>
              <a:rPr lang="en-US" dirty="0" smtClean="0"/>
              <a:t>11-15-0970r01</a:t>
            </a:r>
          </a:p>
          <a:p>
            <a:r>
              <a:rPr lang="en-US" dirty="0" smtClean="0"/>
              <a:t>Revision 2: Motions included from 11-15-1238r01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56984" cy="1066800"/>
          </a:xfrm>
        </p:spPr>
        <p:txBody>
          <a:bodyPr/>
          <a:lstStyle/>
          <a:p>
            <a:r>
              <a:rPr lang="en-US" altLang="zh-CN" dirty="0" smtClean="0"/>
              <a:t>4. Positioning for Spectrum Management(Cont’d)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Key Performance and Attributes:</a:t>
            </a:r>
          </a:p>
          <a:p>
            <a:pPr lvl="1"/>
            <a:r>
              <a:rPr lang="en-US" altLang="zh-CN" b="1" i="1" dirty="0" smtClean="0"/>
              <a:t>Horizontal accuracy:</a:t>
            </a:r>
            <a:r>
              <a:rPr lang="en-US" altLang="zh-CN" dirty="0" smtClean="0"/>
              <a:t> &lt;0.5 m@90%, vertical  accuracy: same floor@99%</a:t>
            </a:r>
          </a:p>
          <a:p>
            <a:pPr lvl="1"/>
            <a:r>
              <a:rPr lang="en-US" altLang="zh-CN" b="1" i="1" dirty="0" smtClean="0"/>
              <a:t>Latency:</a:t>
            </a:r>
            <a:r>
              <a:rPr lang="en-US" altLang="zh-CN" dirty="0" smtClean="0"/>
              <a:t> &lt;500ms </a:t>
            </a:r>
          </a:p>
          <a:p>
            <a:pPr lvl="1"/>
            <a:r>
              <a:rPr lang="en-US" altLang="zh-CN" b="1" i="1" dirty="0" smtClean="0"/>
              <a:t>Refresh Rate:</a:t>
            </a:r>
            <a:r>
              <a:rPr lang="en-US" altLang="zh-CN" dirty="0" smtClean="0"/>
              <a:t> &gt; 1 location/sec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7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</a:t>
            </a:r>
            <a:r>
              <a:rPr lang="en-US" altLang="ja-JP" noProof="0" dirty="0" smtClean="0"/>
              <a:t>. </a:t>
            </a:r>
            <a:r>
              <a:rPr lang="en-US" altLang="ja-JP" noProof="0" dirty="0" smtClean="0"/>
              <a:t>Positioning </a:t>
            </a:r>
            <a:r>
              <a:rPr lang="en-US" altLang="ja-JP" dirty="0" smtClean="0"/>
              <a:t>for Medical </a:t>
            </a:r>
            <a:r>
              <a:rPr lang="en-US" altLang="ja-JP" noProof="0" dirty="0" smtClean="0"/>
              <a:t>Applications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Patient under medical surveillance in a hospital or care home.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with 802.11 coverage. The expected AP environment is</a:t>
            </a:r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25 </a:t>
            </a:r>
            <a:r>
              <a:rPr kumimoji="1" lang="en-US" altLang="ja-JP" dirty="0"/>
              <a:t>users 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ft.</a:t>
            </a:r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Patient is connected to a portable medical </a:t>
            </a:r>
            <a:r>
              <a:rPr kumimoji="1" lang="en-US" altLang="ja-JP" dirty="0" smtClean="0"/>
              <a:t>device with WLAN interface </a:t>
            </a:r>
            <a:r>
              <a:rPr kumimoji="1" lang="en-US" altLang="ja-JP" dirty="0"/>
              <a:t>(e.g. heart rate monitor)</a:t>
            </a:r>
            <a:r>
              <a:rPr kumimoji="1" lang="en-US" altLang="ja-JP" dirty="0" smtClean="0"/>
              <a:t> which continuously monitors medical parameters.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patient moves around, his/her position is tracked and recorded.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monitored medical parameters get severe, a nurse or a doctor is informed including the patient’s position for first aid assistance.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medical parameters can be linked with an activity profile which is retrieved from the tracked data.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the patient leaves a certain area, a nurse gets informed (fencing feature).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1m @ 90</a:t>
            </a:r>
            <a:r>
              <a:rPr kumimoji="1" lang="en-US" altLang="ja-JP" dirty="0" smtClean="0"/>
              <a:t>%</a:t>
            </a:r>
          </a:p>
          <a:p>
            <a:pPr lvl="1"/>
            <a:r>
              <a:rPr kumimoji="1" lang="en-US" altLang="ja-JP" dirty="0"/>
              <a:t>Vertical accuracy: same </a:t>
            </a:r>
            <a:r>
              <a:rPr kumimoji="1" lang="en-US" altLang="ja-JP" dirty="0" smtClean="0"/>
              <a:t>floor @ 99.9%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200ms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40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low, the impact should be independent on the number of users</a:t>
            </a:r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6</a:t>
            </a:r>
            <a:r>
              <a:rPr lang="en-US" altLang="ja-JP" noProof="0" dirty="0" smtClean="0"/>
              <a:t>. </a:t>
            </a:r>
            <a:r>
              <a:rPr lang="en-US" altLang="ja-JP" noProof="0" dirty="0" smtClean="0"/>
              <a:t>Indoor Geotagging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digital camera, smart phone, tablet, or smart eyeglasses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(e.g. museum, exhibits, </a:t>
            </a:r>
            <a:r>
              <a:rPr kumimoji="1" lang="en-US" altLang="ja-JP" b="0" dirty="0" smtClean="0"/>
              <a:t>fair, restaurant) with </a:t>
            </a:r>
            <a:r>
              <a:rPr kumimoji="1" lang="en-US" altLang="ja-JP" b="0" dirty="0"/>
              <a:t>802.11 coverage</a:t>
            </a:r>
            <a:r>
              <a:rPr kumimoji="1" lang="en-US" altLang="ja-JP" b="0" dirty="0" smtClean="0"/>
              <a:t>. The </a:t>
            </a:r>
            <a:r>
              <a:rPr kumimoji="1" lang="en-US" altLang="ja-JP" b="0" dirty="0"/>
              <a:t>expected AP environment is</a:t>
            </a:r>
          </a:p>
          <a:p>
            <a:pPr lvl="1" algn="just"/>
            <a:r>
              <a:rPr kumimoji="1" lang="en-US" altLang="ja-JP" dirty="0"/>
              <a:t>1 AP per &lt; 25 users or &lt; 100m² / 1000 sq. ft</a:t>
            </a:r>
            <a:r>
              <a:rPr kumimoji="1" lang="en-US" altLang="ja-JP" dirty="0" smtClean="0"/>
              <a:t>. (large buildings)</a:t>
            </a:r>
          </a:p>
          <a:p>
            <a:pPr lvl="1" algn="just"/>
            <a:r>
              <a:rPr kumimoji="1" lang="en-US" altLang="ja-JP" dirty="0" smtClean="0"/>
              <a:t>1 AP per floor, optional</a:t>
            </a:r>
            <a:r>
              <a:rPr kumimoji="1" lang="en-US" altLang="ja-JP" dirty="0"/>
              <a:t>: multiple APs from neighboring </a:t>
            </a:r>
            <a:r>
              <a:rPr kumimoji="1" lang="en-US" altLang="ja-JP" dirty="0" smtClean="0"/>
              <a:t>apartments (small buildings)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Person takes a picture with a digital camera.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Digital camera estimates its position using .11az and tags the picture with its geolocation (like GPS geotagging for outdoor applications)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</a:t>
            </a:r>
            <a:r>
              <a:rPr kumimoji="1" lang="en-US" altLang="ja-JP" dirty="0" smtClean="0"/>
              <a:t>&lt; 1m </a:t>
            </a:r>
            <a:r>
              <a:rPr kumimoji="1" lang="en-US" altLang="ja-JP" dirty="0"/>
              <a:t>@ </a:t>
            </a:r>
            <a:r>
              <a:rPr kumimoji="1" lang="en-US" altLang="ja-JP" dirty="0" smtClean="0"/>
              <a:t>90%</a:t>
            </a:r>
          </a:p>
          <a:p>
            <a:pPr lvl="1"/>
            <a:r>
              <a:rPr kumimoji="1" lang="en-US" altLang="ja-JP" dirty="0"/>
              <a:t>Vertical accuracy: </a:t>
            </a:r>
            <a:r>
              <a:rPr kumimoji="1" lang="en-US" altLang="ja-JP" dirty="0" smtClean="0"/>
              <a:t>&lt; 1m @ 90%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400ms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&lt; 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/>
              <a:t>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</a:t>
            </a:r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2" r="8590"/>
          <a:stretch/>
        </p:blipFill>
        <p:spPr bwMode="auto">
          <a:xfrm>
            <a:off x="6061545" y="4572000"/>
            <a:ext cx="247285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28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7</a:t>
            </a:r>
            <a:r>
              <a:rPr lang="en-US" altLang="ja-JP" noProof="0" dirty="0" smtClean="0"/>
              <a:t>. </a:t>
            </a:r>
            <a:r>
              <a:rPr lang="en-US" altLang="ja-JP" noProof="0" dirty="0" smtClean="0"/>
              <a:t>Positioning for Video Cameras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Enterprise (e.g. shop) installing video surveillance cameras with WLAN connection capability</a:t>
            </a:r>
          </a:p>
          <a:p>
            <a:pPr lvl="1" algn="just"/>
            <a:r>
              <a:rPr kumimoji="1" lang="en-US" altLang="ja-JP" dirty="0" smtClean="0"/>
              <a:t>WLAN is used for video transmission, camera control, and positioning of the camera</a:t>
            </a:r>
            <a:endParaRPr kumimoji="1" lang="en-US" altLang="ja-JP" b="0" dirty="0" smtClean="0"/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endParaRPr kumimoji="1" lang="en-US" altLang="ja-JP" dirty="0" smtClean="0"/>
          </a:p>
          <a:p>
            <a:pPr lvl="1" algn="just"/>
            <a:r>
              <a:rPr kumimoji="1" lang="en-US" altLang="ja-JP" b="0" dirty="0" smtClean="0"/>
              <a:t>Building with </a:t>
            </a:r>
            <a:r>
              <a:rPr kumimoji="1" lang="en-US" altLang="ja-JP" b="0" dirty="0"/>
              <a:t>802.11 </a:t>
            </a:r>
            <a:r>
              <a:rPr kumimoji="1" lang="en-US" altLang="ja-JP" b="0" dirty="0" smtClean="0"/>
              <a:t>infrastructure. The </a:t>
            </a:r>
            <a:r>
              <a:rPr kumimoji="1" lang="en-US" altLang="ja-JP" b="0" dirty="0"/>
              <a:t>expected AP environment is</a:t>
            </a:r>
          </a:p>
          <a:p>
            <a:pPr lvl="2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 cameras </a:t>
            </a:r>
            <a:r>
              <a:rPr kumimoji="1" lang="en-US" altLang="ja-JP" dirty="0"/>
              <a:t>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</a:t>
            </a:r>
            <a:r>
              <a:rPr kumimoji="1" lang="en-US" altLang="ja-JP" dirty="0" smtClean="0"/>
              <a:t>.</a:t>
            </a:r>
          </a:p>
          <a:p>
            <a:pPr lvl="1" algn="just"/>
            <a:r>
              <a:rPr kumimoji="1" lang="en-US" altLang="ja-JP" dirty="0" smtClean="0"/>
              <a:t>In some environments P2P is applied</a:t>
            </a:r>
          </a:p>
          <a:p>
            <a:pPr lvl="1" algn="just"/>
            <a:r>
              <a:rPr kumimoji="1" lang="en-US" altLang="ja-JP" dirty="0" smtClean="0"/>
              <a:t>APs and STAs </a:t>
            </a:r>
            <a:r>
              <a:rPr kumimoji="1" lang="en-US" altLang="ja-JP" dirty="0"/>
              <a:t>support </a:t>
            </a:r>
            <a:r>
              <a:rPr kumimoji="1" lang="en-US" altLang="ja-JP" dirty="0" smtClean="0"/>
              <a:t> .</a:t>
            </a:r>
            <a:r>
              <a:rPr kumimoji="1" lang="en-US" altLang="ja-JP" dirty="0"/>
              <a:t>11ac</a:t>
            </a:r>
            <a:r>
              <a:rPr kumimoji="1" lang="en-US" altLang="ja-JP" dirty="0" smtClean="0"/>
              <a:t>, .11ax and 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 technician installs the surveillance cameras at arbitrary positions.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After the setup is done, each camera is triggered to determine its position.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absolute (infrastructure) or relative (P2P) position is fed back to the control room, where the position of all cameras is denoted on a map of the building.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camera position is crucial for a continuous tracking of moving persons (picture handover between cameras).</a:t>
            </a:r>
          </a:p>
          <a:p>
            <a:pPr marL="357188" indent="-357188"/>
            <a:r>
              <a:rPr kumimoji="1" lang="en-US" altLang="ja-JP" dirty="0" smtClean="0"/>
              <a:t>Positioning requirements</a:t>
            </a:r>
            <a:r>
              <a:rPr kumimoji="1" lang="en-US" altLang="ja-JP" dirty="0"/>
              <a:t>:</a:t>
            </a:r>
            <a:endParaRPr kumimoji="1" lang="en-US" altLang="ja-JP" dirty="0" smtClean="0"/>
          </a:p>
          <a:p>
            <a:pPr marL="757238" lvl="1" indent="-357188"/>
            <a:r>
              <a:rPr kumimoji="1" lang="en-US" altLang="ja-JP" dirty="0" smtClean="0"/>
              <a:t>Horizontal / Vertical accuracy:  both &lt; 1m @ 90% (infrastructure)</a:t>
            </a:r>
          </a:p>
          <a:p>
            <a:pPr marL="757238" lvl="1" indent="-357188"/>
            <a:r>
              <a:rPr kumimoji="1" lang="en-US" altLang="ja-JP" dirty="0" smtClean="0"/>
              <a:t>Distance / Angular accuracy: &lt; 1m @ 90%   /   &lt; 2° @ 90% (P2P)</a:t>
            </a:r>
          </a:p>
          <a:p>
            <a:pPr marL="757238" lvl="1" indent="-357188"/>
            <a:r>
              <a:rPr kumimoji="1" lang="en-US" altLang="ja-JP" dirty="0" smtClean="0"/>
              <a:t>Latency: &lt; 1s</a:t>
            </a:r>
          </a:p>
          <a:p>
            <a:pPr marL="757238" lvl="1" indent="-357188"/>
            <a:r>
              <a:rPr kumimoji="1" lang="en-US" altLang="ja-JP" dirty="0"/>
              <a:t>Refresh rate: &lt; </a:t>
            </a:r>
            <a:r>
              <a:rPr kumimoji="1" lang="en-US" altLang="ja-JP" dirty="0" smtClean="0"/>
              <a:t>1 locations/day</a:t>
            </a:r>
            <a:endParaRPr kumimoji="1" lang="en-US" altLang="ja-JP" dirty="0"/>
          </a:p>
          <a:p>
            <a:pPr marL="757238" lvl="1" indent="-357188"/>
            <a:r>
              <a:rPr kumimoji="1" lang="en-US" altLang="ja-JP" dirty="0"/>
              <a:t>Impact on Network Bandwidth: as low as possible, video </a:t>
            </a:r>
            <a:r>
              <a:rPr kumimoji="1" lang="en-US" altLang="ja-JP" dirty="0" smtClean="0"/>
              <a:t>dominates</a:t>
            </a:r>
            <a:endParaRPr kumimoji="1"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1" t="18592" r="24762" b="18302"/>
          <a:stretch/>
        </p:blipFill>
        <p:spPr bwMode="auto">
          <a:xfrm>
            <a:off x="7293837" y="5066968"/>
            <a:ext cx="1562838" cy="118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52" y="2372179"/>
            <a:ext cx="2209923" cy="13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66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UAV </a:t>
            </a:r>
            <a:r>
              <a:rPr lang="en-US" dirty="0" smtClean="0"/>
              <a:t>Use Case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062664" cy="44001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A person controlling a commercial/consumer-level drone, with the controller in his/her hands.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Indoor and outdoor environment where a commercial- or consumer-level drone is permitted to fly. There is no requirement for APs in the area, but both the drone and the controller need to equip with Wi-Fi.</a:t>
            </a:r>
          </a:p>
          <a:p>
            <a:r>
              <a:rPr lang="en-US" dirty="0" smtClean="0"/>
              <a:t>Use case:</a:t>
            </a:r>
          </a:p>
          <a:p>
            <a:pPr lvl="1"/>
            <a:r>
              <a:rPr lang="en-US" dirty="0" smtClean="0"/>
              <a:t>The user controls his/her drone with a controller using Wi-Fi.</a:t>
            </a:r>
          </a:p>
          <a:p>
            <a:pPr lvl="1"/>
            <a:r>
              <a:rPr lang="en-US" dirty="0" smtClean="0"/>
              <a:t>The user defines an area (e.g. by defining the distance between the drone and the controller) that the drone should fly within;</a:t>
            </a:r>
          </a:p>
          <a:p>
            <a:pPr lvl="1"/>
            <a:r>
              <a:rPr lang="en-US" dirty="0" smtClean="0"/>
              <a:t>The user controls the drone to move 30 degree to the left/right, with the same radius. </a:t>
            </a:r>
          </a:p>
          <a:p>
            <a:pPr lvl="1"/>
            <a:r>
              <a:rPr lang="en-US" dirty="0" smtClean="0"/>
              <a:t>The user controls the drone to circle around him/her with the same radius (</a:t>
            </a:r>
            <a:r>
              <a:rPr lang="en-US" b="1" dirty="0" smtClean="0"/>
              <a:t>Orbit Mode</a:t>
            </a:r>
            <a:r>
              <a:rPr lang="en-US" dirty="0" smtClean="0"/>
              <a:t> - think of the user as a skier, biker or a surfer);</a:t>
            </a:r>
          </a:p>
          <a:p>
            <a:pPr lvl="1"/>
            <a:r>
              <a:rPr lang="en-US" dirty="0" smtClean="0"/>
              <a:t>The user controls the drone to fly along a straight line, towards him/her (zoom in) or away from him/her (zoom out).</a:t>
            </a:r>
          </a:p>
          <a:p>
            <a:pPr lvl="1"/>
            <a:r>
              <a:rPr lang="en-US" altLang="zh-CN" dirty="0" smtClean="0"/>
              <a:t>The user controls the drone to follow him/her at certain distance (</a:t>
            </a:r>
            <a:r>
              <a:rPr lang="en-US" altLang="zh-CN" b="1" dirty="0" smtClean="0"/>
              <a:t>Follow Mode</a:t>
            </a:r>
            <a:r>
              <a:rPr lang="en-US" altLang="zh-CN" dirty="0" smtClean="0"/>
              <a:t>)</a:t>
            </a:r>
            <a:endParaRPr lang="en-US" dirty="0" smtClean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6444208" y="6498048"/>
            <a:ext cx="200946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Allan Zhu/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14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948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UAV </a:t>
            </a:r>
            <a:r>
              <a:rPr lang="en-US" dirty="0" smtClean="0"/>
              <a:t>Use Case Description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8062664" cy="440012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Horizontal accuracy: &lt;0.5 m@90%, </a:t>
            </a:r>
          </a:p>
          <a:p>
            <a:r>
              <a:rPr lang="en-US" sz="1800" dirty="0" smtClean="0"/>
              <a:t>Vertical  accuracy: &lt;0.5m @90%</a:t>
            </a:r>
          </a:p>
          <a:p>
            <a:r>
              <a:rPr lang="en-US" sz="1800" u="sng" dirty="0" smtClean="0"/>
              <a:t>Angular accuracy: bearing error &lt; TBD@90%</a:t>
            </a:r>
          </a:p>
          <a:p>
            <a:r>
              <a:rPr lang="en-US" sz="1800" dirty="0" smtClean="0"/>
              <a:t>Latency: &lt;10ms</a:t>
            </a:r>
          </a:p>
          <a:p>
            <a:pPr lvl="1"/>
            <a:r>
              <a:rPr lang="en-US" sz="1600" dirty="0" smtClean="0"/>
              <a:t>The 3DRobotics Solo can reach top speed of 25m/s. An interval of 10ms translates to 0.25m</a:t>
            </a:r>
          </a:p>
          <a:p>
            <a:pPr lvl="1"/>
            <a:r>
              <a:rPr lang="en-US" sz="1600" dirty="0" smtClean="0"/>
              <a:t>The DJI Inspire 1 can reach top speed of 22m/s. An interval of 10ms translates to 0.22m.</a:t>
            </a:r>
          </a:p>
          <a:p>
            <a:r>
              <a:rPr lang="en-US" sz="1800" dirty="0" smtClean="0"/>
              <a:t>Refresh Rate: &lt;10ms</a:t>
            </a:r>
          </a:p>
          <a:p>
            <a:pPr lvl="1"/>
            <a:r>
              <a:rPr lang="en-US" sz="1600" dirty="0" smtClean="0"/>
              <a:t>This depends on the drone flying speed. For precise control, this can be made smaller.</a:t>
            </a:r>
          </a:p>
          <a:p>
            <a:r>
              <a:rPr lang="en-US" sz="1800" dirty="0" smtClean="0"/>
              <a:t>Number of Simultaneous Users</a:t>
            </a:r>
          </a:p>
          <a:p>
            <a:pPr lvl="1"/>
            <a:r>
              <a:rPr lang="en-US" sz="1600" dirty="0"/>
              <a:t>1</a:t>
            </a:r>
            <a:endParaRPr lang="en-US" sz="1600" dirty="0" smtClean="0"/>
          </a:p>
          <a:p>
            <a:r>
              <a:rPr lang="en-US" sz="1800" dirty="0" smtClean="0"/>
              <a:t>Impact on the Wireless Network</a:t>
            </a:r>
          </a:p>
          <a:p>
            <a:pPr lvl="1"/>
            <a:r>
              <a:rPr lang="en-US" sz="1600" dirty="0" smtClean="0"/>
              <a:t>No impact – The drone and the controller form their own network.</a:t>
            </a:r>
          </a:p>
          <a:p>
            <a:endParaRPr lang="en-US" sz="180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6444208" y="6498048"/>
            <a:ext cx="200946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Allan Zhu/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08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9.</a:t>
            </a:r>
            <a:r>
              <a:rPr lang="en-US" sz="2400" dirty="0" smtClean="0"/>
              <a:t> </a:t>
            </a:r>
            <a:r>
              <a:rPr lang="en-US" sz="2400" dirty="0" smtClean="0"/>
              <a:t>Location services of underground mining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3672408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User: </a:t>
            </a:r>
          </a:p>
          <a:p>
            <a:pPr lvl="1"/>
            <a:r>
              <a:rPr lang="en-US" sz="1500" b="0" dirty="0" smtClean="0"/>
              <a:t>The mining administrator tracks the personnel and valuable assets underground.</a:t>
            </a:r>
          </a:p>
          <a:p>
            <a:pPr lvl="1"/>
            <a:r>
              <a:rPr lang="en-US" sz="1500" b="0" dirty="0" smtClean="0"/>
              <a:t>The miners locate other personnel or equipment in the pits. </a:t>
            </a:r>
          </a:p>
          <a:p>
            <a:pPr lvl="1"/>
            <a:r>
              <a:rPr lang="en-US" sz="1500" b="0" dirty="0" smtClean="0"/>
              <a:t>Automated vehicles are navigated to the specified position.</a:t>
            </a:r>
          </a:p>
          <a:p>
            <a:pPr lvl="1"/>
            <a:r>
              <a:rPr lang="en-US" sz="1500" dirty="0" smtClean="0"/>
              <a:t>Mining machines use accurate under ground position information to make decision, for example, </a:t>
            </a:r>
            <a:r>
              <a:rPr lang="en-US" altLang="zh-CN" sz="1500" kern="1200" dirty="0" smtClean="0">
                <a:latin typeface="Times New Roman" pitchFamily="18" charset="0"/>
              </a:rPr>
              <a:t>heading positioning of bucket-wheel excavator machines.</a:t>
            </a:r>
            <a:r>
              <a:rPr lang="en-US" sz="1500" dirty="0" smtClean="0"/>
              <a:t> </a:t>
            </a:r>
            <a:endParaRPr lang="en-US" sz="1500" b="0" dirty="0" smtClean="0"/>
          </a:p>
          <a:p>
            <a:r>
              <a:rPr lang="en-US" sz="1600" dirty="0" smtClean="0"/>
              <a:t>Environment: </a:t>
            </a:r>
            <a:r>
              <a:rPr lang="en-US" sz="1400" b="0" dirty="0" smtClean="0"/>
              <a:t>Underground mines use </a:t>
            </a:r>
            <a:r>
              <a:rPr lang="en-US" sz="1400" b="0" dirty="0" err="1" smtClean="0"/>
              <a:t>WiFi</a:t>
            </a:r>
            <a:r>
              <a:rPr lang="en-US" sz="1400" b="0" dirty="0" smtClean="0"/>
              <a:t> networks for data transmission and personnel, vehicle and asset tracking. </a:t>
            </a:r>
          </a:p>
          <a:p>
            <a:pPr lvl="1"/>
            <a:r>
              <a:rPr lang="en-US" sz="1500" b="0" dirty="0" smtClean="0"/>
              <a:t>1 AP could cover 100~200 meters range</a:t>
            </a:r>
          </a:p>
          <a:p>
            <a:pPr lvl="1"/>
            <a:r>
              <a:rPr lang="en-US" sz="1500" b="0" dirty="0" smtClean="0"/>
              <a:t>APs support 11n, ac, ax, ay, </a:t>
            </a:r>
            <a:r>
              <a:rPr lang="en-US" sz="1500" b="0" dirty="0" err="1" smtClean="0"/>
              <a:t>az</a:t>
            </a:r>
            <a:endParaRPr lang="en-US" sz="1500" b="0" dirty="0" smtClean="0"/>
          </a:p>
          <a:p>
            <a:pPr lvl="1"/>
            <a:r>
              <a:rPr lang="en-US" sz="1500" b="0" dirty="0" smtClean="0"/>
              <a:t>1 AP could support &lt;50 STAs</a:t>
            </a:r>
          </a:p>
          <a:p>
            <a:r>
              <a:rPr lang="en-US" sz="1600" dirty="0" smtClean="0"/>
              <a:t>Use case:</a:t>
            </a:r>
          </a:p>
          <a:p>
            <a:pPr lvl="1"/>
            <a:r>
              <a:rPr lang="en-US" sz="1500" dirty="0" smtClean="0"/>
              <a:t>Mining administrator is alarmed that an underground machine is working abnormally.</a:t>
            </a:r>
          </a:p>
          <a:p>
            <a:pPr lvl="1"/>
            <a:r>
              <a:rPr lang="en-US" sz="1500" dirty="0" smtClean="0"/>
              <a:t>Administrator locates the specific machine on the central control station</a:t>
            </a:r>
          </a:p>
          <a:p>
            <a:pPr lvl="1"/>
            <a:r>
              <a:rPr lang="en-US" sz="1500" dirty="0" smtClean="0"/>
              <a:t>Administrator locates the engineer who is close to the machine and let him go to check.</a:t>
            </a:r>
          </a:p>
          <a:p>
            <a:pPr lvl="1"/>
            <a:r>
              <a:rPr lang="en-US" sz="1500" dirty="0" smtClean="0"/>
              <a:t>The engineer locates the machine on the display of his handset and is guided to the position.</a:t>
            </a:r>
          </a:p>
          <a:p>
            <a:pPr lvl="1"/>
            <a:r>
              <a:rPr lang="en-US" sz="1500" dirty="0" smtClean="0"/>
              <a:t>P2P cooperative positioning should be enabled to facilitate accurate positioning.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914380"/>
            <a:ext cx="3111917" cy="19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maxwell-recruitment-underground-min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941168"/>
            <a:ext cx="3415444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9</a:t>
            </a:r>
            <a:r>
              <a:rPr lang="en-US" sz="2800" dirty="0"/>
              <a:t>. Location services of underground </a:t>
            </a:r>
            <a:r>
              <a:rPr lang="en-US" sz="2800" dirty="0" smtClean="0"/>
              <a:t>mining (</a:t>
            </a:r>
            <a:r>
              <a:rPr lang="en-US" sz="2800" dirty="0" err="1" smtClean="0"/>
              <a:t>cont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Linear accuracy along  a narrow tunnel</a:t>
            </a:r>
          </a:p>
          <a:p>
            <a:pPr lvl="1"/>
            <a:r>
              <a:rPr lang="en-US" sz="1600" dirty="0" smtClean="0"/>
              <a:t>For personnel: &lt;1m@90%</a:t>
            </a:r>
          </a:p>
          <a:p>
            <a:pPr lvl="1"/>
            <a:r>
              <a:rPr lang="en-US" sz="1600" b="0" dirty="0" smtClean="0"/>
              <a:t>For digging/drilling heads: TBD</a:t>
            </a:r>
          </a:p>
          <a:p>
            <a:r>
              <a:rPr lang="en-US" sz="2000" b="0" dirty="0" smtClean="0"/>
              <a:t>Horizontal accuracy with respect to local reference system (larger tunnels): </a:t>
            </a:r>
          </a:p>
          <a:p>
            <a:pPr lvl="1"/>
            <a:r>
              <a:rPr lang="en-US" sz="1600" b="0" dirty="0" smtClean="0"/>
              <a:t>For personnel: &lt;1 m@90%, </a:t>
            </a:r>
          </a:p>
          <a:p>
            <a:pPr lvl="1"/>
            <a:r>
              <a:rPr lang="en-US" sz="1600" dirty="0" smtClean="0"/>
              <a:t>For digging/drilling heads: TBD</a:t>
            </a:r>
            <a:endParaRPr lang="en-US" sz="1600" b="0" dirty="0" smtClean="0"/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layer@99% in the pits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2-5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30 per AP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5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Pipe/Vault </a:t>
            </a:r>
            <a:r>
              <a:rPr lang="en-US" dirty="0" smtClean="0"/>
              <a:t>Robot Positioning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companies which maintain the pipes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Pipe/vault is equipped with </a:t>
            </a:r>
            <a:r>
              <a:rPr kumimoji="1" lang="en-US" altLang="ja-JP" b="0" dirty="0" err="1" smtClean="0"/>
              <a:t>WiFi</a:t>
            </a:r>
            <a:r>
              <a:rPr kumimoji="1" lang="en-US" altLang="ja-JP" b="0" dirty="0" smtClean="0"/>
              <a:t> enabled sensors or APs. Pipe robots work in the pipes. </a:t>
            </a:r>
            <a:endParaRPr kumimoji="1" lang="en-US" altLang="ja-JP" b="0" dirty="0"/>
          </a:p>
          <a:p>
            <a:pPr lvl="1" algn="just"/>
            <a:r>
              <a:rPr kumimoji="1" lang="en-US" altLang="ja-JP" dirty="0"/>
              <a:t>1 AP </a:t>
            </a:r>
            <a:r>
              <a:rPr kumimoji="1" lang="en-US" altLang="ja-JP" dirty="0" smtClean="0"/>
              <a:t>per </a:t>
            </a:r>
            <a:r>
              <a:rPr kumimoji="1" lang="en-US" altLang="ja-JP" dirty="0"/>
              <a:t>&lt; </a:t>
            </a:r>
            <a:r>
              <a:rPr kumimoji="1" lang="en-US" altLang="ja-JP" dirty="0" smtClean="0"/>
              <a:t>10 users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Pipe /vault robots go through the pipe to detect leakage or breakage. It may carry cameras and sensors to record the status of pipes and the environmental conditions.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robot detects a leakage or breakage point, it needs to locate the position and report the location to the AP directly or through </a:t>
            </a:r>
            <a:r>
              <a:rPr kumimoji="1" lang="en-US" altLang="ja-JP" dirty="0" err="1" smtClean="0"/>
              <a:t>wifi</a:t>
            </a:r>
            <a:r>
              <a:rPr kumimoji="1" lang="en-US" altLang="ja-JP" dirty="0" smtClean="0"/>
              <a:t> enabled sensors.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robots may need to exchange location information to facilitate positioning when APs or sensors are out of range.</a:t>
            </a:r>
          </a:p>
          <a:p>
            <a:pPr marL="357188" indent="-357188"/>
            <a:r>
              <a:rPr kumimoji="1" lang="en-US" altLang="ja-JP" dirty="0" smtClean="0"/>
              <a:t>Positioning </a:t>
            </a:r>
            <a:r>
              <a:rPr kumimoji="1" lang="en-US" altLang="ja-JP" dirty="0"/>
              <a:t>requirements:</a:t>
            </a:r>
          </a:p>
          <a:p>
            <a:pPr lvl="1"/>
            <a:r>
              <a:rPr kumimoji="1" lang="en-US" altLang="ja-JP" dirty="0" smtClean="0"/>
              <a:t>Linear accuracy (metal and buried pipes): &lt; 0.1m @ 90%</a:t>
            </a:r>
          </a:p>
          <a:p>
            <a:pPr lvl="1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500ms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&gt; 1 location/sec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very low</a:t>
            </a:r>
            <a:endParaRPr kumimoji="1" lang="en-US" altLang="ja-JP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0128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0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document is a proposed template to describe use cases, and some location requirements per use case, for Next Generation Positioning</a:t>
            </a:r>
          </a:p>
          <a:p>
            <a:r>
              <a:rPr lang="en-US" dirty="0" smtClean="0"/>
              <a:t>In this initial version, only one sample use case is included. Additional use cases are expected to be added in future versions of this document</a:t>
            </a:r>
          </a:p>
          <a:p>
            <a:endParaRPr lang="en-US" dirty="0"/>
          </a:p>
          <a:p>
            <a:r>
              <a:rPr lang="en-US" dirty="0" smtClean="0"/>
              <a:t>Location requirements are included with each use case to drive focus for the study group</a:t>
            </a:r>
            <a:endParaRPr lang="en-US" strike="sngStrike" dirty="0" smtClean="0"/>
          </a:p>
          <a:p>
            <a:r>
              <a:rPr lang="en-US" dirty="0" smtClean="0"/>
              <a:t>The goal is to come up with a superset of everything potentially needed and then narrow down the field from there 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11-07-2988-04-0000-liaison-from-wi-fi-alliance-to-802-11-regarding-wfa-vht-study-group-consolidation-of-usage-models.ppt</a:t>
            </a:r>
          </a:p>
          <a:p>
            <a:r>
              <a:rPr lang="en-US" dirty="0" smtClean="0"/>
              <a:t>11-14-1464-02-0wng-ng-positioning-overview-and-chalanges.pptx</a:t>
            </a:r>
          </a:p>
          <a:p>
            <a:endParaRPr lang="en-US" dirty="0"/>
          </a:p>
          <a:p>
            <a:r>
              <a:rPr lang="en-US" dirty="0" smtClean="0"/>
              <a:t>Use case 2 and 3: 11-15-561r2</a:t>
            </a:r>
          </a:p>
          <a:p>
            <a:r>
              <a:rPr lang="en-US" dirty="0" smtClean="0"/>
              <a:t>Use case 4: </a:t>
            </a:r>
            <a:r>
              <a:rPr lang="en-US" dirty="0" smtClean="0"/>
              <a:t>11-15-902r0</a:t>
            </a:r>
          </a:p>
          <a:p>
            <a:r>
              <a:rPr lang="en-US" dirty="0" smtClean="0"/>
              <a:t>Use case 5,6,7: 11-15-1061r0</a:t>
            </a:r>
          </a:p>
          <a:p>
            <a:r>
              <a:rPr lang="en-US" dirty="0" smtClean="0"/>
              <a:t>Use case 8: </a:t>
            </a:r>
            <a:r>
              <a:rPr lang="en-US" dirty="0" smtClean="0"/>
              <a:t>11-15-907r4 </a:t>
            </a:r>
          </a:p>
          <a:p>
            <a:r>
              <a:rPr lang="en-US" dirty="0" smtClean="0"/>
              <a:t>Use case 9, 10: 11-15-1159r2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Micro location in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Person with a smartphone which has the store app installed 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A store has APs for 802.11 coverage. The store may have APs at the store entrance. The expected AP density is about 1 AP per 4000 sq. ft. with APs supporting HT, VHT and NGP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enters the store with their phone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As soon as user enters, the phone notifies the user about the store promotions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can query details about a product on the app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app and smartphone can then help the user navigate to the particular shelf containing the product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stands in queue and as they reaches the checkout counter, their loyalty number  is brought up on the system 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accuracy: &lt;0.5 m@90%, vertical  accuracy: same floor@99%</a:t>
            </a:r>
          </a:p>
          <a:p>
            <a:pPr lvl="1"/>
            <a:r>
              <a:rPr lang="en-US" dirty="0" smtClean="0"/>
              <a:t>Latency: &lt;500ms </a:t>
            </a:r>
          </a:p>
          <a:p>
            <a:pPr lvl="1"/>
            <a:r>
              <a:rPr lang="en-US" dirty="0" smtClean="0"/>
              <a:t>Refresh Rate: &gt; 1 location/sec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6"/>
          <a:stretch/>
        </p:blipFill>
        <p:spPr>
          <a:xfrm>
            <a:off x="6226368" y="1851543"/>
            <a:ext cx="2917632" cy="22632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noProof="0" dirty="0" smtClean="0"/>
              <a:t>. Positioning for Home Audio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noProof="0" dirty="0" smtClean="0"/>
              <a:t>Background: </a:t>
            </a:r>
            <a:r>
              <a:rPr kumimoji="1" lang="en-US" altLang="ja-JP" b="0" noProof="0" dirty="0" smtClean="0"/>
              <a:t>Advanced audio formats with immersive sound experience require exact position estimates of listener and speakers</a:t>
            </a:r>
          </a:p>
          <a:p>
            <a:pPr algn="just"/>
            <a:r>
              <a:rPr kumimoji="1" lang="en-US" altLang="ja-JP" noProof="0" dirty="0" smtClean="0"/>
              <a:t>User: </a:t>
            </a:r>
            <a:r>
              <a:rPr kumimoji="1" lang="en-US" altLang="ja-JP" b="0" noProof="0" dirty="0" smtClean="0"/>
              <a:t>Person with </a:t>
            </a:r>
            <a:r>
              <a:rPr kumimoji="1" lang="en-US" altLang="ja-JP" b="0" dirty="0" smtClean="0"/>
              <a:t>WLAN based home audio system</a:t>
            </a:r>
          </a:p>
          <a:p>
            <a:pPr lvl="1" algn="just"/>
            <a:r>
              <a:rPr kumimoji="1" lang="en-US" altLang="ja-JP" dirty="0" smtClean="0"/>
              <a:t>WLAN is employed for both sound transfer and positioning</a:t>
            </a:r>
            <a:endParaRPr kumimoji="1" lang="en-US" altLang="ja-JP" b="0" dirty="0" smtClean="0"/>
          </a:p>
          <a:p>
            <a:r>
              <a:rPr kumimoji="1" lang="en-US" altLang="ja-JP" noProof="0" dirty="0" smtClean="0"/>
              <a:t>Environment: </a:t>
            </a:r>
            <a:r>
              <a:rPr kumimoji="1" lang="en-US" altLang="ja-JP" b="0" noProof="0" dirty="0" smtClean="0"/>
              <a:t>Smart home with 802.11 coverage. </a:t>
            </a:r>
          </a:p>
          <a:p>
            <a:pPr lvl="1"/>
            <a:r>
              <a:rPr kumimoji="1" lang="en-US" altLang="ja-JP" noProof="0" dirty="0" smtClean="0"/>
              <a:t>1 AP per floor supporting .11n, .11ac, and NGP</a:t>
            </a:r>
          </a:p>
          <a:p>
            <a:pPr lvl="1" algn="just"/>
            <a:r>
              <a:rPr kumimoji="1" lang="en-US" altLang="ja-JP" noProof="0" dirty="0" smtClean="0"/>
              <a:t>1 AP in close vicinity supporting .11ad, .11ay, and NGP</a:t>
            </a:r>
          </a:p>
          <a:p>
            <a:pPr lvl="1" algn="just"/>
            <a:r>
              <a:rPr kumimoji="1" lang="en-US" altLang="ja-JP" dirty="0" smtClean="0"/>
              <a:t>Optional: multiple APs from neighboring apartments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 smtClean="0"/>
              <a:t>Use case “speaker system calibration”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user installs his home audio system including various WLAN speakers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speaker placement and position is automatically determined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home audio system adjusts the speaker settings for best sound experience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/>
              <a:t>Use case </a:t>
            </a:r>
            <a:r>
              <a:rPr kumimoji="1" lang="en-US" altLang="ja-JP" dirty="0" smtClean="0"/>
              <a:t>“follow-me </a:t>
            </a:r>
            <a:r>
              <a:rPr kumimoji="1" lang="en-US" altLang="ja-JP" dirty="0"/>
              <a:t>sound”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user has a wearable WLAN device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device’s position is continuously monitored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home audio system adjusts the speaker settings according to the user’s position </a:t>
            </a:r>
            <a:r>
              <a:rPr kumimoji="1" lang="en-US" altLang="ja-JP" dirty="0" smtClean="0"/>
              <a:t>and movement for immersive sound experience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In a simple case, the sound may only follow in neighboring rooms</a:t>
            </a:r>
            <a:endParaRPr kumimoji="1"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6931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noProof="0" dirty="0" smtClean="0"/>
              <a:t>. Positioning for Home Audio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Autofit/>
          </a:bodyPr>
          <a:lstStyle/>
          <a:p>
            <a:pPr algn="just"/>
            <a:r>
              <a:rPr kumimoji="1" lang="en-US" altLang="ja-JP" dirty="0" smtClean="0"/>
              <a:t>Positioning requirements</a:t>
            </a:r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lvl="2" algn="just"/>
            <a:endParaRPr kumimoji="1" lang="en-US" altLang="ja-JP" noProof="0" dirty="0" smtClean="0"/>
          </a:p>
          <a:p>
            <a:pPr lvl="1" algn="just"/>
            <a:endParaRPr kumimoji="1" lang="en-US" altLang="ja-JP" sz="1800" noProof="0" dirty="0" smtClean="0"/>
          </a:p>
          <a:p>
            <a:pPr lvl="1" algn="just"/>
            <a:r>
              <a:rPr kumimoji="1" lang="en-US" altLang="ja-JP" sz="1600" noProof="0" dirty="0" smtClean="0"/>
              <a:t>The user may accept further APs for high fidelity</a:t>
            </a:r>
          </a:p>
          <a:p>
            <a:pPr marL="457200" lvl="1" indent="0" algn="just">
              <a:buNone/>
            </a:pPr>
            <a:r>
              <a:rPr kumimoji="1" lang="en-US" altLang="ja-JP" sz="1600" b="0" baseline="30000" dirty="0" smtClean="0"/>
              <a:t>1</a:t>
            </a:r>
            <a:r>
              <a:rPr kumimoji="1" lang="en-US" altLang="ja-JP" sz="1600" b="0" dirty="0" smtClean="0"/>
              <a:t>) orientation between wearable device and ear must be known </a:t>
            </a:r>
            <a:r>
              <a:rPr kumimoji="1" lang="en-US" altLang="ja-JP" sz="1600" b="0" dirty="0"/>
              <a:t>(e.g. smart </a:t>
            </a:r>
            <a:r>
              <a:rPr kumimoji="1" lang="en-US" altLang="ja-JP" sz="1600" b="0" dirty="0" smtClean="0"/>
              <a:t>eyeglasses)</a:t>
            </a:r>
            <a:endParaRPr kumimoji="1" lang="en-US" altLang="ja-JP" sz="2800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648077"/>
              </p:ext>
            </p:extLst>
          </p:nvPr>
        </p:nvGraphicFramePr>
        <p:xfrm>
          <a:off x="1123950" y="2153920"/>
          <a:ext cx="6896100" cy="3684357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638300"/>
                <a:gridCol w="2590800"/>
                <a:gridCol w="2667000"/>
              </a:tblGrid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Use</a:t>
                      </a:r>
                      <a:r>
                        <a:rPr lang="en-US" sz="1500" baseline="0" dirty="0" smtClean="0"/>
                        <a:t> case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”speaker system calibration”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“follow-me</a:t>
                      </a:r>
                      <a:r>
                        <a:rPr lang="en-US" sz="1500" baseline="0" dirty="0" smtClean="0"/>
                        <a:t> sound”</a:t>
                      </a:r>
                      <a:endParaRPr lang="en-US" sz="1500" dirty="0"/>
                    </a:p>
                  </a:txBody>
                  <a:tcPr anchor="ctr"/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Horizontal</a:t>
                      </a:r>
                      <a:r>
                        <a:rPr lang="en-US" sz="1500" baseline="0" dirty="0" smtClean="0"/>
                        <a:t> accuracy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10cm @</a:t>
                      </a:r>
                      <a:r>
                        <a:rPr lang="en-US" sz="1500" baseline="0" dirty="0" smtClean="0"/>
                        <a:t> 90%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 room @ 99%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(simple)</a:t>
                      </a:r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50cm @ 90% (typ.)</a:t>
                      </a:r>
                      <a:endParaRPr lang="en-US" sz="1500" dirty="0"/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Vertical accuracy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not required</a:t>
                      </a:r>
                      <a:endParaRPr lang="en-US" sz="1500" baseline="0" dirty="0" smtClean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</a:t>
                      </a:r>
                      <a:r>
                        <a:rPr lang="en-US" sz="1500" baseline="0" dirty="0" smtClean="0"/>
                        <a:t> floor @ 99% (simple)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&lt; 50cm @ 90% (typ.)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baseline="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6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</a:t>
                      </a:r>
                      <a:endParaRPr lang="en-US" sz="1500" dirty="0" smtClean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10cm @ 90% (high</a:t>
                      </a:r>
                      <a:r>
                        <a:rPr lang="en-US" sz="1500" baseline="0" dirty="0" smtClean="0"/>
                        <a:t>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Latency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Refresh rate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0.1 locations/s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&gt; 2 … &gt; 10 locations/s </a:t>
                      </a:r>
                    </a:p>
                    <a:p>
                      <a:pPr algn="ctr"/>
                      <a:r>
                        <a:rPr lang="en-US" sz="1500" dirty="0" smtClean="0"/>
                        <a:t>(depending on accuracy)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Exp. number of simultaneous users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&lt;= 5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66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en-US" altLang="ja-JP" noProof="0" dirty="0" smtClean="0"/>
              <a:t>. Navigation in Public Buildings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352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smartphone, smart wear, </a:t>
            </a:r>
            <a:r>
              <a:rPr kumimoji="1" lang="en-US" altLang="ja-JP" b="0" dirty="0"/>
              <a:t>smart eyeglasses </a:t>
            </a:r>
            <a:r>
              <a:rPr kumimoji="1" lang="en-US" altLang="ja-JP" b="0" dirty="0" smtClean="0"/>
              <a:t>with navigation app</a:t>
            </a:r>
          </a:p>
          <a:p>
            <a:pPr algn="just"/>
            <a:r>
              <a:rPr kumimoji="1" lang="en-US" altLang="ja-JP" dirty="0"/>
              <a:t>Environment: </a:t>
            </a:r>
            <a:r>
              <a:rPr kumimoji="1" lang="en-US" altLang="ja-JP" b="0" dirty="0" smtClean="0"/>
              <a:t>Public building with 802.11 </a:t>
            </a:r>
            <a:r>
              <a:rPr kumimoji="1" lang="en-US" altLang="ja-JP" b="0" dirty="0"/>
              <a:t>coverage. The expected AP environment is</a:t>
            </a:r>
          </a:p>
          <a:p>
            <a:pPr lvl="1" algn="just"/>
            <a:r>
              <a:rPr kumimoji="1" lang="en-US" altLang="ja-JP" dirty="0"/>
              <a:t>1 AP per </a:t>
            </a:r>
            <a:r>
              <a:rPr kumimoji="1" lang="en-US" altLang="ja-JP" dirty="0" smtClean="0"/>
              <a:t>&lt; 200 users or &lt; 400m² / 4000 sq. ft.</a:t>
            </a:r>
            <a:endParaRPr kumimoji="1" lang="en-US" altLang="ja-JP" dirty="0"/>
          </a:p>
          <a:p>
            <a:pPr lvl="1" algn="just"/>
            <a:r>
              <a:rPr kumimoji="1" lang="en-US" altLang="ja-JP" dirty="0" smtClean="0"/>
              <a:t>APs support .11n, .11ac, .11ax, </a:t>
            </a:r>
            <a:r>
              <a:rPr kumimoji="1" lang="en-US" altLang="ja-JP" dirty="0"/>
              <a:t>and NGP</a:t>
            </a:r>
          </a:p>
          <a:p>
            <a:pPr algn="just"/>
            <a:r>
              <a:rPr kumimoji="1" lang="en-US" altLang="ja-JP" dirty="0" smtClean="0"/>
              <a:t>Use case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</a:t>
            </a:r>
            <a:r>
              <a:rPr kumimoji="1" lang="en-US" altLang="ja-JP" dirty="0"/>
              <a:t>user </a:t>
            </a:r>
            <a:r>
              <a:rPr kumimoji="1" lang="en-US" altLang="ja-JP" dirty="0" smtClean="0"/>
              <a:t>enters a public building like</a:t>
            </a:r>
            <a:br>
              <a:rPr kumimoji="1" lang="en-US" altLang="ja-JP" dirty="0" smtClean="0"/>
            </a:br>
            <a:r>
              <a:rPr kumimoji="1" lang="en-US" altLang="ja-JP" dirty="0" smtClean="0"/>
              <a:t>stadium, concert hall, airport,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museum, fair, parking deck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smart device navigates the user to a particular</a:t>
            </a:r>
            <a:br>
              <a:rPr kumimoji="1" lang="en-US" altLang="ja-JP" dirty="0" smtClean="0"/>
            </a:br>
            <a:r>
              <a:rPr kumimoji="1" lang="en-US" altLang="ja-JP" dirty="0" smtClean="0"/>
              <a:t>seat, gate, point of interest, contact person, or empty parking spot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59060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349" y="4876800"/>
            <a:ext cx="2593473" cy="1476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52" y="4864872"/>
            <a:ext cx="2402848" cy="148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65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en-US" altLang="ja-JP" noProof="0" dirty="0" smtClean="0"/>
              <a:t>. Navigation in Public Buildings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Positioning requirements: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Horizontal </a:t>
            </a:r>
            <a:r>
              <a:rPr kumimoji="1" lang="en-US" altLang="ja-JP" dirty="0" smtClean="0"/>
              <a:t>accuracy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&lt; 1m @ 90%</a:t>
            </a:r>
          </a:p>
          <a:p>
            <a:pPr lvl="1" algn="just"/>
            <a:r>
              <a:rPr kumimoji="1" lang="en-US" altLang="ja-JP" dirty="0" smtClean="0"/>
              <a:t>Vertical </a:t>
            </a:r>
            <a:r>
              <a:rPr kumimoji="1" lang="en-US" altLang="ja-JP" dirty="0"/>
              <a:t>accuracy: same </a:t>
            </a:r>
            <a:r>
              <a:rPr kumimoji="1" lang="en-US" altLang="ja-JP" dirty="0" smtClean="0"/>
              <a:t>floor/tier @ 99%</a:t>
            </a:r>
          </a:p>
          <a:p>
            <a:pPr lvl="1" algn="just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250ms</a:t>
            </a:r>
          </a:p>
          <a:p>
            <a:pPr lvl="1" algn="just"/>
            <a:r>
              <a:rPr kumimoji="1" lang="en-US" altLang="ja-JP" dirty="0" smtClean="0"/>
              <a:t>Refresh </a:t>
            </a:r>
            <a:r>
              <a:rPr kumimoji="1" lang="en-US" altLang="ja-JP" dirty="0"/>
              <a:t>rate: </a:t>
            </a:r>
            <a:r>
              <a:rPr kumimoji="1" lang="en-US" altLang="ja-JP" dirty="0" smtClean="0"/>
              <a:t>&gt; 1 locations/s</a:t>
            </a:r>
          </a:p>
          <a:p>
            <a:pPr lvl="1"/>
            <a:r>
              <a:rPr kumimoji="1" lang="en-US" altLang="ja-JP" dirty="0" smtClean="0"/>
              <a:t>Expected number of simultaneous users: &lt; 1000</a:t>
            </a:r>
            <a:br>
              <a:rPr kumimoji="1" lang="en-US" altLang="ja-JP" dirty="0" smtClean="0"/>
            </a:br>
            <a:r>
              <a:rPr kumimoji="1" lang="en-US" altLang="ja-JP" dirty="0" smtClean="0"/>
              <a:t>(within </a:t>
            </a:r>
            <a:r>
              <a:rPr kumimoji="1" lang="en-US" altLang="ja-JP" dirty="0"/>
              <a:t>AP coverage </a:t>
            </a:r>
            <a:r>
              <a:rPr kumimoji="1" lang="en-US" altLang="ja-JP" dirty="0" smtClean="0"/>
              <a:t>area)</a:t>
            </a:r>
          </a:p>
          <a:p>
            <a:pPr lvl="1"/>
            <a:r>
              <a:rPr kumimoji="1" lang="en-US" altLang="ja-JP" dirty="0"/>
              <a:t>Impact on Network </a:t>
            </a:r>
            <a:r>
              <a:rPr kumimoji="1" lang="en-US" altLang="ja-JP" dirty="0" smtClean="0"/>
              <a:t>Bandwidth: low, the impact should be independent on the number of users</a:t>
            </a:r>
          </a:p>
          <a:p>
            <a:pPr lvl="1"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60555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060848"/>
            <a:ext cx="296442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Positioning for Spectrum Management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9832" y="1752600"/>
            <a:ext cx="5940152" cy="5105400"/>
          </a:xfrm>
        </p:spPr>
        <p:txBody>
          <a:bodyPr/>
          <a:lstStyle/>
          <a:p>
            <a:r>
              <a:rPr lang="en-US" altLang="zh-CN" sz="1500" smtClean="0"/>
              <a:t>User: </a:t>
            </a:r>
            <a:r>
              <a:rPr lang="en-US" altLang="zh-CN" sz="1500" b="0" smtClean="0"/>
              <a:t>Persons with a WiFi-device which has the corresponding app installed.</a:t>
            </a:r>
          </a:p>
          <a:p>
            <a:r>
              <a:rPr lang="en-US" altLang="zh-CN" sz="1500" smtClean="0"/>
              <a:t>Environment: </a:t>
            </a:r>
            <a:r>
              <a:rPr lang="en-US" altLang="zh-CN" sz="1500" b="0" smtClean="0"/>
              <a:t>An areas (e.g. a large office, an university…) where there multi-APs for 802.11 coverage. The expected AP density is about 1 AP per TBD sq. ft. The APs providing data service to the STAs within their  coverage supporting HT, VHT, DMG and NGP. </a:t>
            </a:r>
          </a:p>
          <a:p>
            <a:r>
              <a:rPr lang="en-US" altLang="zh-CN" sz="150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The user enters the area with their WiFi-device.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soon as user enters this area, the position of the user is determined through the NGP.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With the position information of the user, the APs can suggest the user which AP to associate with and which channel to use, a.k.a. the </a:t>
            </a:r>
            <a:r>
              <a:rPr lang="en-US" altLang="zh-CN" sz="1500" b="1" smtClean="0">
                <a:solidFill>
                  <a:srgbClr val="FF0000"/>
                </a:solidFill>
              </a:rPr>
              <a:t>load balance </a:t>
            </a:r>
            <a:r>
              <a:rPr lang="en-US" altLang="zh-CN" sz="1500" smtClean="0"/>
              <a:t>process, which can greatly improve the user experience especially in high density case.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the user travels in this area, the APs keep on tracking the position of the user. The traveling path of the user can help a lot in the </a:t>
            </a:r>
            <a:r>
              <a:rPr lang="en-US" altLang="zh-CN" sz="1500" b="1" smtClean="0">
                <a:solidFill>
                  <a:srgbClr val="FF0000"/>
                </a:solidFill>
              </a:rPr>
              <a:t>hand over </a:t>
            </a:r>
            <a:r>
              <a:rPr lang="en-US" altLang="zh-CN" sz="1500" smtClean="0"/>
              <a:t>process, so the service(such as WiFi call, facetime etc.) is not interrupted when user is traveling.</a:t>
            </a:r>
          </a:p>
          <a:p>
            <a:pPr>
              <a:buNone/>
            </a:pPr>
            <a:endParaRPr lang="en-US" sz="1500" b="0" dirty="0" smtClean="0"/>
          </a:p>
        </p:txBody>
      </p:sp>
    </p:spTree>
    <p:extLst>
      <p:ext uri="{BB962C8B-B14F-4D97-AF65-F5344CB8AC3E}">
        <p14:creationId xmlns:p14="http://schemas.microsoft.com/office/powerpoint/2010/main" val="4511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33761</TotalTime>
  <Words>2969</Words>
  <Application>Microsoft Office PowerPoint</Application>
  <PresentationFormat>On-screen Show (4:3)</PresentationFormat>
  <Paragraphs>337</Paragraphs>
  <Slides>20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ＭＳ Ｐゴシック</vt:lpstr>
      <vt:lpstr>宋体</vt:lpstr>
      <vt:lpstr>Times New Roman</vt:lpstr>
      <vt:lpstr>ACcord-Submission</vt:lpstr>
      <vt:lpstr>Document</vt:lpstr>
      <vt:lpstr>NGP Use Case Template</vt:lpstr>
      <vt:lpstr>Abstract</vt:lpstr>
      <vt:lpstr>Terminology</vt:lpstr>
      <vt:lpstr>1. Micro location in store</vt:lpstr>
      <vt:lpstr>2. Positioning for Home Audio</vt:lpstr>
      <vt:lpstr>2. Positioning for Home Audio (cont.)</vt:lpstr>
      <vt:lpstr>3. Navigation in Public Buildings</vt:lpstr>
      <vt:lpstr>3. Navigation in Public Buildings (cont.)</vt:lpstr>
      <vt:lpstr>4. Positioning for Spectrum Management</vt:lpstr>
      <vt:lpstr>4. Positioning for Spectrum Management(Cont’d)</vt:lpstr>
      <vt:lpstr>5. Positioning for Medical Applications</vt:lpstr>
      <vt:lpstr>6. Indoor Geotagging</vt:lpstr>
      <vt:lpstr>7. Positioning for Video Cameras</vt:lpstr>
      <vt:lpstr>8. UAV Use Case Description</vt:lpstr>
      <vt:lpstr>8. UAV Use Case Description (cont.)</vt:lpstr>
      <vt:lpstr>9. Location services of underground mining</vt:lpstr>
      <vt:lpstr>9. Location services of underground mining (cont)</vt:lpstr>
      <vt:lpstr>10. Pipe/Vault Robot Positioning</vt:lpstr>
      <vt:lpstr>PowerPoint Presentation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Santosh Pandey (sanpande)</cp:lastModifiedBy>
  <cp:revision>426</cp:revision>
  <cp:lastPrinted>2013-07-10T22:27:23Z</cp:lastPrinted>
  <dcterms:created xsi:type="dcterms:W3CDTF">2009-11-13T19:11:16Z</dcterms:created>
  <dcterms:modified xsi:type="dcterms:W3CDTF">2015-11-09T15:55:08Z</dcterms:modified>
</cp:coreProperties>
</file>