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21" r:id="rId3"/>
    <p:sldId id="319" r:id="rId4"/>
    <p:sldId id="322" r:id="rId5"/>
    <p:sldId id="324" r:id="rId6"/>
    <p:sldId id="325" r:id="rId7"/>
    <p:sldId id="326" r:id="rId8"/>
    <p:sldId id="327" r:id="rId9"/>
    <p:sldId id="328" r:id="rId10"/>
    <p:sldId id="329" r:id="rId11"/>
    <p:sldId id="323" r:id="rId12"/>
    <p:sldId id="320" r:id="rId1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67" autoAdjust="0"/>
    <p:restoredTop sz="84983" autoAdjust="0"/>
  </p:normalViewPr>
  <p:slideViewPr>
    <p:cSldViewPr>
      <p:cViewPr>
        <p:scale>
          <a:sx n="132" d="100"/>
          <a:sy n="132" d="100"/>
        </p:scale>
        <p:origin x="-138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92213" y="703263"/>
            <a:ext cx="4638675" cy="3479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>
          <a:xfrm>
            <a:off x="4246310" y="9012916"/>
            <a:ext cx="2115964" cy="184666"/>
          </a:xfrm>
        </p:spPr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368101" y="9012916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802.11-15-0902-00-0ngp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Chenchen LIU, Huawei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460295" y="6475413"/>
            <a:ext cx="108363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708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Sept 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802.11-15/0388r1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8862" y="6475413"/>
            <a:ext cx="16350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Use Case Template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2015-08-28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919"/>
              </p:ext>
            </p:extLst>
          </p:nvPr>
        </p:nvGraphicFramePr>
        <p:xfrm>
          <a:off x="509588" y="2674938"/>
          <a:ext cx="79867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" name="Document" r:id="rId4" imgW="8258040" imgH="2544318" progId="Word.Document.8">
                  <p:embed/>
                </p:oleObj>
              </mc:Choice>
              <mc:Fallback>
                <p:oleObj name="Document" r:id="rId4" imgW="8258040" imgH="254431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74938"/>
                        <a:ext cx="7986712" cy="245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339752" y="5157192"/>
            <a:ext cx="3308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Revision 1: Motions included from 11-15-0970r01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692696"/>
            <a:ext cx="8856984" cy="1066800"/>
          </a:xfrm>
        </p:spPr>
        <p:txBody>
          <a:bodyPr/>
          <a:lstStyle/>
          <a:p>
            <a:r>
              <a:rPr lang="en-US" altLang="zh-CN" dirty="0" smtClean="0"/>
              <a:t>4. Positioning </a:t>
            </a:r>
            <a:r>
              <a:rPr lang="en-US" altLang="zh-CN" dirty="0" smtClean="0"/>
              <a:t>for Spectrum Management(Cont’d)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 Performance and Attributes:</a:t>
            </a:r>
          </a:p>
          <a:p>
            <a:pPr lvl="1"/>
            <a:r>
              <a:rPr lang="en-US" altLang="zh-CN" b="1" i="1" dirty="0" smtClean="0"/>
              <a:t>Horizontal accuracy:</a:t>
            </a:r>
            <a:r>
              <a:rPr lang="en-US" altLang="zh-CN" dirty="0" smtClean="0"/>
              <a:t> &lt;0.5 m@90%, vertical  accuracy: same floor@99%</a:t>
            </a:r>
          </a:p>
          <a:p>
            <a:pPr lvl="1"/>
            <a:r>
              <a:rPr lang="en-US" altLang="zh-CN" b="1" i="1" dirty="0" smtClean="0"/>
              <a:t>Latency:</a:t>
            </a:r>
            <a:r>
              <a:rPr lang="en-US" altLang="zh-CN" dirty="0" smtClean="0"/>
              <a:t> &lt;500ms </a:t>
            </a:r>
          </a:p>
          <a:p>
            <a:pPr lvl="1"/>
            <a:r>
              <a:rPr lang="en-US" altLang="zh-CN" b="1" i="1" dirty="0" smtClean="0"/>
              <a:t>Refresh Rate:</a:t>
            </a:r>
            <a:r>
              <a:rPr lang="en-US" altLang="zh-CN" dirty="0" smtClean="0"/>
              <a:t> &gt; 1 location/sec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70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07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11-07-2988-04-0000-liaison-from-wi-fi-alliance-to-802-11-regarding-wfa-vht-study-group-consolidation-of-usage-models.ppt</a:t>
            </a:r>
          </a:p>
          <a:p>
            <a:r>
              <a:rPr lang="en-US" dirty="0" smtClean="0"/>
              <a:t>11-14-1464-02-0wng-ng-positioning-overview-and-chalanges.pptx</a:t>
            </a:r>
          </a:p>
          <a:p>
            <a:endParaRPr lang="en-US" dirty="0"/>
          </a:p>
          <a:p>
            <a:r>
              <a:rPr lang="en-US" dirty="0" smtClean="0"/>
              <a:t>Use case 2 and 3: 11-15-561r2</a:t>
            </a:r>
          </a:p>
          <a:p>
            <a:r>
              <a:rPr lang="en-US" dirty="0" smtClean="0"/>
              <a:t>Use case 4: 11-15-902r0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document is a proposed template to describe use cases, and some location requirements per use case, for Next Generation Positioning</a:t>
            </a:r>
          </a:p>
          <a:p>
            <a:r>
              <a:rPr lang="en-US" dirty="0" smtClean="0"/>
              <a:t>In this initial version, only one sample use case is included. Additional use cases are expected to be added in future versions of this document</a:t>
            </a:r>
          </a:p>
          <a:p>
            <a:endParaRPr lang="en-US" dirty="0"/>
          </a:p>
          <a:p>
            <a:r>
              <a:rPr lang="en-US" dirty="0" smtClean="0"/>
              <a:t>Location requirements are included with each use case to drive focus for the study group</a:t>
            </a:r>
            <a:endParaRPr lang="en-US" strike="sngStrike" dirty="0" smtClean="0"/>
          </a:p>
          <a:p>
            <a:r>
              <a:rPr lang="en-US" dirty="0" smtClean="0"/>
              <a:t>The goal is to come up with a superset of everything potentially needed and then narrow down the field from there 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66800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6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User – </a:t>
            </a:r>
            <a:r>
              <a:rPr lang="en-US" altLang="en-US" sz="1700" dirty="0" smtClean="0"/>
              <a:t>The end </a:t>
            </a:r>
            <a:r>
              <a:rPr lang="en-US" altLang="en-US" sz="1700" dirty="0"/>
              <a:t>entity (human) who </a:t>
            </a:r>
            <a:r>
              <a:rPr lang="en-US" altLang="en-US" sz="1700" dirty="0" smtClean="0"/>
              <a:t>would use this technology </a:t>
            </a:r>
            <a:endParaRPr lang="en-US" altLang="en-US" sz="1700" b="1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 smtClean="0"/>
              <a:t>Use </a:t>
            </a:r>
            <a:r>
              <a:rPr lang="en-US" altLang="en-US" sz="1700" b="1" dirty="0"/>
              <a:t>case</a:t>
            </a:r>
            <a:r>
              <a:rPr lang="en-US" altLang="en-US" sz="1700" dirty="0"/>
              <a:t> – A use case is task oriented. It describes the specific  step by step actions performed by a user or device. One use case example is a user starting and stopping a video stream. </a:t>
            </a:r>
            <a:endParaRPr lang="en-US" altLang="en-US" sz="1700" dirty="0" smtClean="0"/>
          </a:p>
          <a:p>
            <a:pPr marL="342900" lvl="1" indent="-342900">
              <a:buFontTx/>
              <a:buChar char="•"/>
            </a:pPr>
            <a:r>
              <a:rPr lang="en-US" altLang="en-US" sz="1700" b="1" dirty="0"/>
              <a:t>Environment – </a:t>
            </a:r>
            <a:r>
              <a:rPr lang="en-US" altLang="en-US" sz="1700" dirty="0"/>
              <a:t>The type of place in which a network is deployed, such as home, outdoor, hot spot, enterprise, metropolitan area, etc</a:t>
            </a:r>
            <a:r>
              <a:rPr lang="en-US" altLang="en-US" sz="17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Frequency bands of interest (</a:t>
            </a:r>
            <a:r>
              <a:rPr lang="en-US" altLang="en-US" sz="1500" dirty="0" err="1" smtClean="0"/>
              <a:t>FBoI</a:t>
            </a:r>
            <a:r>
              <a:rPr lang="en-US" altLang="en-US" sz="1500" dirty="0" smtClean="0"/>
              <a:t>): The 802.11 operating frequency bands relevant to this use case. </a:t>
            </a:r>
            <a:r>
              <a:rPr lang="en-US" altLang="en-US" sz="1500" dirty="0" err="1" smtClean="0"/>
              <a:t>Eg</a:t>
            </a:r>
            <a:r>
              <a:rPr lang="en-US" altLang="en-US" sz="1500" dirty="0" smtClean="0"/>
              <a:t>. for a shopping mall’s enterprise wireless it will be 2.4GHz and 5GHz</a:t>
            </a:r>
          </a:p>
          <a:p>
            <a:pPr marL="685800" lvl="2" indent="-342900"/>
            <a:r>
              <a:rPr lang="en-US" altLang="en-US" sz="1500" dirty="0" smtClean="0"/>
              <a:t>AP density: Density of AP deployment, e.g. APs deployed every 4000 </a:t>
            </a:r>
            <a:r>
              <a:rPr lang="en-US" altLang="en-US" sz="1500" dirty="0" err="1" smtClean="0"/>
              <a:t>sq.ft</a:t>
            </a:r>
            <a:r>
              <a:rPr lang="en-US" altLang="en-US" sz="1500" dirty="0" smtClean="0"/>
              <a:t>.</a:t>
            </a:r>
          </a:p>
          <a:p>
            <a:pPr marL="685800" lvl="2" indent="-342900"/>
            <a:r>
              <a:rPr lang="en-US" altLang="en-US" sz="1500" dirty="0" smtClean="0"/>
              <a:t>AP height: Height, above the floor, at which the APs are deployed, e.g. for shopping mall APs deployed approximately 15-25 </a:t>
            </a:r>
            <a:r>
              <a:rPr lang="en-US" altLang="en-US" sz="1500" dirty="0" err="1" smtClean="0"/>
              <a:t>ft</a:t>
            </a:r>
            <a:r>
              <a:rPr lang="en-US" altLang="en-US" sz="1500" dirty="0" smtClean="0"/>
              <a:t> above the floor</a:t>
            </a:r>
          </a:p>
          <a:p>
            <a:pPr marL="0" indent="-400050"/>
            <a:r>
              <a:rPr lang="en-US" altLang="en-US" sz="1700" dirty="0" smtClean="0"/>
              <a:t>Key Location Requirement- </a:t>
            </a:r>
          </a:p>
          <a:p>
            <a:pPr marL="742950" lvl="2" indent="-400050"/>
            <a:r>
              <a:rPr lang="en-US" altLang="en-US" sz="1500" b="0" dirty="0" smtClean="0"/>
              <a:t>Expected Horizontal Accuracy: XY accuracy expected for the use case to succeed, &lt;1m@90% is a requirement is that the </a:t>
            </a:r>
            <a:r>
              <a:rPr lang="en-US" altLang="en-US" sz="1500" dirty="0"/>
              <a:t>computed location </a:t>
            </a:r>
            <a:r>
              <a:rPr lang="en-US" altLang="en-US" sz="1500" b="0" dirty="0" smtClean="0"/>
              <a:t>be within 1m horizontally of the actual location 90% of the time</a:t>
            </a:r>
          </a:p>
          <a:p>
            <a:pPr marL="742950" lvl="2" indent="-400050"/>
            <a:r>
              <a:rPr lang="en-US" altLang="en-US" sz="1500" dirty="0"/>
              <a:t>Expected </a:t>
            </a:r>
            <a:r>
              <a:rPr lang="en-US" altLang="en-US" sz="1500" dirty="0" smtClean="0"/>
              <a:t>Vertical Accuracy</a:t>
            </a:r>
            <a:r>
              <a:rPr lang="en-US" altLang="en-US" sz="1500" dirty="0"/>
              <a:t>: </a:t>
            </a:r>
            <a:r>
              <a:rPr lang="en-US" altLang="en-US" sz="1500" dirty="0" smtClean="0"/>
              <a:t>Z accuracy </a:t>
            </a:r>
            <a:r>
              <a:rPr lang="en-US" altLang="en-US" sz="1500" dirty="0"/>
              <a:t>expected for the use case to succeed, </a:t>
            </a:r>
            <a:r>
              <a:rPr lang="en-US" altLang="en-US" sz="1500" dirty="0" smtClean="0"/>
              <a:t>“same floor@99%” is a requirement </a:t>
            </a:r>
            <a:r>
              <a:rPr lang="en-US" altLang="en-US" sz="1500" dirty="0"/>
              <a:t>is that the computed location be </a:t>
            </a:r>
            <a:r>
              <a:rPr lang="en-US" altLang="en-US" sz="1500" dirty="0" smtClean="0"/>
              <a:t>on the same floor as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99% </a:t>
            </a:r>
            <a:r>
              <a:rPr lang="en-US" altLang="en-US" sz="1500" dirty="0"/>
              <a:t>of the </a:t>
            </a:r>
            <a:r>
              <a:rPr lang="en-US" altLang="en-US" sz="1500" dirty="0" smtClean="0"/>
              <a:t>time. “0.5m@90%” </a:t>
            </a:r>
            <a:r>
              <a:rPr lang="en-US" altLang="en-US" sz="1500" dirty="0"/>
              <a:t>is a requirement is that the computed location be </a:t>
            </a:r>
            <a:r>
              <a:rPr lang="en-US" altLang="en-US" sz="1500" dirty="0" smtClean="0"/>
              <a:t>within 0.5m vertically of the </a:t>
            </a:r>
            <a:r>
              <a:rPr lang="en-US" altLang="en-US" sz="1500" dirty="0"/>
              <a:t>actual location </a:t>
            </a:r>
            <a:r>
              <a:rPr lang="en-US" altLang="en-US" sz="1500" dirty="0" smtClean="0"/>
              <a:t>90% </a:t>
            </a:r>
            <a:r>
              <a:rPr lang="en-US" altLang="en-US" sz="1500" dirty="0"/>
              <a:t>of the time</a:t>
            </a:r>
          </a:p>
          <a:p>
            <a:pPr marL="742950" lvl="2" indent="-400050"/>
            <a:r>
              <a:rPr lang="en-US" altLang="en-US" sz="1500" dirty="0" smtClean="0"/>
              <a:t>Expected Latency: Expected time taken to complete a single atomic location process. The location process begins with initiating a location request, then computing location, and ends with returning the computed location. E.g.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latency would indicate that it takes 10 </a:t>
            </a:r>
            <a:r>
              <a:rPr lang="en-US" altLang="en-US" sz="1500" dirty="0" err="1" smtClean="0"/>
              <a:t>ms</a:t>
            </a:r>
            <a:r>
              <a:rPr lang="en-US" altLang="en-US" sz="1500" dirty="0" smtClean="0"/>
              <a:t> after the request is transmitted to gather measurements, compute a location, and transfer any parameters such that the requester has a location within 10 </a:t>
            </a:r>
            <a:r>
              <a:rPr lang="en-US" altLang="en-US" sz="1500" dirty="0" err="1" smtClean="0"/>
              <a:t>ms.</a:t>
            </a:r>
            <a:endParaRPr lang="en-US" altLang="en-US" sz="1500" dirty="0" smtClean="0"/>
          </a:p>
          <a:p>
            <a:pPr marL="742950" lvl="2" indent="-400050"/>
            <a:r>
              <a:rPr lang="en-US" altLang="en-US" sz="1500" dirty="0" smtClean="0"/>
              <a:t>Expected Refresh Rate: This defines how frequently is the computation expected when client moving. E.g. a refresh rate of 10 locations per second would indicate that location needs to be refreshed 10 times in a second</a:t>
            </a:r>
          </a:p>
          <a:p>
            <a:pPr marL="742950" lvl="2" indent="-400050"/>
            <a:r>
              <a:rPr lang="en-US" altLang="en-US" sz="1500" dirty="0" smtClean="0"/>
              <a:t>Expected number of simultaneous users</a:t>
            </a:r>
            <a:endParaRPr lang="en-US" altLang="en-US" sz="1500" dirty="0"/>
          </a:p>
          <a:p>
            <a:pPr marL="342900" lvl="1" indent="-342900">
              <a:buFontTx/>
              <a:buChar char="•"/>
            </a:pPr>
            <a:endParaRPr lang="en-US" altLang="en-US" sz="17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Micro 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 coverage. The store may have APs at the store entrance. The expected AP density is about 1 AP per 4000 sq. ft. with APs supporting HT, VHT and NGP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enters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 soon as user enters, the phone notifies the user about the store promotions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can query details about a product on the app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app and smartphone can then help the user navigate to the particular shelf containing the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stands in queue and as they reaches the checkout counter, their loyalty number  is brought up on the system 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accuracy: &lt;0.5 m@90%, vertical  accuracy: same floor@99%</a:t>
            </a:r>
          </a:p>
          <a:p>
            <a:pPr lvl="1"/>
            <a:r>
              <a:rPr lang="en-US" dirty="0" smtClean="0"/>
              <a:t>Latency: &lt;500ms </a:t>
            </a:r>
          </a:p>
          <a:p>
            <a:pPr lvl="1"/>
            <a:r>
              <a:rPr lang="en-US" dirty="0" smtClean="0"/>
              <a:t>Refresh Rate: &gt; 1 location/sec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56"/>
          <a:stretch/>
        </p:blipFill>
        <p:spPr>
          <a:xfrm>
            <a:off x="6226368" y="1851543"/>
            <a:ext cx="2917632" cy="22632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Positioning for Home Audio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kumimoji="1" lang="en-US" altLang="ja-JP" noProof="0" dirty="0" smtClean="0"/>
              <a:t>Background: </a:t>
            </a:r>
            <a:r>
              <a:rPr kumimoji="1" lang="en-US" altLang="ja-JP" b="0" noProof="0" dirty="0" smtClean="0"/>
              <a:t>Advanced audio formats with immersive sound experience require exact position estimates of listener and speakers</a:t>
            </a:r>
          </a:p>
          <a:p>
            <a:pPr algn="just"/>
            <a:r>
              <a:rPr kumimoji="1" lang="en-US" altLang="ja-JP" noProof="0" dirty="0" smtClean="0"/>
              <a:t>User: </a:t>
            </a:r>
            <a:r>
              <a:rPr kumimoji="1" lang="en-US" altLang="ja-JP" b="0" noProof="0" dirty="0" smtClean="0"/>
              <a:t>Person with </a:t>
            </a:r>
            <a:r>
              <a:rPr kumimoji="1" lang="en-US" altLang="ja-JP" b="0" dirty="0" smtClean="0"/>
              <a:t>WLAN based home audio system</a:t>
            </a:r>
          </a:p>
          <a:p>
            <a:pPr lvl="1" algn="just"/>
            <a:r>
              <a:rPr kumimoji="1" lang="en-US" altLang="ja-JP" dirty="0" smtClean="0"/>
              <a:t>WLAN is employed for both sound transfer and positioning</a:t>
            </a:r>
            <a:endParaRPr kumimoji="1" lang="en-US" altLang="ja-JP" b="0" dirty="0" smtClean="0"/>
          </a:p>
          <a:p>
            <a:r>
              <a:rPr kumimoji="1" lang="en-US" altLang="ja-JP" noProof="0" dirty="0" smtClean="0"/>
              <a:t>Environment: </a:t>
            </a:r>
            <a:r>
              <a:rPr kumimoji="1" lang="en-US" altLang="ja-JP" b="0" noProof="0" dirty="0" smtClean="0"/>
              <a:t>Smart home with 802.11 coverage. </a:t>
            </a:r>
          </a:p>
          <a:p>
            <a:pPr lvl="1"/>
            <a:r>
              <a:rPr kumimoji="1" lang="en-US" altLang="ja-JP" noProof="0" dirty="0" smtClean="0"/>
              <a:t>1 AP per floor supporting .11n, .11ac, and NGP</a:t>
            </a:r>
          </a:p>
          <a:p>
            <a:pPr lvl="1" algn="just"/>
            <a:r>
              <a:rPr kumimoji="1" lang="en-US" altLang="ja-JP" noProof="0" dirty="0" smtClean="0"/>
              <a:t>1 AP in close vicinity supporting .11ad, .11ay, and NGP</a:t>
            </a:r>
          </a:p>
          <a:p>
            <a:pPr lvl="1" algn="just"/>
            <a:r>
              <a:rPr kumimoji="1" lang="en-US" altLang="ja-JP" dirty="0" smtClean="0"/>
              <a:t>Optional: multiple APs from neighboring apartments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 smtClean="0"/>
              <a:t>Use case “speaker system calibration”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user installs his home audio system including various WLAN speakers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speaker placement and position is automatically determined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The home audio system adjusts the speaker settings for best sound experience</a:t>
            </a:r>
          </a:p>
          <a:p>
            <a:pPr marL="457200" indent="-457200" algn="just">
              <a:buFont typeface="+mj-lt"/>
              <a:buAutoNum type="alphaUcPeriod"/>
            </a:pPr>
            <a:r>
              <a:rPr kumimoji="1" lang="en-US" altLang="ja-JP" dirty="0"/>
              <a:t>Use case </a:t>
            </a:r>
            <a:r>
              <a:rPr kumimoji="1" lang="en-US" altLang="ja-JP" dirty="0" smtClean="0"/>
              <a:t>“follow-me </a:t>
            </a:r>
            <a:r>
              <a:rPr kumimoji="1" lang="en-US" altLang="ja-JP" dirty="0"/>
              <a:t>sound”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user has a wearable WLAN device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device’s position is continuously monitored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/>
              <a:t>The home audio system adjusts the speaker settings according to the user’s position </a:t>
            </a:r>
            <a:r>
              <a:rPr kumimoji="1" lang="en-US" altLang="ja-JP" dirty="0" smtClean="0"/>
              <a:t>and movement for immersive sound experience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kumimoji="1" lang="en-US" altLang="ja-JP" dirty="0" smtClean="0"/>
              <a:t>In a simple case, the sound may only follow in neighboring rooms</a:t>
            </a:r>
            <a:endParaRPr kumimoji="1"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6931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Positioning for Home Audio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Autofit/>
          </a:bodyPr>
          <a:lstStyle/>
          <a:p>
            <a:pPr algn="just"/>
            <a:r>
              <a:rPr kumimoji="1" lang="en-US" altLang="ja-JP" dirty="0" smtClean="0"/>
              <a:t>Positioning requirements</a:t>
            </a:r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lvl="2" algn="just"/>
            <a:endParaRPr kumimoji="1" lang="en-US" altLang="ja-JP" noProof="0" dirty="0" smtClean="0"/>
          </a:p>
          <a:p>
            <a:pPr lvl="1" algn="just"/>
            <a:endParaRPr kumimoji="1" lang="en-US" altLang="ja-JP" sz="1800" noProof="0" dirty="0" smtClean="0"/>
          </a:p>
          <a:p>
            <a:pPr lvl="1" algn="just"/>
            <a:r>
              <a:rPr kumimoji="1" lang="en-US" altLang="ja-JP" sz="1600" noProof="0" dirty="0" smtClean="0"/>
              <a:t>The user may accept further APs for high fidelity</a:t>
            </a:r>
          </a:p>
          <a:p>
            <a:pPr marL="457200" lvl="1" indent="0" algn="just">
              <a:buNone/>
            </a:pPr>
            <a:r>
              <a:rPr kumimoji="1" lang="en-US" altLang="ja-JP" sz="1600" b="0" baseline="30000" dirty="0" smtClean="0"/>
              <a:t>1</a:t>
            </a:r>
            <a:r>
              <a:rPr kumimoji="1" lang="en-US" altLang="ja-JP" sz="1600" b="0" dirty="0" smtClean="0"/>
              <a:t>) orientation between wearable device and ear must be known </a:t>
            </a:r>
            <a:r>
              <a:rPr kumimoji="1" lang="en-US" altLang="ja-JP" sz="1600" b="0" dirty="0"/>
              <a:t>(e.g. smart </a:t>
            </a:r>
            <a:r>
              <a:rPr kumimoji="1" lang="en-US" altLang="ja-JP" sz="1600" b="0" dirty="0" smtClean="0"/>
              <a:t>eyeglasses)</a:t>
            </a:r>
            <a:endParaRPr kumimoji="1" lang="en-US" altLang="ja-JP" sz="2800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48077"/>
              </p:ext>
            </p:extLst>
          </p:nvPr>
        </p:nvGraphicFramePr>
        <p:xfrm>
          <a:off x="1123950" y="2153920"/>
          <a:ext cx="6896100" cy="368435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638300"/>
                <a:gridCol w="2590800"/>
                <a:gridCol w="2667000"/>
              </a:tblGrid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”speaker system calibration”</a:t>
                      </a:r>
                      <a:endParaRPr 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“follow-me</a:t>
                      </a:r>
                      <a:r>
                        <a:rPr lang="en-US" sz="1500" baseline="0" dirty="0" smtClean="0"/>
                        <a:t> sound”</a:t>
                      </a:r>
                      <a:endParaRPr lang="en-US" sz="1500" dirty="0"/>
                    </a:p>
                  </a:txBody>
                  <a:tcPr anchor="ctr"/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Horizontal</a:t>
                      </a:r>
                      <a:r>
                        <a:rPr lang="en-US" sz="1500" baseline="0" dirty="0" smtClean="0"/>
                        <a:t> accuracy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10cm @</a:t>
                      </a:r>
                      <a:r>
                        <a:rPr lang="en-US" sz="1500" baseline="0" dirty="0" smtClean="0"/>
                        <a:t> 90%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 room @ 99%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(simple)</a:t>
                      </a:r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50cm @ 90% (typ.)</a:t>
                      </a:r>
                      <a:endParaRPr lang="en-US" sz="1500" dirty="0"/>
                    </a:p>
                  </a:txBody>
                  <a:tcPr anchor="ctr">
                    <a:solidFill>
                      <a:srgbClr val="E8E8F6"/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F6"/>
                    </a:solidFill>
                  </a:tcPr>
                </a:tc>
              </a:tr>
              <a:tr h="318855">
                <a:tc rowSpan="3"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Vertical accuracy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not required</a:t>
                      </a:r>
                      <a:endParaRPr lang="en-US" sz="1500" baseline="0" dirty="0" smtClean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same</a:t>
                      </a:r>
                      <a:r>
                        <a:rPr lang="en-US" sz="1500" baseline="0" dirty="0" smtClean="0"/>
                        <a:t> floor @ 99% (simple)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&lt; 50cm @ 90% (typ.)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baseline="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6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</a:t>
                      </a:r>
                      <a:r>
                        <a:rPr lang="en-US" sz="1500" baseline="0" dirty="0" smtClean="0"/>
                        <a:t> 10cm @ 90% (high fidelity)</a:t>
                      </a:r>
                      <a:endParaRPr lang="en-US" sz="1500" dirty="0" smtClean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 10cm @ 90% (high</a:t>
                      </a:r>
                      <a:r>
                        <a:rPr lang="en-US" sz="1500" baseline="0" dirty="0" smtClean="0"/>
                        <a:t> fidelity) </a:t>
                      </a:r>
                      <a:r>
                        <a:rPr lang="en-US" sz="1500" baseline="300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Latency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10ms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Refresh rate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 0.1 locations/s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&gt; 2 … &gt; 10 locations/s </a:t>
                      </a:r>
                    </a:p>
                    <a:p>
                      <a:pPr algn="ctr"/>
                      <a:r>
                        <a:rPr lang="en-US" sz="1500" dirty="0" smtClean="0"/>
                        <a:t>(depending on accuracy)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46609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Exp. number of simultaneous users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&lt;= 5</a:t>
                      </a:r>
                      <a:endParaRPr lang="en-US" sz="15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66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Navigation in Public Buildings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3352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kumimoji="1" lang="en-US" altLang="ja-JP" dirty="0" smtClean="0"/>
              <a:t>User: </a:t>
            </a:r>
            <a:r>
              <a:rPr kumimoji="1" lang="en-US" altLang="ja-JP" b="0" dirty="0" smtClean="0"/>
              <a:t>Person with smartphone, smart wear, </a:t>
            </a:r>
            <a:r>
              <a:rPr kumimoji="1" lang="en-US" altLang="ja-JP" b="0" dirty="0"/>
              <a:t>smart eyeglasses </a:t>
            </a:r>
            <a:r>
              <a:rPr kumimoji="1" lang="en-US" altLang="ja-JP" b="0" dirty="0" smtClean="0"/>
              <a:t>with navigation app</a:t>
            </a:r>
          </a:p>
          <a:p>
            <a:pPr algn="just"/>
            <a:r>
              <a:rPr kumimoji="1" lang="en-US" altLang="ja-JP" dirty="0"/>
              <a:t>Environment: </a:t>
            </a:r>
            <a:r>
              <a:rPr kumimoji="1" lang="en-US" altLang="ja-JP" b="0" dirty="0" smtClean="0"/>
              <a:t>Public building with 802.11 </a:t>
            </a:r>
            <a:r>
              <a:rPr kumimoji="1" lang="en-US" altLang="ja-JP" b="0" dirty="0"/>
              <a:t>coverage. The expected AP environment is</a:t>
            </a:r>
          </a:p>
          <a:p>
            <a:pPr lvl="1" algn="just"/>
            <a:r>
              <a:rPr kumimoji="1" lang="en-US" altLang="ja-JP" dirty="0"/>
              <a:t>1 AP per </a:t>
            </a:r>
            <a:r>
              <a:rPr kumimoji="1" lang="en-US" altLang="ja-JP" dirty="0" smtClean="0"/>
              <a:t>&lt; 200 users or &lt; 400m² / 4000 sq. ft.</a:t>
            </a:r>
            <a:endParaRPr kumimoji="1" lang="en-US" altLang="ja-JP" dirty="0"/>
          </a:p>
          <a:p>
            <a:pPr lvl="1" algn="just"/>
            <a:r>
              <a:rPr kumimoji="1" lang="en-US" altLang="ja-JP" dirty="0" smtClean="0"/>
              <a:t>APs support .11n, .11ac, .11ax, </a:t>
            </a:r>
            <a:r>
              <a:rPr kumimoji="1" lang="en-US" altLang="ja-JP" dirty="0"/>
              <a:t>and NGP</a:t>
            </a:r>
          </a:p>
          <a:p>
            <a:pPr algn="just"/>
            <a:r>
              <a:rPr kumimoji="1" lang="en-US" altLang="ja-JP" dirty="0" smtClean="0"/>
              <a:t>Use case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</a:t>
            </a:r>
            <a:r>
              <a:rPr kumimoji="1" lang="en-US" altLang="ja-JP" dirty="0"/>
              <a:t>user </a:t>
            </a:r>
            <a:r>
              <a:rPr kumimoji="1" lang="en-US" altLang="ja-JP" dirty="0" smtClean="0"/>
              <a:t>enters a public building like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stadium, concert hall, airport,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museum, fair, parking deck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dirty="0" smtClean="0"/>
              <a:t>The smart device navigates the user to a particular</a:t>
            </a:r>
            <a:br>
              <a:rPr kumimoji="1" lang="en-US" altLang="ja-JP" dirty="0" smtClean="0"/>
            </a:br>
            <a:r>
              <a:rPr kumimoji="1" lang="en-US" altLang="ja-JP" dirty="0" smtClean="0"/>
              <a:t>seat, gate, point of interest, contact person, or empty parking spot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349" y="4876800"/>
            <a:ext cx="2593473" cy="1476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152" y="4864872"/>
            <a:ext cx="2402848" cy="148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6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en-US" altLang="ja-JP" noProof="0" dirty="0" smtClean="0"/>
              <a:t>. </a:t>
            </a:r>
            <a:r>
              <a:rPr lang="en-US" altLang="ja-JP" noProof="0" dirty="0" smtClean="0"/>
              <a:t>Navigation in Public Buildings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724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dirty="0" smtClean="0"/>
              <a:t>Positioning requirements: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Horizontal </a:t>
            </a:r>
            <a:r>
              <a:rPr kumimoji="1" lang="en-US" altLang="ja-JP" dirty="0" smtClean="0"/>
              <a:t>accuracy</a:t>
            </a:r>
            <a:r>
              <a:rPr kumimoji="1" lang="en-US" altLang="ja-JP" dirty="0"/>
              <a:t>: </a:t>
            </a:r>
            <a:r>
              <a:rPr kumimoji="1" lang="en-US" altLang="ja-JP" dirty="0" smtClean="0"/>
              <a:t>&lt; 1m @ 90%</a:t>
            </a:r>
          </a:p>
          <a:p>
            <a:pPr lvl="1" algn="just"/>
            <a:r>
              <a:rPr kumimoji="1" lang="en-US" altLang="ja-JP" dirty="0" smtClean="0"/>
              <a:t>Vertical </a:t>
            </a:r>
            <a:r>
              <a:rPr kumimoji="1" lang="en-US" altLang="ja-JP" dirty="0"/>
              <a:t>accuracy: same </a:t>
            </a:r>
            <a:r>
              <a:rPr kumimoji="1" lang="en-US" altLang="ja-JP" dirty="0" smtClean="0"/>
              <a:t>floor/tier @ 99%</a:t>
            </a:r>
          </a:p>
          <a:p>
            <a:pPr lvl="1" algn="just"/>
            <a:r>
              <a:rPr kumimoji="1" lang="en-US" altLang="ja-JP" dirty="0" smtClean="0"/>
              <a:t>Latency</a:t>
            </a:r>
            <a:r>
              <a:rPr kumimoji="1" lang="en-US" altLang="ja-JP" dirty="0"/>
              <a:t>: &lt; </a:t>
            </a:r>
            <a:r>
              <a:rPr kumimoji="1" lang="en-US" altLang="ja-JP" dirty="0" smtClean="0"/>
              <a:t>250ms</a:t>
            </a:r>
          </a:p>
          <a:p>
            <a:pPr lvl="1" algn="just"/>
            <a:r>
              <a:rPr kumimoji="1" lang="en-US" altLang="ja-JP" dirty="0" smtClean="0"/>
              <a:t>Refresh </a:t>
            </a:r>
            <a:r>
              <a:rPr kumimoji="1" lang="en-US" altLang="ja-JP" dirty="0"/>
              <a:t>rate: </a:t>
            </a:r>
            <a:r>
              <a:rPr kumimoji="1" lang="en-US" altLang="ja-JP" dirty="0" smtClean="0"/>
              <a:t>&gt; 1 locations/s</a:t>
            </a:r>
          </a:p>
          <a:p>
            <a:pPr lvl="1"/>
            <a:r>
              <a:rPr kumimoji="1" lang="en-US" altLang="ja-JP" dirty="0" smtClean="0"/>
              <a:t>Expected number of simultaneous users: &lt; 1000</a:t>
            </a:r>
            <a:br>
              <a:rPr kumimoji="1" lang="en-US" altLang="ja-JP" dirty="0" smtClean="0"/>
            </a:br>
            <a:r>
              <a:rPr kumimoji="1" lang="en-US" altLang="ja-JP" dirty="0" smtClean="0"/>
              <a:t>(within </a:t>
            </a:r>
            <a:r>
              <a:rPr kumimoji="1" lang="en-US" altLang="ja-JP" dirty="0"/>
              <a:t>AP coverage </a:t>
            </a:r>
            <a:r>
              <a:rPr kumimoji="1" lang="en-US" altLang="ja-JP" dirty="0" smtClean="0"/>
              <a:t>area)</a:t>
            </a:r>
          </a:p>
          <a:p>
            <a:pPr lvl="1"/>
            <a:r>
              <a:rPr kumimoji="1" lang="en-US" altLang="ja-JP" dirty="0"/>
              <a:t>Impact on Network </a:t>
            </a:r>
            <a:r>
              <a:rPr kumimoji="1" lang="en-US" altLang="ja-JP" dirty="0" smtClean="0"/>
              <a:t>Bandwidth: low, the impact should be independent on the number of users</a:t>
            </a:r>
          </a:p>
          <a:p>
            <a:pPr lvl="1" algn="just"/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731068" cy="18256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60555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296442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Chenchen LIU,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Positioning </a:t>
            </a:r>
            <a:r>
              <a:rPr lang="en-US" dirty="0" smtClean="0"/>
              <a:t>for Spectrum Management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9832" y="1752600"/>
            <a:ext cx="5940152" cy="5105400"/>
          </a:xfrm>
        </p:spPr>
        <p:txBody>
          <a:bodyPr/>
          <a:lstStyle/>
          <a:p>
            <a:r>
              <a:rPr lang="en-US" altLang="zh-CN" sz="1500" smtClean="0"/>
              <a:t>User: </a:t>
            </a:r>
            <a:r>
              <a:rPr lang="en-US" altLang="zh-CN" sz="1500" b="0" smtClean="0"/>
              <a:t>Persons with a WiFi-device which has the corresponding app installed.</a:t>
            </a:r>
          </a:p>
          <a:p>
            <a:r>
              <a:rPr lang="en-US" altLang="zh-CN" sz="1500" smtClean="0"/>
              <a:t>Environment: </a:t>
            </a:r>
            <a:r>
              <a:rPr lang="en-US" altLang="zh-CN" sz="1500" b="0" smtClean="0"/>
              <a:t>An areas (e.g. a large office, an university…) where there multi-APs for 802.11 coverage. The expected AP density is about 1 AP per TBD sq. ft. The APs providing data service to the STAs within their  coverage supporting HT, VHT, DMG and NGP. </a:t>
            </a:r>
          </a:p>
          <a:p>
            <a:r>
              <a:rPr lang="en-US" altLang="zh-CN" sz="150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The user enters the area with their WiFi-device.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soon as user enters this area, the position of the user is determined through the NGP.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With the position information of the user, the APs can suggest the user which AP to associate with and which channel to use, a.k.a. the </a:t>
            </a:r>
            <a:r>
              <a:rPr lang="en-US" altLang="zh-CN" sz="1500" b="1" smtClean="0">
                <a:solidFill>
                  <a:srgbClr val="FF0000"/>
                </a:solidFill>
              </a:rPr>
              <a:t>load balance </a:t>
            </a:r>
            <a:r>
              <a:rPr lang="en-US" altLang="zh-CN" sz="1500" smtClean="0"/>
              <a:t>process, which can greatly improve the user experience especially in high density case.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1500" smtClean="0"/>
              <a:t>As the user travels in this area, the APs keep on tracking the position of the user. The traveling path of the user can help a lot in the </a:t>
            </a:r>
            <a:r>
              <a:rPr lang="en-US" altLang="zh-CN" sz="1500" b="1" smtClean="0">
                <a:solidFill>
                  <a:srgbClr val="FF0000"/>
                </a:solidFill>
              </a:rPr>
              <a:t>hand over </a:t>
            </a:r>
            <a:r>
              <a:rPr lang="en-US" altLang="zh-CN" sz="1500" smtClean="0"/>
              <a:t>process, so the service(such as WiFi call, facetime etc.) is not interrupted when user is traveling.</a:t>
            </a:r>
          </a:p>
          <a:p>
            <a:pPr>
              <a:buNone/>
            </a:pPr>
            <a:endParaRPr lang="en-US" sz="1500" b="0" dirty="0" smtClean="0"/>
          </a:p>
        </p:txBody>
      </p:sp>
    </p:spTree>
    <p:extLst>
      <p:ext uri="{BB962C8B-B14F-4D97-AF65-F5344CB8AC3E}">
        <p14:creationId xmlns:p14="http://schemas.microsoft.com/office/powerpoint/2010/main" val="45119176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33739</TotalTime>
  <Words>1502</Words>
  <Application>Microsoft Office PowerPoint</Application>
  <PresentationFormat>On-screen Show (4:3)</PresentationFormat>
  <Paragraphs>179</Paragraphs>
  <Slides>12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ACcord-Submission</vt:lpstr>
      <vt:lpstr>Document</vt:lpstr>
      <vt:lpstr>NGP Use Case Template</vt:lpstr>
      <vt:lpstr>Abstract</vt:lpstr>
      <vt:lpstr>Terminology</vt:lpstr>
      <vt:lpstr>1. Micro location in store</vt:lpstr>
      <vt:lpstr>2. Positioning for Home Audio</vt:lpstr>
      <vt:lpstr>2. Positioning for Home Audio (cont.)</vt:lpstr>
      <vt:lpstr>3. Navigation in Public Buildings</vt:lpstr>
      <vt:lpstr>3. Navigation in Public Buildings (cont.)</vt:lpstr>
      <vt:lpstr>4. Positioning for Spectrum Management</vt:lpstr>
      <vt:lpstr>4. Positioning for Spectrum Management(Cont’d)</vt:lpstr>
      <vt:lpstr>PowerPoint Presentation</vt:lpstr>
      <vt:lpstr>References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Santosh Pandey</cp:lastModifiedBy>
  <cp:revision>421</cp:revision>
  <cp:lastPrinted>2013-07-10T22:27:23Z</cp:lastPrinted>
  <dcterms:created xsi:type="dcterms:W3CDTF">2009-11-13T19:11:16Z</dcterms:created>
  <dcterms:modified xsi:type="dcterms:W3CDTF">2015-08-28T21:07:39Z</dcterms:modified>
</cp:coreProperties>
</file>