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321" r:id="rId3"/>
    <p:sldId id="319" r:id="rId4"/>
    <p:sldId id="322" r:id="rId5"/>
    <p:sldId id="320" r:id="rId6"/>
  </p:sldIdLst>
  <p:sldSz cx="9144000" cy="6858000" type="screen4x3"/>
  <p:notesSz cx="7023100" cy="93091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rian Hart (brianh)2" initials="BDH2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9966"/>
    <a:srgbClr val="CCFF99"/>
    <a:srgbClr val="FF0000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67" autoAdjust="0"/>
    <p:restoredTop sz="84983" autoAdjust="0"/>
  </p:normalViewPr>
  <p:slideViewPr>
    <p:cSldViewPr>
      <p:cViewPr varScale="1">
        <p:scale>
          <a:sx n="89" d="100"/>
          <a:sy n="89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2442" y="-90"/>
      </p:cViewPr>
      <p:guideLst>
        <p:guide orient="horz" pos="2932"/>
        <p:guide pos="221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23002" y="176284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4239" y="176284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67951" y="9009731"/>
            <a:ext cx="1331302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 smtClean="0"/>
              <a:t>Santosh Pandey, Cisco</a:t>
            </a:r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3901" y="9009732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0171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0DA7F37-5871-4D08-9AD8-0EC62C9596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702633" y="388543"/>
            <a:ext cx="56178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02632" y="9009732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40171"/>
            <a:r>
              <a:rPr lang="en-GB"/>
              <a:t>Submission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702632" y="8998585"/>
            <a:ext cx="577379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851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66415" y="96665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2435" y="96665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2213" y="703263"/>
            <a:ext cx="4638675" cy="3479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770" y="4422062"/>
            <a:ext cx="5151560" cy="4189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36" tIns="46369" rIns="94336" bIns="463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63086" y="9012916"/>
            <a:ext cx="1799188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0492" lvl="4" algn="r" defTabSz="940171">
              <a:defRPr/>
            </a:lvl5pPr>
          </a:lstStyle>
          <a:p>
            <a:pPr lvl="4">
              <a:defRPr/>
            </a:pPr>
            <a:r>
              <a:rPr lang="en-GB" smtClean="0"/>
              <a:t>Santosh Pandey, Cisco</a:t>
            </a:r>
            <a:endParaRPr lang="en-GB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63941" y="9012916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33181" y="9012916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33181" y="9011324"/>
            <a:ext cx="55567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56004" y="297777"/>
            <a:ext cx="57110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7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2213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2705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3197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3689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14181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dirty="0"/>
              <a:t>doc.: IEEE 802.11-yy/xxxxr0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2213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2705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3197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3689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14181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/>
              <a:t>Month Year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62340" y="9012916"/>
            <a:ext cx="2099934" cy="184666"/>
          </a:xfrm>
          <a:noFill/>
        </p:spPr>
        <p:txBody>
          <a:bodyPr/>
          <a:lstStyle>
            <a:lvl1pPr marL="345369" indent="-345369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60492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20984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8147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41967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302459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Santosh Pandey, Cisco</a:t>
            </a:r>
            <a:endParaRPr lang="en-GB" dirty="0" smtClean="0"/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8101" y="9012916"/>
            <a:ext cx="415177" cy="184666"/>
          </a:xfrm>
          <a:noFill/>
        </p:spPr>
        <p:txBody>
          <a:bodyPr/>
          <a:lstStyle>
            <a:lvl1pPr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2213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2705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3197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3689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14181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84EAE0F3-2EDE-462F-B412-67CDAA37783B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2213" y="703263"/>
            <a:ext cx="4638675" cy="3479800"/>
          </a:xfrm>
          <a:ln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Santosh Pandey, Cisco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9778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BB4356B-64A4-49A3-9180-D4060259403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1354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460295" y="6475413"/>
            <a:ext cx="108363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Santosh Pandey, Cisco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696913" y="332601"/>
            <a:ext cx="129747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March   2015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802.11-15/0388r0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557852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08862" y="6475413"/>
            <a:ext cx="163506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smtClean="0"/>
              <a:t>Santosh Pandey, Cisco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29C781-9868-4EAE-9E92-FD9A8F450C8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87203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baseline="0" dirty="0" smtClean="0"/>
              <a:t> Submission   </a:t>
            </a:r>
            <a:endParaRPr lang="en-GB" dirty="0"/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9260846-F612-4166-AE8A-DF99C3DBA102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231032"/>
          </a:xfrm>
          <a:noFill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NGP </a:t>
            </a:r>
            <a:r>
              <a:rPr lang="en-US" dirty="0" smtClean="0"/>
              <a:t>Use Case Template</a:t>
            </a:r>
            <a:endParaRPr lang="en-US" dirty="0"/>
          </a:p>
        </p:txBody>
      </p:sp>
      <p:sp>
        <p:nvSpPr>
          <p:cNvPr id="307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039888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</a:t>
            </a:r>
            <a:r>
              <a:rPr lang="en-GB" sz="2000" b="0" dirty="0" smtClean="0"/>
              <a:t>2015-03-09</a:t>
            </a:r>
            <a:endParaRPr lang="en-GB" sz="2000" b="0" dirty="0" smtClean="0"/>
          </a:p>
        </p:txBody>
      </p:sp>
      <p:graphicFrame>
        <p:nvGraphicFramePr>
          <p:cNvPr id="307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30919"/>
              </p:ext>
            </p:extLst>
          </p:nvPr>
        </p:nvGraphicFramePr>
        <p:xfrm>
          <a:off x="509588" y="2674938"/>
          <a:ext cx="7986712" cy="245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64" name="Document" r:id="rId4" imgW="8258040" imgH="2544318" progId="Word.Document.8">
                  <p:embed/>
                </p:oleObj>
              </mc:Choice>
              <mc:Fallback>
                <p:oleObj name="Document" r:id="rId4" imgW="8258040" imgH="2544318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8" y="2674938"/>
                        <a:ext cx="7986712" cy="2457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533400" y="2300288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Santosh Pandey, Cisco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This document is a proposed template to describe use cases, and some location requirements per use case, for Next Generation Positioning</a:t>
            </a:r>
          </a:p>
          <a:p>
            <a:r>
              <a:rPr lang="en-US" dirty="0" smtClean="0"/>
              <a:t>In this initial version, only one sample use case is included. Additional use cases are expected to be added in future versions of this document</a:t>
            </a:r>
          </a:p>
          <a:p>
            <a:endParaRPr lang="en-US" dirty="0"/>
          </a:p>
          <a:p>
            <a:r>
              <a:rPr lang="en-US" dirty="0" smtClean="0"/>
              <a:t>Location requirements are included with each use case to drive focus for the study group</a:t>
            </a:r>
            <a:endParaRPr lang="en-US" strike="sngStrike" dirty="0" smtClean="0"/>
          </a:p>
          <a:p>
            <a:r>
              <a:rPr lang="en-US" dirty="0" smtClean="0"/>
              <a:t>The goal is to come up with a superset of everything potentially needed and then narrow down the field from there on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Santosh Pandey, Cisco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112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2656"/>
            <a:ext cx="7772400" cy="1066800"/>
          </a:xfrm>
        </p:spPr>
        <p:txBody>
          <a:bodyPr/>
          <a:lstStyle/>
          <a:p>
            <a:r>
              <a:rPr lang="en-US" dirty="0" smtClean="0"/>
              <a:t>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68760"/>
            <a:ext cx="7772400" cy="5040560"/>
          </a:xfrm>
        </p:spPr>
        <p:txBody>
          <a:bodyPr>
            <a:normAutofit fontScale="85000" lnSpcReduction="20000"/>
          </a:bodyPr>
          <a:lstStyle/>
          <a:p>
            <a:pPr marL="342900" lvl="1" indent="-342900">
              <a:buFontTx/>
              <a:buChar char="•"/>
            </a:pPr>
            <a:r>
              <a:rPr lang="en-US" altLang="en-US" sz="1700" b="1" dirty="0" smtClean="0"/>
              <a:t>User – </a:t>
            </a:r>
            <a:r>
              <a:rPr lang="en-US" altLang="en-US" sz="1700" dirty="0" smtClean="0"/>
              <a:t>The end </a:t>
            </a:r>
            <a:r>
              <a:rPr lang="en-US" altLang="en-US" sz="1700" dirty="0"/>
              <a:t>entity (human) who </a:t>
            </a:r>
            <a:r>
              <a:rPr lang="en-US" altLang="en-US" sz="1700" dirty="0" smtClean="0"/>
              <a:t>would use this technology </a:t>
            </a:r>
            <a:endParaRPr lang="en-US" altLang="en-US" sz="1700" b="1" dirty="0" smtClean="0"/>
          </a:p>
          <a:p>
            <a:pPr marL="342900" lvl="1" indent="-342900">
              <a:buFontTx/>
              <a:buChar char="•"/>
            </a:pPr>
            <a:r>
              <a:rPr lang="en-US" altLang="en-US" sz="1700" b="1" dirty="0" smtClean="0"/>
              <a:t>Use </a:t>
            </a:r>
            <a:r>
              <a:rPr lang="en-US" altLang="en-US" sz="1700" b="1" dirty="0"/>
              <a:t>case</a:t>
            </a:r>
            <a:r>
              <a:rPr lang="en-US" altLang="en-US" sz="1700" dirty="0"/>
              <a:t> – A use case is task oriented. It describes the specific  step by step actions performed by a user or device. One use case example is a user starting and stopping a video stream. </a:t>
            </a:r>
            <a:endParaRPr lang="en-US" altLang="en-US" sz="1700" dirty="0" smtClean="0"/>
          </a:p>
          <a:p>
            <a:pPr marL="342900" lvl="1" indent="-342900">
              <a:buFontTx/>
              <a:buChar char="•"/>
            </a:pPr>
            <a:r>
              <a:rPr lang="en-US" altLang="en-US" sz="1700" b="1" dirty="0"/>
              <a:t>Environment – </a:t>
            </a:r>
            <a:r>
              <a:rPr lang="en-US" altLang="en-US" sz="1700" dirty="0"/>
              <a:t>The type of place in which a network is deployed, such as home, outdoor, hot spot, enterprise, metropolitan area, etc</a:t>
            </a:r>
            <a:r>
              <a:rPr lang="en-US" altLang="en-US" sz="1700" dirty="0" smtClean="0"/>
              <a:t>.</a:t>
            </a:r>
          </a:p>
          <a:p>
            <a:pPr marL="685800" lvl="2" indent="-342900"/>
            <a:r>
              <a:rPr lang="en-US" altLang="en-US" sz="1500" dirty="0" smtClean="0"/>
              <a:t>Frequency bands of interest (</a:t>
            </a:r>
            <a:r>
              <a:rPr lang="en-US" altLang="en-US" sz="1500" dirty="0" err="1" smtClean="0"/>
              <a:t>FBoI</a:t>
            </a:r>
            <a:r>
              <a:rPr lang="en-US" altLang="en-US" sz="1500" dirty="0" smtClean="0"/>
              <a:t>): The 802.11 operating frequency bands relevant to this use case. </a:t>
            </a:r>
            <a:r>
              <a:rPr lang="en-US" altLang="en-US" sz="1500" dirty="0" err="1" smtClean="0"/>
              <a:t>Eg</a:t>
            </a:r>
            <a:r>
              <a:rPr lang="en-US" altLang="en-US" sz="1500" dirty="0" smtClean="0"/>
              <a:t>. for a shopping mall’s enterprise wireless it will be 2.4GHz and 5GHz</a:t>
            </a:r>
          </a:p>
          <a:p>
            <a:pPr marL="685800" lvl="2" indent="-342900"/>
            <a:r>
              <a:rPr lang="en-US" altLang="en-US" sz="1500" dirty="0" smtClean="0"/>
              <a:t>AP density: Density of AP deployment, e.g. APs deployed every 4000 </a:t>
            </a:r>
            <a:r>
              <a:rPr lang="en-US" altLang="en-US" sz="1500" dirty="0" err="1" smtClean="0"/>
              <a:t>sq.ft</a:t>
            </a:r>
            <a:r>
              <a:rPr lang="en-US" altLang="en-US" sz="1500" dirty="0" smtClean="0"/>
              <a:t>.</a:t>
            </a:r>
          </a:p>
          <a:p>
            <a:pPr marL="685800" lvl="2" indent="-342900"/>
            <a:r>
              <a:rPr lang="en-US" altLang="en-US" sz="1500" dirty="0" smtClean="0"/>
              <a:t>AP height: Height, above the floor, at which the APs are deployed, e.g. for shopping mall APs deployed approximately 15-25 </a:t>
            </a:r>
            <a:r>
              <a:rPr lang="en-US" altLang="en-US" sz="1500" dirty="0" err="1" smtClean="0"/>
              <a:t>ft</a:t>
            </a:r>
            <a:r>
              <a:rPr lang="en-US" altLang="en-US" sz="1500" dirty="0" smtClean="0"/>
              <a:t> above the floor</a:t>
            </a:r>
          </a:p>
          <a:p>
            <a:pPr marL="0" indent="-400050"/>
            <a:r>
              <a:rPr lang="en-US" altLang="en-US" sz="1700" dirty="0" smtClean="0"/>
              <a:t>Key Location Requirement- </a:t>
            </a:r>
          </a:p>
          <a:p>
            <a:pPr marL="742950" lvl="2" indent="-400050"/>
            <a:r>
              <a:rPr lang="en-US" altLang="en-US" sz="1500" b="0" dirty="0" smtClean="0"/>
              <a:t>Expected Horizontal Accuracy: XY accuracy expected for the use case to succeed, &lt;1m@90% is a requirement is that the </a:t>
            </a:r>
            <a:r>
              <a:rPr lang="en-US" altLang="en-US" sz="1500" dirty="0"/>
              <a:t>computed location </a:t>
            </a:r>
            <a:r>
              <a:rPr lang="en-US" altLang="en-US" sz="1500" b="0" dirty="0" smtClean="0"/>
              <a:t>be within 1m horizontally of the actual location 90% of the time</a:t>
            </a:r>
          </a:p>
          <a:p>
            <a:pPr marL="742950" lvl="2" indent="-400050"/>
            <a:r>
              <a:rPr lang="en-US" altLang="en-US" sz="1500" dirty="0"/>
              <a:t>Expected </a:t>
            </a:r>
            <a:r>
              <a:rPr lang="en-US" altLang="en-US" sz="1500" dirty="0" smtClean="0"/>
              <a:t>Vertical Accuracy</a:t>
            </a:r>
            <a:r>
              <a:rPr lang="en-US" altLang="en-US" sz="1500" dirty="0"/>
              <a:t>: </a:t>
            </a:r>
            <a:r>
              <a:rPr lang="en-US" altLang="en-US" sz="1500" dirty="0" smtClean="0"/>
              <a:t>Z accuracy </a:t>
            </a:r>
            <a:r>
              <a:rPr lang="en-US" altLang="en-US" sz="1500" dirty="0"/>
              <a:t>expected for the use case to succeed, </a:t>
            </a:r>
            <a:r>
              <a:rPr lang="en-US" altLang="en-US" sz="1500" dirty="0" smtClean="0"/>
              <a:t>“same floor@99%” is a requirement </a:t>
            </a:r>
            <a:r>
              <a:rPr lang="en-US" altLang="en-US" sz="1500" dirty="0"/>
              <a:t>is that the computed location be </a:t>
            </a:r>
            <a:r>
              <a:rPr lang="en-US" altLang="en-US" sz="1500" dirty="0" smtClean="0"/>
              <a:t>on the same floor as the </a:t>
            </a:r>
            <a:r>
              <a:rPr lang="en-US" altLang="en-US" sz="1500" dirty="0"/>
              <a:t>actual location </a:t>
            </a:r>
            <a:r>
              <a:rPr lang="en-US" altLang="en-US" sz="1500" dirty="0" smtClean="0"/>
              <a:t>99% </a:t>
            </a:r>
            <a:r>
              <a:rPr lang="en-US" altLang="en-US" sz="1500" dirty="0"/>
              <a:t>of the </a:t>
            </a:r>
            <a:r>
              <a:rPr lang="en-US" altLang="en-US" sz="1500" dirty="0" smtClean="0"/>
              <a:t>time. “0.5m@90%” </a:t>
            </a:r>
            <a:r>
              <a:rPr lang="en-US" altLang="en-US" sz="1500" dirty="0"/>
              <a:t>is a requirement is that the computed location be </a:t>
            </a:r>
            <a:r>
              <a:rPr lang="en-US" altLang="en-US" sz="1500" dirty="0" smtClean="0"/>
              <a:t>within 0.5m vertically of the </a:t>
            </a:r>
            <a:r>
              <a:rPr lang="en-US" altLang="en-US" sz="1500" dirty="0"/>
              <a:t>actual location </a:t>
            </a:r>
            <a:r>
              <a:rPr lang="en-US" altLang="en-US" sz="1500" dirty="0" smtClean="0"/>
              <a:t>90% </a:t>
            </a:r>
            <a:r>
              <a:rPr lang="en-US" altLang="en-US" sz="1500" dirty="0"/>
              <a:t>of the time</a:t>
            </a:r>
          </a:p>
          <a:p>
            <a:pPr marL="742950" lvl="2" indent="-400050"/>
            <a:r>
              <a:rPr lang="en-US" altLang="en-US" sz="1500" dirty="0" smtClean="0"/>
              <a:t>Expected Latency: Expected time taken to complete a single atomic location process. The location process begins with initiating a location </a:t>
            </a:r>
            <a:r>
              <a:rPr lang="en-US" altLang="en-US" sz="1500" dirty="0" smtClean="0"/>
              <a:t>request, then computing location, </a:t>
            </a:r>
            <a:r>
              <a:rPr lang="en-US" altLang="en-US" sz="1500" dirty="0" smtClean="0"/>
              <a:t>and ends with returning the computed location. E.g. 10 </a:t>
            </a:r>
            <a:r>
              <a:rPr lang="en-US" altLang="en-US" sz="1500" dirty="0" err="1" smtClean="0"/>
              <a:t>ms</a:t>
            </a:r>
            <a:r>
              <a:rPr lang="en-US" altLang="en-US" sz="1500" dirty="0" smtClean="0"/>
              <a:t> latency would indicate that it takes 10 </a:t>
            </a:r>
            <a:r>
              <a:rPr lang="en-US" altLang="en-US" sz="1500" dirty="0" err="1" smtClean="0"/>
              <a:t>ms</a:t>
            </a:r>
            <a:r>
              <a:rPr lang="en-US" altLang="en-US" sz="1500" dirty="0" smtClean="0"/>
              <a:t> after the request is transmitted to gather measurements, compute a location, and transfer any parameters such that the requester has a location within 10 </a:t>
            </a:r>
            <a:r>
              <a:rPr lang="en-US" altLang="en-US" sz="1500" dirty="0" err="1" smtClean="0"/>
              <a:t>ms.</a:t>
            </a:r>
            <a:endParaRPr lang="en-US" altLang="en-US" sz="1500" dirty="0" smtClean="0"/>
          </a:p>
          <a:p>
            <a:pPr marL="742950" lvl="2" indent="-400050"/>
            <a:r>
              <a:rPr lang="en-US" altLang="en-US" sz="1500" dirty="0" smtClean="0"/>
              <a:t>Expected Refresh Rate: This defines how frequently is the computation expected when client moving. E.g. a refresh rate of 10 locations per second would indicate that location needs to be refreshed 10 times in a second</a:t>
            </a:r>
          </a:p>
          <a:p>
            <a:pPr marL="742950" lvl="2" indent="-400050"/>
            <a:r>
              <a:rPr lang="en-US" altLang="en-US" sz="1500" dirty="0" smtClean="0"/>
              <a:t>Expected number of simultaneous users</a:t>
            </a:r>
            <a:endParaRPr lang="en-US" altLang="en-US" sz="1500" dirty="0"/>
          </a:p>
          <a:p>
            <a:pPr marL="342900" lvl="1" indent="-342900">
              <a:buFontTx/>
              <a:buChar char="•"/>
            </a:pPr>
            <a:endParaRPr lang="en-US" altLang="en-US" sz="17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Santosh Pandey, Cisco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8558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Micro location in store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918648" cy="4824536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User: </a:t>
            </a:r>
            <a:r>
              <a:rPr lang="en-US" b="0" dirty="0" smtClean="0"/>
              <a:t>Person with a smartphone which has the store app installed </a:t>
            </a:r>
          </a:p>
          <a:p>
            <a:r>
              <a:rPr lang="en-US" dirty="0" smtClean="0"/>
              <a:t>Environment: </a:t>
            </a:r>
            <a:r>
              <a:rPr lang="en-US" b="0" dirty="0" smtClean="0"/>
              <a:t>A store has APs for 802.11 coverage. The store may have APs at the store entrance. The expected AP density is about 1 AP per 4000 sq. ft. with APs supporting HT, VHT and NGP</a:t>
            </a:r>
          </a:p>
          <a:p>
            <a:r>
              <a:rPr lang="en-US" dirty="0" smtClean="0"/>
              <a:t>Use case: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The user enters the store with their phone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As soon as user enters, the phone notifies the user about the store promotions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The user can query details about a product on the app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The app and smartphone can then help the user navigate to the particular shelf containing the product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The user stands in queue and as they reaches the checkout counter, their loyalty number  is brought up on the system </a:t>
            </a:r>
          </a:p>
          <a:p>
            <a:r>
              <a:rPr lang="en-US" dirty="0" smtClean="0"/>
              <a:t>Expected:</a:t>
            </a:r>
          </a:p>
          <a:p>
            <a:pPr lvl="1"/>
            <a:r>
              <a:rPr lang="en-US" dirty="0" smtClean="0"/>
              <a:t>Horizontal accuracy: &lt;0.5 m@90%, vertical  accuracy: same floor@99%</a:t>
            </a:r>
          </a:p>
          <a:p>
            <a:pPr lvl="1"/>
            <a:r>
              <a:rPr lang="en-US" dirty="0" smtClean="0"/>
              <a:t>Latency: &lt;500ms </a:t>
            </a:r>
          </a:p>
          <a:p>
            <a:pPr lvl="1"/>
            <a:r>
              <a:rPr lang="en-US" dirty="0" smtClean="0"/>
              <a:t>Refresh Rate: &gt; 1 location/sec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Santosh Pandey, Cisco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3542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11-07-2988-04-0000-liaison-from-wi-fi-alliance-to-802-11-regarding-wfa-vht-study-group-consolidation-of-usage-models.ppt</a:t>
            </a:r>
          </a:p>
          <a:p>
            <a:r>
              <a:rPr lang="en-US" dirty="0"/>
              <a:t>11-14-1464-02-0wng-ng-positioning-overview-and-chalanges.pptx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Santosh Pandey, Cisco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724014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33717</TotalTime>
  <Words>700</Words>
  <Application>Microsoft Office PowerPoint</Application>
  <PresentationFormat>On-screen Show (4:3)</PresentationFormat>
  <Paragraphs>56</Paragraphs>
  <Slides>5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ACcord-Submission</vt:lpstr>
      <vt:lpstr>Document</vt:lpstr>
      <vt:lpstr>NGP Use Case Template</vt:lpstr>
      <vt:lpstr>Abstract</vt:lpstr>
      <vt:lpstr>Terminology</vt:lpstr>
      <vt:lpstr>1. Micro location in store</vt:lpstr>
      <vt:lpstr>References</vt:lpstr>
    </vt:vector>
  </TitlesOfParts>
  <Company>Cisco Systems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Session Renegotiation etc</dc:title>
  <dc:creator>Brian Hart</dc:creator>
  <cp:lastModifiedBy>Cisco Systems</cp:lastModifiedBy>
  <cp:revision>419</cp:revision>
  <cp:lastPrinted>2013-07-10T22:27:23Z</cp:lastPrinted>
  <dcterms:created xsi:type="dcterms:W3CDTF">2009-11-13T19:11:16Z</dcterms:created>
  <dcterms:modified xsi:type="dcterms:W3CDTF">2015-03-09T08:52:44Z</dcterms:modified>
</cp:coreProperties>
</file>