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74" r:id="rId3"/>
    <p:sldId id="270" r:id="rId4"/>
    <p:sldId id="267" r:id="rId5"/>
    <p:sldId id="268" r:id="rId6"/>
    <p:sldId id="271" r:id="rId7"/>
    <p:sldId id="273" r:id="rId8"/>
    <p:sldId id="266" r:id="rId9"/>
    <p:sldId id="265" r:id="rId10"/>
    <p:sldId id="264" r:id="rId11"/>
    <p:sldId id="269"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80" d="100"/>
          <a:sy n="80" d="100"/>
        </p:scale>
        <p:origin x="-906" y="-2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CN"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Mar 2015</a:t>
            </a:r>
            <a:endParaRPr lang="en-GB" altLang="zh-CN" dirty="0"/>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Content Placeholder 2"/>
          <p:cNvSpPr>
            <a:spLocks noGrp="1"/>
          </p:cNvSpPr>
          <p:nvPr>
            <p:ph idx="1"/>
          </p:nvPr>
        </p:nvSpPr>
        <p:spPr/>
        <p:txBody>
          <a:bodyPr/>
          <a:lstStyle>
            <a:lvl1pPr>
              <a:buFont typeface="Wingdings" pitchFamily="2" charset="2"/>
              <a:buChar char="l"/>
              <a:defRPr/>
            </a:lvl1pPr>
            <a:lvl2pPr>
              <a:buFont typeface="Wingdings" pitchFamily="2" charset="2"/>
              <a:buChar char="l"/>
              <a:defRPr/>
            </a:lvl2pPr>
            <a:lvl3pPr>
              <a:buFont typeface="Wingdings" pitchFamily="2" charset="2"/>
              <a:buChar char="l"/>
              <a:defRPr/>
            </a:lvl3pPr>
            <a:lvl4pPr>
              <a:buFont typeface="Wingdings" pitchFamily="2" charset="2"/>
              <a:buChar char="l"/>
              <a:defRPr/>
            </a:lvl4pPr>
            <a:lvl5pPr>
              <a:buFont typeface="Wingdings" pitchFamily="2" charset="2"/>
              <a:buChar char="l"/>
              <a:defRPr/>
            </a:lvl5p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Mar 2015</a:t>
            </a:r>
            <a:endParaRPr lang="en-GB"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CN"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CN"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ltLang="zh-CN"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Yanchun</a:t>
            </a:r>
            <a:r>
              <a:rPr lang="en-GB" dirty="0" smtClean="0"/>
              <a:t> Li  (</a:t>
            </a:r>
            <a:r>
              <a:rPr lang="en-GB" dirty="0" err="1" smtClean="0"/>
              <a:t>Huawei</a:t>
            </a:r>
            <a:r>
              <a:rPr lang="en-GB" dirty="0" smtClean="0"/>
              <a: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802.11-15/0382r0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MAC Calibration Test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2015-Mar-05</a:t>
            </a:r>
            <a:endParaRPr lang="en-GB" sz="2000" b="0" dirty="0"/>
          </a:p>
        </p:txBody>
      </p:sp>
      <p:graphicFrame>
        <p:nvGraphicFramePr>
          <p:cNvPr id="3075" name="Object 3"/>
          <p:cNvGraphicFramePr>
            <a:graphicFrameLocks noChangeAspect="1"/>
          </p:cNvGraphicFramePr>
          <p:nvPr/>
        </p:nvGraphicFramePr>
        <p:xfrm>
          <a:off x="506413" y="2274888"/>
          <a:ext cx="8045450" cy="2473325"/>
        </p:xfrm>
        <a:graphic>
          <a:graphicData uri="http://schemas.openxmlformats.org/presentationml/2006/ole">
            <p:oleObj spid="_x0000_s3076" name="Document" r:id="rId4" imgW="8248880" imgH="2540335"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7" name="Content Placeholder 6"/>
          <p:cNvSpPr>
            <a:spLocks noGrp="1"/>
          </p:cNvSpPr>
          <p:nvPr>
            <p:ph idx="1"/>
          </p:nvPr>
        </p:nvSpPr>
        <p:spPr/>
        <p:txBody>
          <a:bodyPr/>
          <a:lstStyle/>
          <a:p>
            <a:pPr>
              <a:buNone/>
            </a:pPr>
            <a:r>
              <a:rPr lang="en-US" altLang="zh-CN" dirty="0" smtClean="0"/>
              <a:t>[1] 11-14-0980-06-00ax-simulation-scenarios.docx</a:t>
            </a:r>
            <a:endParaRPr lang="zh-CN" altLang="en-US"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4" name="Date Placeholder 3"/>
          <p:cNvSpPr>
            <a:spLocks noGrp="1"/>
          </p:cNvSpPr>
          <p:nvPr>
            <p:ph type="dt" idx="15"/>
          </p:nvPr>
        </p:nvSpPr>
        <p:spPr/>
        <p:txBody>
          <a:bodyPr/>
          <a:lstStyle/>
          <a:p>
            <a:r>
              <a:rPr lang="en-US" dirty="0" smtClean="0"/>
              <a:t>Mar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Appendix</a:t>
            </a:r>
            <a:endParaRPr lang="zh-CN" altLang="en-US" dirty="0"/>
          </a:p>
        </p:txBody>
      </p:sp>
      <p:graphicFrame>
        <p:nvGraphicFramePr>
          <p:cNvPr id="9" name="Content Placeholder 8"/>
          <p:cNvGraphicFramePr>
            <a:graphicFrameLocks noGrp="1"/>
          </p:cNvGraphicFramePr>
          <p:nvPr>
            <p:ph idx="1"/>
          </p:nvPr>
        </p:nvGraphicFramePr>
        <p:xfrm>
          <a:off x="685800" y="1981200"/>
          <a:ext cx="7770474" cy="2175984"/>
        </p:xfrm>
        <a:graphic>
          <a:graphicData uri="http://schemas.openxmlformats.org/drawingml/2006/table">
            <a:tbl>
              <a:tblPr/>
              <a:tblGrid>
                <a:gridCol w="735164"/>
                <a:gridCol w="735164"/>
                <a:gridCol w="791716"/>
                <a:gridCol w="657405"/>
                <a:gridCol w="508959"/>
                <a:gridCol w="519564"/>
                <a:gridCol w="514262"/>
                <a:gridCol w="540771"/>
                <a:gridCol w="381720"/>
                <a:gridCol w="381720"/>
                <a:gridCol w="482450"/>
                <a:gridCol w="546071"/>
                <a:gridCol w="381720"/>
                <a:gridCol w="593788"/>
              </a:tblGrid>
              <a:tr h="208752">
                <a:tc>
                  <a:txBody>
                    <a:bodyPr/>
                    <a:lstStyle/>
                    <a:p>
                      <a:pPr algn="l" fontAlgn="ctr"/>
                      <a:r>
                        <a:rPr lang="zh-CN" altLang="en-US" sz="1000" b="0" i="0" u="none" strike="noStrike" dirty="0">
                          <a:latin typeface="宋体"/>
                        </a:rPr>
                        <a:t>　</a:t>
                      </a:r>
                    </a:p>
                  </a:txBody>
                  <a:tcPr marL="4804" marR="4804" marT="5298" marB="0" anchor="ctr">
                    <a:lnL>
                      <a:noFill/>
                    </a:lnL>
                    <a:lnR>
                      <a:noFill/>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000" b="0" i="0" u="none" strike="noStrike">
                          <a:latin typeface="宋体"/>
                        </a:rPr>
                        <a:t>　</a:t>
                      </a:r>
                    </a:p>
                  </a:txBody>
                  <a:tcPr marL="4804" marR="4804" marT="5298" marB="0" anchor="ctr">
                    <a:lnL>
                      <a:noFill/>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gridSpan="2">
                  <a:txBody>
                    <a:bodyPr/>
                    <a:lstStyle/>
                    <a:p>
                      <a:pPr algn="ctr" fontAlgn="ctr"/>
                      <a:r>
                        <a:rPr lang="en-US" sz="1000" b="0" i="0" u="none" strike="noStrike">
                          <a:latin typeface="宋体"/>
                        </a:rPr>
                        <a:t>Num of 20MHz Data PPDU</a:t>
                      </a:r>
                    </a:p>
                  </a:txBody>
                  <a:tcPr marL="4804" marR="4804" marT="529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hMerge="1">
                  <a:txBody>
                    <a:bodyPr/>
                    <a:lstStyle/>
                    <a:p>
                      <a:endParaRPr lang="zh-CN" altLang="en-US"/>
                    </a:p>
                  </a:txBody>
                  <a:tcPr/>
                </a:tc>
                <a:tc gridSpan="2">
                  <a:txBody>
                    <a:bodyPr/>
                    <a:lstStyle/>
                    <a:p>
                      <a:pPr algn="ctr" fontAlgn="ctr"/>
                      <a:r>
                        <a:rPr lang="en-US" sz="1000" b="0" i="0" u="none" strike="noStrike">
                          <a:latin typeface="宋体"/>
                        </a:rPr>
                        <a:t>Num of 40MHz Data PPDU</a:t>
                      </a:r>
                    </a:p>
                  </a:txBody>
                  <a:tcPr marL="4804" marR="4804" marT="529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hMerge="1">
                  <a:txBody>
                    <a:bodyPr/>
                    <a:lstStyle/>
                    <a:p>
                      <a:endParaRPr lang="zh-CN" altLang="en-US"/>
                    </a:p>
                  </a:txBody>
                  <a:tcPr/>
                </a:tc>
                <a:tc gridSpan="2">
                  <a:txBody>
                    <a:bodyPr/>
                    <a:lstStyle/>
                    <a:p>
                      <a:pPr algn="ctr" fontAlgn="ctr"/>
                      <a:r>
                        <a:rPr lang="en-US" sz="1000" b="0" i="0" u="none" strike="noStrike" dirty="0" err="1">
                          <a:latin typeface="宋体"/>
                        </a:rPr>
                        <a:t>Tx</a:t>
                      </a:r>
                      <a:r>
                        <a:rPr lang="en-US" sz="1000" b="0" i="0" u="none" strike="noStrike" dirty="0">
                          <a:latin typeface="宋体"/>
                        </a:rPr>
                        <a:t> </a:t>
                      </a:r>
                      <a:r>
                        <a:rPr lang="en-US" sz="1000" b="0" i="0" u="none" strike="noStrike" dirty="0" smtClean="0">
                          <a:latin typeface="宋体"/>
                        </a:rPr>
                        <a:t>Time (s)</a:t>
                      </a:r>
                      <a:endParaRPr lang="en-US" sz="1000" b="0" i="0" u="none" strike="noStrike" dirty="0">
                        <a:latin typeface="宋体"/>
                      </a:endParaRPr>
                    </a:p>
                  </a:txBody>
                  <a:tcPr marL="4804" marR="4804" marT="529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hMerge="1">
                  <a:txBody>
                    <a:bodyPr/>
                    <a:lstStyle/>
                    <a:p>
                      <a:endParaRPr lang="zh-CN" altLang="en-US"/>
                    </a:p>
                  </a:txBody>
                  <a:tcPr/>
                </a:tc>
                <a:tc gridSpan="2">
                  <a:txBody>
                    <a:bodyPr/>
                    <a:lstStyle/>
                    <a:p>
                      <a:pPr algn="ctr" fontAlgn="ctr"/>
                      <a:r>
                        <a:rPr lang="en-US" sz="1000" b="0" i="0" u="none" strike="noStrike" dirty="0">
                          <a:latin typeface="宋体"/>
                        </a:rPr>
                        <a:t> </a:t>
                      </a:r>
                      <a:r>
                        <a:rPr lang="en-US" sz="1000" b="0" i="0" u="none" strike="noStrike" dirty="0" err="1">
                          <a:latin typeface="宋体"/>
                        </a:rPr>
                        <a:t>Precentage</a:t>
                      </a:r>
                      <a:r>
                        <a:rPr lang="en-US" sz="1000" b="0" i="0" u="none" strike="noStrike" dirty="0">
                          <a:latin typeface="宋体"/>
                        </a:rPr>
                        <a:t> of </a:t>
                      </a:r>
                      <a:r>
                        <a:rPr lang="en-US" sz="1000" b="0" i="0" u="none" strike="noStrike" dirty="0" err="1">
                          <a:latin typeface="宋体"/>
                        </a:rPr>
                        <a:t>Tx</a:t>
                      </a:r>
                      <a:r>
                        <a:rPr lang="en-US" sz="1000" b="0" i="0" u="none" strike="noStrike" dirty="0">
                          <a:latin typeface="宋体"/>
                        </a:rPr>
                        <a:t> </a:t>
                      </a:r>
                      <a:r>
                        <a:rPr lang="en-US" sz="1000" b="0" i="0" u="none" strike="noStrike" dirty="0" smtClean="0">
                          <a:latin typeface="宋体"/>
                        </a:rPr>
                        <a:t>Time</a:t>
                      </a:r>
                      <a:endParaRPr lang="en-US" sz="1000" b="0" i="0" u="none" strike="noStrike" dirty="0">
                        <a:latin typeface="宋体"/>
                      </a:endParaRPr>
                    </a:p>
                  </a:txBody>
                  <a:tcPr marL="4804" marR="4804" marT="529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hMerge="1">
                  <a:txBody>
                    <a:bodyPr/>
                    <a:lstStyle/>
                    <a:p>
                      <a:endParaRPr lang="zh-CN" altLang="en-US"/>
                    </a:p>
                  </a:txBody>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FFFFFF"/>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000" b="0" i="0" u="none" strike="noStrike">
                          <a:latin typeface="宋体"/>
                        </a:rPr>
                        <a:t>　</a:t>
                      </a:r>
                    </a:p>
                  </a:txBody>
                  <a:tcPr marL="4804" marR="4804" marT="5298" marB="0" anchor="ctr">
                    <a:lnL>
                      <a:noFill/>
                    </a:lnL>
                    <a:lnR>
                      <a:noFill/>
                    </a:lnR>
                    <a:lnT>
                      <a:noFill/>
                    </a:lnT>
                    <a:lnB w="6350" cap="flat" cmpd="sng" algn="ctr">
                      <a:solidFill>
                        <a:srgbClr val="95B3D7"/>
                      </a:solidFill>
                      <a:prstDash val="solid"/>
                      <a:round/>
                      <a:headEnd type="none" w="med" len="med"/>
                      <a:tailEnd type="none" w="med" len="med"/>
                    </a:lnB>
                    <a:solidFill>
                      <a:srgbClr val="95B3D7"/>
                    </a:solidFill>
                  </a:tcPr>
                </a:tc>
              </a:tr>
              <a:tr h="208752">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BW mode</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MAC Tput (Mbps)</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Tx</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Num of Rx</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Num of Tx</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Num of Rx</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20MHz</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40MHz</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20MHz</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40MHz</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APP Tput (Mbps)</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07025">
                <a:tc rowSpan="2">
                  <a:txBody>
                    <a:bodyPr/>
                    <a:lstStyle/>
                    <a:p>
                      <a:pPr algn="ctr" fontAlgn="ctr"/>
                      <a:r>
                        <a:rPr lang="en-US" sz="1000" b="0" i="0" u="none" strike="noStrike" dirty="0">
                          <a:latin typeface="宋体"/>
                        </a:rPr>
                        <a:t>RTS off</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BSS1: AP1-&gt;STA1</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20/40MHz Adaptive</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8.99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1838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1837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3996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3833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9.4178</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10.0736</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48.32%</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51.68%</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8.83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07025">
                <a:tc vMerge="1">
                  <a:txBody>
                    <a:bodyPr/>
                    <a:lstStyle/>
                    <a:p>
                      <a:endParaRPr lang="zh-CN" altLang="en-US"/>
                    </a:p>
                  </a:txBody>
                  <a:tcPr/>
                </a:tc>
                <a:tc>
                  <a:txBody>
                    <a:bodyPr/>
                    <a:lstStyle/>
                    <a:p>
                      <a:pPr algn="l" fontAlgn="ctr"/>
                      <a:r>
                        <a:rPr lang="en-US" sz="1000" b="0" i="0" u="none" strike="noStrike">
                          <a:latin typeface="宋体"/>
                        </a:rPr>
                        <a:t>BSS2: AP2-&gt;STA2</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20MHz Fixed</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1.59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1999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1835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NA</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NA</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5.6797</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100.00%</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0.00%</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1.56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07025">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Packet loss</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0.00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164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163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0.00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07025">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PER</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2.794%</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07025">
                <a:tc rowSpan="2">
                  <a:txBody>
                    <a:bodyPr/>
                    <a:lstStyle/>
                    <a:p>
                      <a:pPr algn="ctr" fontAlgn="ctr"/>
                      <a:r>
                        <a:rPr lang="en-US" sz="1000" b="0" i="0" u="none" strike="noStrike">
                          <a:latin typeface="宋体"/>
                        </a:rPr>
                        <a:t>RTS on</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BSS1: AP1-&gt;STA1</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20/40MHz Adaptive</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8.69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1988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1987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3566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3566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10.0138</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9.3503</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51.71%</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48.29%</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8.53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07025">
                <a:tc vMerge="1">
                  <a:txBody>
                    <a:bodyPr/>
                    <a:lstStyle/>
                    <a:p>
                      <a:endParaRPr lang="zh-CN" altLang="en-US"/>
                    </a:p>
                  </a:txBody>
                  <a:tcPr/>
                </a:tc>
                <a:tc>
                  <a:txBody>
                    <a:bodyPr/>
                    <a:lstStyle/>
                    <a:p>
                      <a:pPr algn="l" fontAlgn="ctr"/>
                      <a:r>
                        <a:rPr lang="en-US" sz="1000" b="0" i="0" u="none" strike="noStrike">
                          <a:latin typeface="宋体"/>
                        </a:rPr>
                        <a:t>BSS2: AP2-&gt;STA2</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20MHz Fixed</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1.59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1890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1889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5.4264</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100.00%</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0.00%</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dirty="0">
                          <a:latin typeface="宋体"/>
                        </a:rPr>
                        <a:t>1.56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Multichannel MAC Calibration (Test 4)</a:t>
            </a:r>
            <a:endParaRPr lang="zh-CN" altLang="en-US" dirty="0"/>
          </a:p>
        </p:txBody>
      </p:sp>
      <p:sp>
        <p:nvSpPr>
          <p:cNvPr id="3" name="内容占位符 2"/>
          <p:cNvSpPr>
            <a:spLocks noGrp="1"/>
          </p:cNvSpPr>
          <p:nvPr>
            <p:ph idx="1"/>
          </p:nvPr>
        </p:nvSpPr>
        <p:spPr/>
        <p:txBody>
          <a:bodyPr/>
          <a:lstStyle/>
          <a:p>
            <a:r>
              <a:rPr lang="en-US" altLang="zh-CN" dirty="0" smtClean="0"/>
              <a:t>The goal of test4 is to check whether STAs (AP1 and STA1 which is served by AP1) respect EDCA channel access rule and can properly choose the transmission bandwidth for each of its packets (RTS, CTS, Data, ACK).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altLang="zh-CN" smtClean="0"/>
              <a:t>Yanchun Li  (Huawei)</a:t>
            </a:r>
            <a:endParaRPr lang="en-GB" altLang="zh-CN" dirty="0"/>
          </a:p>
        </p:txBody>
      </p:sp>
      <p:sp>
        <p:nvSpPr>
          <p:cNvPr id="6" name="日期占位符 5"/>
          <p:cNvSpPr>
            <a:spLocks noGrp="1"/>
          </p:cNvSpPr>
          <p:nvPr>
            <p:ph type="dt" idx="15"/>
          </p:nvPr>
        </p:nvSpPr>
        <p:spPr/>
        <p:txBody>
          <a:bodyPr/>
          <a:lstStyle/>
          <a:p>
            <a:r>
              <a:rPr lang="en-US" altLang="zh-CN" smtClean="0"/>
              <a:t>Mar 2015</a:t>
            </a:r>
            <a:endParaRPr lang="en-GB" altLang="zh-C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MAC calibration test 4</a:t>
            </a:r>
            <a:endParaRPr lang="zh-CN" altLang="en-US" dirty="0"/>
          </a:p>
        </p:txBody>
      </p:sp>
      <p:sp>
        <p:nvSpPr>
          <p:cNvPr id="3" name="Content Placeholder 2"/>
          <p:cNvSpPr>
            <a:spLocks noGrp="1"/>
          </p:cNvSpPr>
          <p:nvPr>
            <p:ph idx="1"/>
          </p:nvPr>
        </p:nvSpPr>
        <p:spPr/>
        <p:txBody>
          <a:bodyPr/>
          <a:lstStyle/>
          <a:p>
            <a:r>
              <a:rPr lang="en-GB" altLang="zh-CN" dirty="0" smtClean="0"/>
              <a:t>AP1 sends traffic to STA1 on a 40MHz channel with a full buffer continuously.</a:t>
            </a:r>
          </a:p>
          <a:p>
            <a:r>
              <a:rPr lang="en-GB" altLang="zh-CN" dirty="0" smtClean="0"/>
              <a:t>AP2 sends traffic to STA2 on a 20MHz channel starting at t1, which is located at the secondary channel of BSS1. </a:t>
            </a:r>
            <a:endParaRPr lang="zh-CN" altLang="zh-CN" dirty="0" smtClean="0"/>
          </a:p>
          <a:p>
            <a:pPr lvl="1"/>
            <a:r>
              <a:rPr lang="en-GB" altLang="zh-CN" dirty="0" smtClean="0"/>
              <a:t>The traffic is based on the Poisson distribution</a:t>
            </a:r>
            <a:endParaRPr lang="zh-CN"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sp>
        <p:nvSpPr>
          <p:cNvPr id="3994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pSp>
        <p:nvGrpSpPr>
          <p:cNvPr id="39937" name="Group 5"/>
          <p:cNvGrpSpPr>
            <a:grpSpLocks/>
          </p:cNvGrpSpPr>
          <p:nvPr/>
        </p:nvGrpSpPr>
        <p:grpSpPr bwMode="auto">
          <a:xfrm>
            <a:off x="2987824" y="4509120"/>
            <a:ext cx="4022725" cy="1450975"/>
            <a:chOff x="0" y="0"/>
            <a:chExt cx="40242" cy="14519"/>
          </a:xfrm>
        </p:grpSpPr>
        <p:sp>
          <p:nvSpPr>
            <p:cNvPr id="9" name="Oval 271"/>
            <p:cNvSpPr>
              <a:spLocks noChangeArrowheads="1"/>
            </p:cNvSpPr>
            <p:nvPr/>
          </p:nvSpPr>
          <p:spPr bwMode="auto">
            <a:xfrm>
              <a:off x="19431" y="5715"/>
              <a:ext cx="6651" cy="4572"/>
            </a:xfrm>
            <a:prstGeom prst="ellipse">
              <a:avLst/>
            </a:prstGeom>
            <a:solidFill>
              <a:srgbClr val="DDD8C2"/>
            </a:soli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900" b="0" i="0" u="none" strike="noStrike" cap="none" normalizeH="0" baseline="0" dirty="0" smtClean="0">
                  <a:ln>
                    <a:noFill/>
                  </a:ln>
                  <a:solidFill>
                    <a:srgbClr val="FFFFFF"/>
                  </a:solidFill>
                  <a:effectLst/>
                  <a:latin typeface="Calibri" pitchFamily="34" charset="0"/>
                  <a:ea typeface="宋体" pitchFamily="2" charset="-122"/>
                  <a:cs typeface="Calibri" pitchFamily="34" charset="0"/>
                </a:rPr>
                <a:t>STA 1</a:t>
              </a:r>
              <a:endParaRPr kumimoji="0" lang="en-US" altLang="ko-KR"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10" name="Oval 272"/>
            <p:cNvSpPr>
              <a:spLocks noChangeArrowheads="1"/>
            </p:cNvSpPr>
            <p:nvPr/>
          </p:nvSpPr>
          <p:spPr bwMode="auto">
            <a:xfrm>
              <a:off x="19954" y="1111"/>
              <a:ext cx="6128"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ea typeface="宋体" pitchFamily="2" charset="-122"/>
                  <a:cs typeface="Calibri" pitchFamily="34" charset="0"/>
                </a:rPr>
                <a:t>AP 2</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1" name="Oval 273"/>
            <p:cNvSpPr>
              <a:spLocks noChangeArrowheads="1"/>
            </p:cNvSpPr>
            <p:nvPr/>
          </p:nvSpPr>
          <p:spPr bwMode="auto">
            <a:xfrm>
              <a:off x="174" y="1127"/>
              <a:ext cx="6064"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ea typeface="宋体" pitchFamily="2" charset="-122"/>
                  <a:cs typeface="Calibri" pitchFamily="34" charset="0"/>
                </a:rPr>
                <a:t>AP1</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2" name="Oval 274"/>
            <p:cNvSpPr>
              <a:spLocks noChangeArrowheads="1"/>
            </p:cNvSpPr>
            <p:nvPr/>
          </p:nvSpPr>
          <p:spPr bwMode="auto">
            <a:xfrm>
              <a:off x="0" y="5699"/>
              <a:ext cx="6794" cy="4572"/>
            </a:xfrm>
            <a:prstGeom prst="ellipse">
              <a:avLst/>
            </a:prstGeom>
            <a:solidFill>
              <a:srgbClr val="DDD8C2"/>
            </a:soli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ea typeface="宋体" pitchFamily="2" charset="-122"/>
                  <a:cs typeface="Calibri" pitchFamily="34" charset="0"/>
                </a:rPr>
                <a:t>STA 2</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3" name="Straight Arrow Connector 276"/>
            <p:cNvSpPr>
              <a:spLocks noChangeShapeType="1"/>
            </p:cNvSpPr>
            <p:nvPr/>
          </p:nvSpPr>
          <p:spPr bwMode="auto">
            <a:xfrm flipV="1">
              <a:off x="6794" y="5000"/>
              <a:ext cx="14065" cy="298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zh-CN" altLang="en-US"/>
            </a:p>
          </p:txBody>
        </p:sp>
        <p:sp>
          <p:nvSpPr>
            <p:cNvPr id="14" name="TextBox 15"/>
            <p:cNvSpPr txBox="1">
              <a:spLocks noChangeArrowheads="1"/>
            </p:cNvSpPr>
            <p:nvPr/>
          </p:nvSpPr>
          <p:spPr bwMode="auto">
            <a:xfrm>
              <a:off x="9095" y="0"/>
              <a:ext cx="2973"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5" name="TextBox 16"/>
            <p:cNvSpPr txBox="1">
              <a:spLocks noChangeArrowheads="1"/>
            </p:cNvSpPr>
            <p:nvPr/>
          </p:nvSpPr>
          <p:spPr bwMode="auto">
            <a:xfrm>
              <a:off x="11636" y="7494"/>
              <a:ext cx="2978" cy="252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6" name="TextBox 17"/>
            <p:cNvSpPr txBox="1">
              <a:spLocks noChangeArrowheads="1"/>
            </p:cNvSpPr>
            <p:nvPr/>
          </p:nvSpPr>
          <p:spPr bwMode="auto">
            <a:xfrm>
              <a:off x="10556" y="3398"/>
              <a:ext cx="2972"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7" name="Straight Arrow Connector 280"/>
            <p:cNvSpPr>
              <a:spLocks noChangeShapeType="1"/>
            </p:cNvSpPr>
            <p:nvPr/>
          </p:nvSpPr>
          <p:spPr bwMode="auto">
            <a:xfrm flipH="1" flipV="1">
              <a:off x="6794" y="5318"/>
              <a:ext cx="12525" cy="236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zh-CN" altLang="en-US"/>
            </a:p>
          </p:txBody>
        </p:sp>
        <p:sp>
          <p:nvSpPr>
            <p:cNvPr id="18" name="TextBox 32"/>
            <p:cNvSpPr txBox="1">
              <a:spLocks noChangeArrowheads="1"/>
            </p:cNvSpPr>
            <p:nvPr/>
          </p:nvSpPr>
          <p:spPr bwMode="auto">
            <a:xfrm>
              <a:off x="1493" y="11699"/>
              <a:ext cx="38749" cy="28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pitchFamily="34" charset="0"/>
                  <a:ea typeface="MS PGothic" pitchFamily="34" charset="-128"/>
                  <a:cs typeface="Times New Roman" pitchFamily="18" charset="0"/>
                </a:rPr>
                <a:t>(AP1 and STA2 are essentially co-located)</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MAC Parameters</a:t>
            </a:r>
            <a:endParaRPr lang="zh-CN" altLang="en-US" dirty="0"/>
          </a:p>
        </p:txBody>
      </p:sp>
      <p:sp>
        <p:nvSpPr>
          <p:cNvPr id="3" name="Content Placeholder 2"/>
          <p:cNvSpPr>
            <a:spLocks noGrp="1"/>
          </p:cNvSpPr>
          <p:nvPr>
            <p:ph idx="1"/>
          </p:nvPr>
        </p:nvSpPr>
        <p:spPr/>
        <p:txBody>
          <a:bodyPr/>
          <a:lstStyle/>
          <a:p>
            <a:r>
              <a:rPr lang="en-US" altLang="zh-CN" dirty="0" smtClean="0"/>
              <a:t>EDCA and basic MAC parameters</a:t>
            </a:r>
            <a:endParaRPr lang="zh-CN"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graphicFrame>
        <p:nvGraphicFramePr>
          <p:cNvPr id="7" name="Table 6"/>
          <p:cNvGraphicFramePr>
            <a:graphicFrameLocks noGrp="1"/>
          </p:cNvGraphicFramePr>
          <p:nvPr/>
        </p:nvGraphicFramePr>
        <p:xfrm>
          <a:off x="2771800" y="2924948"/>
          <a:ext cx="3600400" cy="2595747"/>
        </p:xfrm>
        <a:graphic>
          <a:graphicData uri="http://schemas.openxmlformats.org/drawingml/2006/table">
            <a:tbl>
              <a:tblPr/>
              <a:tblGrid>
                <a:gridCol w="2436199"/>
                <a:gridCol w="1164201"/>
              </a:tblGrid>
              <a:tr h="235977">
                <a:tc>
                  <a:txBody>
                    <a:bodyPr/>
                    <a:lstStyle/>
                    <a:p>
                      <a:pPr algn="l" fontAlgn="ctr"/>
                      <a:r>
                        <a:rPr lang="en-US" sz="1400" b="0" i="0" u="none" strike="noStrike" dirty="0">
                          <a:latin typeface="+mj-lt"/>
                          <a:ea typeface="Arial Unicode MS" pitchFamily="34" charset="-122"/>
                          <a:cs typeface="Arial Unicode MS" pitchFamily="34" charset="-122"/>
                        </a:rPr>
                        <a:t>Parameter</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en-US" sz="1400" b="0" i="0" u="none" strike="noStrike">
                          <a:latin typeface="+mj-lt"/>
                          <a:ea typeface="Arial Unicode MS" pitchFamily="34" charset="-122"/>
                          <a:cs typeface="Arial Unicode MS" pitchFamily="34" charset="-122"/>
                        </a:rPr>
                        <a:t>Value</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95B3D7"/>
                    </a:solidFill>
                  </a:tcPr>
                </a:tc>
              </a:tr>
              <a:tr h="235977">
                <a:tc>
                  <a:txBody>
                    <a:bodyPr/>
                    <a:lstStyle/>
                    <a:p>
                      <a:pPr algn="l" fontAlgn="ctr"/>
                      <a:r>
                        <a:rPr lang="en-US" sz="1400" b="0" i="0" u="none" strike="noStrike">
                          <a:latin typeface="+mj-lt"/>
                          <a:ea typeface="Arial Unicode MS" pitchFamily="34" charset="-122"/>
                          <a:cs typeface="Arial Unicode MS" pitchFamily="34" charset="-122"/>
                        </a:rPr>
                        <a:t>RTS/CTS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400" b="0" i="0" u="none" strike="noStrike">
                          <a:latin typeface="+mj-lt"/>
                          <a:ea typeface="Arial Unicode MS" pitchFamily="34" charset="-122"/>
                          <a:cs typeface="Arial Unicode MS" pitchFamily="34" charset="-122"/>
                        </a:rPr>
                        <a:t>OFF, ON</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a:latin typeface="+mj-lt"/>
                          <a:ea typeface="Arial Unicode MS" pitchFamily="34" charset="-122"/>
                          <a:cs typeface="Arial Unicode MS" pitchFamily="34" charset="-122"/>
                        </a:rPr>
                        <a:t>MCS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0</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dirty="0">
                          <a:latin typeface="+mj-lt"/>
                          <a:ea typeface="Arial Unicode MS" pitchFamily="34" charset="-122"/>
                          <a:cs typeface="Arial Unicode MS" pitchFamily="34" charset="-122"/>
                        </a:rPr>
                        <a:t>MSDU length (bytes)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2000</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GB" sz="1400" b="0" i="0" u="none" strike="noStrike" dirty="0">
                          <a:latin typeface="+mj-lt"/>
                          <a:ea typeface="Arial Unicode MS" pitchFamily="34" charset="-122"/>
                          <a:cs typeface="Arial Unicode MS" pitchFamily="34" charset="-122"/>
                        </a:rPr>
                        <a:t>MPDU limit</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2</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dirty="0" err="1" smtClean="0">
                          <a:latin typeface="+mj-lt"/>
                          <a:ea typeface="Arial Unicode MS" pitchFamily="34" charset="-122"/>
                          <a:cs typeface="Arial Unicode MS" pitchFamily="34" charset="-122"/>
                        </a:rPr>
                        <a:t>CWmin</a:t>
                      </a:r>
                      <a:endParaRPr lang="en-US" sz="1400" b="0" i="0" u="none" strike="noStrike" dirty="0">
                        <a:latin typeface="+mj-lt"/>
                        <a:ea typeface="Arial Unicode MS" pitchFamily="34" charset="-122"/>
                        <a:cs typeface="Arial Unicode MS" pitchFamily="34" charset="-122"/>
                      </a:endParaRP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15</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dirty="0" err="1" smtClean="0">
                          <a:latin typeface="+mj-lt"/>
                          <a:ea typeface="Arial Unicode MS" pitchFamily="34" charset="-122"/>
                          <a:cs typeface="Arial Unicode MS" pitchFamily="34" charset="-122"/>
                        </a:rPr>
                        <a:t>CWmax</a:t>
                      </a:r>
                      <a:endParaRPr lang="en-US" sz="1400" b="0" i="0" u="none" strike="noStrike" dirty="0">
                        <a:latin typeface="+mj-lt"/>
                        <a:ea typeface="Arial Unicode MS" pitchFamily="34" charset="-122"/>
                        <a:cs typeface="Arial Unicode MS" pitchFamily="34" charset="-122"/>
                      </a:endParaRP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1023</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a:latin typeface="+mj-lt"/>
                          <a:ea typeface="Arial Unicode MS" pitchFamily="34" charset="-122"/>
                          <a:cs typeface="Arial Unicode MS" pitchFamily="34" charset="-122"/>
                        </a:rPr>
                        <a:t>AIFSN</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2</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a:latin typeface="+mj-lt"/>
                          <a:ea typeface="Arial Unicode MS" pitchFamily="34" charset="-122"/>
                          <a:cs typeface="Arial Unicode MS" pitchFamily="34" charset="-122"/>
                        </a:rPr>
                        <a:t>AIFS (us)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34</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a:latin typeface="+mj-lt"/>
                          <a:ea typeface="Arial Unicode MS" pitchFamily="34" charset="-122"/>
                          <a:cs typeface="Arial Unicode MS" pitchFamily="34" charset="-122"/>
                        </a:rPr>
                        <a:t>Max number of retries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10</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a:latin typeface="+mj-lt"/>
                          <a:ea typeface="Arial Unicode MS" pitchFamily="34" charset="-122"/>
                          <a:cs typeface="Arial Unicode MS" pitchFamily="34" charset="-122"/>
                        </a:rPr>
                        <a:t>PIFS (us)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dirty="0">
                          <a:latin typeface="+mj-lt"/>
                          <a:ea typeface="Arial Unicode MS" pitchFamily="34" charset="-122"/>
                          <a:cs typeface="Arial Unicode MS" pitchFamily="34" charset="-122"/>
                        </a:rPr>
                        <a:t>25</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Assumption on A-MPDU</a:t>
            </a:r>
            <a:endParaRPr lang="zh-CN" altLang="en-US" dirty="0"/>
          </a:p>
        </p:txBody>
      </p:sp>
      <p:sp>
        <p:nvSpPr>
          <p:cNvPr id="3" name="Content Placeholder 2"/>
          <p:cNvSpPr>
            <a:spLocks noGrp="1"/>
          </p:cNvSpPr>
          <p:nvPr>
            <p:ph idx="1"/>
          </p:nvPr>
        </p:nvSpPr>
        <p:spPr/>
        <p:txBody>
          <a:bodyPr/>
          <a:lstStyle/>
          <a:p>
            <a:r>
              <a:rPr lang="en-US" altLang="zh-CN" sz="2000" dirty="0" smtClean="0"/>
              <a:t>The A-MPDU setting is MPDU limit =2. (according to </a:t>
            </a:r>
            <a:r>
              <a:rPr lang="en-GB" altLang="zh-CN" sz="2000" dirty="0" smtClean="0"/>
              <a:t>“All other setting is the same as test case </a:t>
            </a:r>
            <a:r>
              <a:rPr lang="en-GB" altLang="zh-CN" sz="2000" u="sng" dirty="0" smtClean="0"/>
              <a:t>2a</a:t>
            </a:r>
            <a:r>
              <a:rPr lang="en-GB" altLang="zh-CN" sz="2000" dirty="0" smtClean="0"/>
              <a:t>.”</a:t>
            </a:r>
            <a:r>
              <a:rPr lang="en-US" altLang="zh-CN" sz="2000" dirty="0" smtClean="0"/>
              <a:t> [1]</a:t>
            </a:r>
            <a:r>
              <a:rPr lang="en-GB" altLang="zh-CN" sz="2000" dirty="0" smtClean="0"/>
              <a:t>)</a:t>
            </a:r>
          </a:p>
          <a:p>
            <a:r>
              <a:rPr lang="en-GB" altLang="zh-CN" sz="2000" dirty="0" smtClean="0"/>
              <a:t>MAC transmitter fetches </a:t>
            </a:r>
            <a:r>
              <a:rPr lang="en-GB" altLang="zh-CN" sz="2000" dirty="0" err="1" smtClean="0"/>
              <a:t>PPDUs</a:t>
            </a:r>
            <a:r>
              <a:rPr lang="en-GB" altLang="zh-CN" sz="2000" dirty="0" smtClean="0"/>
              <a:t> from buffer after the successful transmission of last data packet (ACK received) or CTS received.</a:t>
            </a:r>
          </a:p>
          <a:p>
            <a:pPr lvl="1">
              <a:buNone/>
            </a:pPr>
            <a:endParaRPr lang="zh-CN" alt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sp>
        <p:nvSpPr>
          <p:cNvPr id="38915"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3891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Assumption on A-MPDU (Conti.)</a:t>
            </a:r>
            <a:endParaRPr lang="zh-CN" altLang="en-US" dirty="0"/>
          </a:p>
        </p:txBody>
      </p:sp>
      <p:sp>
        <p:nvSpPr>
          <p:cNvPr id="3" name="Content Placeholder 2"/>
          <p:cNvSpPr>
            <a:spLocks noGrp="1"/>
          </p:cNvSpPr>
          <p:nvPr>
            <p:ph idx="1"/>
          </p:nvPr>
        </p:nvSpPr>
        <p:spPr/>
        <p:txBody>
          <a:bodyPr/>
          <a:lstStyle/>
          <a:p>
            <a:r>
              <a:rPr lang="en-GB" altLang="zh-CN" dirty="0" smtClean="0"/>
              <a:t>Since AP2 has non-full-buffer traffic, there may be either 1 or 2 </a:t>
            </a:r>
            <a:r>
              <a:rPr lang="en-GB" altLang="zh-CN" dirty="0" err="1" smtClean="0"/>
              <a:t>MPDUs</a:t>
            </a:r>
            <a:r>
              <a:rPr lang="en-GB" altLang="zh-CN" dirty="0" smtClean="0"/>
              <a:t> in each PPDU.</a:t>
            </a:r>
          </a:p>
          <a:p>
            <a:endParaRPr lang="zh-CN"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sp>
        <p:nvSpPr>
          <p:cNvPr id="409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0963" name="Object 3"/>
          <p:cNvGraphicFramePr>
            <a:graphicFrameLocks noChangeAspect="1"/>
          </p:cNvGraphicFramePr>
          <p:nvPr/>
        </p:nvGraphicFramePr>
        <p:xfrm>
          <a:off x="1187624" y="2924944"/>
          <a:ext cx="6840760" cy="3080198"/>
        </p:xfrm>
        <a:graphic>
          <a:graphicData uri="http://schemas.openxmlformats.org/presentationml/2006/ole">
            <p:oleObj spid="_x0000_s40963" name="Visio" r:id="rId3" imgW="7070884" imgH="3185827" progId="Visio.Drawing.11">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smtClean="0"/>
              <a:t>Backoff</a:t>
            </a:r>
            <a:r>
              <a:rPr lang="en-US" altLang="zh-CN" dirty="0" smtClean="0"/>
              <a:t> behavior with RTS/CTS exchanges</a:t>
            </a:r>
            <a:endParaRPr lang="zh-CN" altLang="en-US" dirty="0"/>
          </a:p>
        </p:txBody>
      </p:sp>
      <p:sp>
        <p:nvSpPr>
          <p:cNvPr id="3" name="Content Placeholder 2"/>
          <p:cNvSpPr>
            <a:spLocks noGrp="1"/>
          </p:cNvSpPr>
          <p:nvPr>
            <p:ph idx="1"/>
          </p:nvPr>
        </p:nvSpPr>
        <p:spPr/>
        <p:txBody>
          <a:bodyPr/>
          <a:lstStyle/>
          <a:p>
            <a:r>
              <a:rPr lang="en-US" altLang="zh-CN" dirty="0" smtClean="0"/>
              <a:t>CTS timeout happens after </a:t>
            </a:r>
            <a:r>
              <a:rPr lang="en-US" altLang="zh-CN" dirty="0" err="1" smtClean="0"/>
              <a:t>aSIFSTime</a:t>
            </a:r>
            <a:r>
              <a:rPr lang="en-US" altLang="zh-CN" dirty="0" smtClean="0"/>
              <a:t> + </a:t>
            </a:r>
            <a:r>
              <a:rPr lang="en-US" altLang="zh-CN" dirty="0" err="1" smtClean="0"/>
              <a:t>aSlotTime</a:t>
            </a:r>
            <a:r>
              <a:rPr lang="en-US" altLang="zh-CN" dirty="0" smtClean="0"/>
              <a:t> + </a:t>
            </a:r>
            <a:r>
              <a:rPr lang="en-US" altLang="zh-CN" dirty="0" err="1" smtClean="0"/>
              <a:t>aRxPHYStartDelay</a:t>
            </a:r>
            <a:r>
              <a:rPr lang="en-US" altLang="zh-CN" dirty="0" smtClean="0"/>
              <a:t>.</a:t>
            </a:r>
          </a:p>
          <a:p>
            <a:r>
              <a:rPr lang="en-US" altLang="zh-CN" dirty="0" smtClean="0"/>
              <a:t>Try random </a:t>
            </a:r>
            <a:r>
              <a:rPr lang="en-US" altLang="zh-CN" dirty="0" err="1" smtClean="0"/>
              <a:t>backoff</a:t>
            </a:r>
            <a:r>
              <a:rPr lang="en-US" altLang="zh-CN" dirty="0" smtClean="0"/>
              <a:t> after CTS timeout.</a:t>
            </a:r>
          </a:p>
          <a:p>
            <a:pPr lvl="1"/>
            <a:r>
              <a:rPr lang="en-US" altLang="zh-CN" dirty="0" smtClean="0"/>
              <a:t>The next RTS start time is </a:t>
            </a:r>
            <a:r>
              <a:rPr lang="en-US" altLang="zh-CN" dirty="0" err="1" smtClean="0"/>
              <a:t>aSIFSTime</a:t>
            </a:r>
            <a:r>
              <a:rPr lang="en-US" altLang="zh-CN" dirty="0" smtClean="0"/>
              <a:t> + </a:t>
            </a:r>
            <a:r>
              <a:rPr lang="en-US" altLang="zh-CN" dirty="0" err="1" smtClean="0"/>
              <a:t>aSlotTime</a:t>
            </a:r>
            <a:r>
              <a:rPr lang="en-US" altLang="zh-CN" dirty="0" smtClean="0"/>
              <a:t> + </a:t>
            </a:r>
            <a:r>
              <a:rPr lang="en-US" altLang="zh-CN" dirty="0" err="1" smtClean="0"/>
              <a:t>aRxPHYStartDelay</a:t>
            </a:r>
            <a:r>
              <a:rPr lang="en-US" altLang="zh-CN" dirty="0" smtClean="0"/>
              <a:t> +</a:t>
            </a:r>
            <a:r>
              <a:rPr lang="en-US" altLang="zh-CN" dirty="0" err="1" smtClean="0"/>
              <a:t>AIFS+aSlotTime</a:t>
            </a:r>
            <a:r>
              <a:rPr lang="en-US" altLang="zh-CN" dirty="0" smtClean="0"/>
              <a:t>*random slot number</a:t>
            </a:r>
            <a:endParaRPr lang="zh-CN"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zh-CN" smtClean="0"/>
              <a:t>Yanchun Li  (Huawei)</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sp>
        <p:nvSpPr>
          <p:cNvPr id="440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4033" name="Object 1"/>
          <p:cNvGraphicFramePr>
            <a:graphicFrameLocks noChangeAspect="1"/>
          </p:cNvGraphicFramePr>
          <p:nvPr/>
        </p:nvGraphicFramePr>
        <p:xfrm>
          <a:off x="873075" y="4017987"/>
          <a:ext cx="7299325" cy="2219325"/>
        </p:xfrm>
        <a:graphic>
          <a:graphicData uri="http://schemas.openxmlformats.org/presentationml/2006/ole">
            <p:oleObj spid="_x0000_s44033" name="Visio" r:id="rId3" imgW="7333214" imgH="2231811" progId="Visio.Drawing.11">
              <p:embed/>
            </p:oleObj>
          </a:graphicData>
        </a:graphic>
      </p:graphicFrame>
      <p:cxnSp>
        <p:nvCxnSpPr>
          <p:cNvPr id="13" name="Straight Arrow Connector 12"/>
          <p:cNvCxnSpPr/>
          <p:nvPr/>
        </p:nvCxnSpPr>
        <p:spPr bwMode="auto">
          <a:xfrm>
            <a:off x="3582938" y="5401791"/>
            <a:ext cx="1080120" cy="0"/>
          </a:xfrm>
          <a:prstGeom prst="straightConnector1">
            <a:avLst/>
          </a:prstGeom>
          <a:solidFill>
            <a:srgbClr val="00B8FF"/>
          </a:solidFill>
          <a:ln w="19050" cap="flat" cmpd="sng" algn="ctr">
            <a:solidFill>
              <a:srgbClr val="FF0000"/>
            </a:solidFill>
            <a:prstDash val="solid"/>
            <a:round/>
            <a:headEnd type="arrow" w="med" len="med"/>
            <a:tailEnd type="arrow"/>
          </a:ln>
          <a:effec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The duration of PPDU</a:t>
            </a:r>
            <a:endParaRPr lang="zh-CN" altLang="en-US" dirty="0"/>
          </a:p>
        </p:txBody>
      </p:sp>
      <p:sp>
        <p:nvSpPr>
          <p:cNvPr id="3" name="Content Placeholder 2"/>
          <p:cNvSpPr>
            <a:spLocks noGrp="1"/>
          </p:cNvSpPr>
          <p:nvPr>
            <p:ph idx="1"/>
          </p:nvPr>
        </p:nvSpPr>
        <p:spPr/>
        <p:txBody>
          <a:bodyPr/>
          <a:lstStyle/>
          <a:p>
            <a:r>
              <a:rPr lang="en-US" altLang="zh-CN" dirty="0" smtClean="0"/>
              <a:t>The duration of PPDU varies with the transmit channel bandwidth and the number of MPDUs within it.</a:t>
            </a:r>
            <a:endParaRPr lang="zh-CN"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graphicFrame>
        <p:nvGraphicFramePr>
          <p:cNvPr id="8" name="Table 7"/>
          <p:cNvGraphicFramePr>
            <a:graphicFrameLocks noGrp="1"/>
          </p:cNvGraphicFramePr>
          <p:nvPr/>
        </p:nvGraphicFramePr>
        <p:xfrm>
          <a:off x="2195736" y="3284984"/>
          <a:ext cx="4896545" cy="2232245"/>
        </p:xfrm>
        <a:graphic>
          <a:graphicData uri="http://schemas.openxmlformats.org/drawingml/2006/table">
            <a:tbl>
              <a:tblPr/>
              <a:tblGrid>
                <a:gridCol w="654489"/>
                <a:gridCol w="848411"/>
                <a:gridCol w="1333218"/>
                <a:gridCol w="1042334"/>
                <a:gridCol w="1018093"/>
              </a:tblGrid>
              <a:tr h="494621">
                <a:tc gridSpan="5">
                  <a:txBody>
                    <a:bodyPr/>
                    <a:lstStyle/>
                    <a:p>
                      <a:pPr algn="ctr" fontAlgn="ctr"/>
                      <a:r>
                        <a:rPr lang="en-US" sz="1200" b="0" i="0" u="none" strike="noStrike" dirty="0">
                          <a:latin typeface="+mn-lt"/>
                        </a:rPr>
                        <a:t>PPDU duration with different AMPDU numbers and 20/40MHz BW </a:t>
                      </a:r>
                      <a:endParaRPr lang="en-US" sz="1200" b="0" i="0" u="none" strike="noStrike" dirty="0" smtClean="0">
                        <a:latin typeface="+mn-lt"/>
                      </a:endParaRPr>
                    </a:p>
                    <a:p>
                      <a:pPr algn="ctr" fontAlgn="ctr"/>
                      <a:r>
                        <a:rPr lang="en-US" sz="1200" b="0" i="0" u="none" strike="noStrike" dirty="0" smtClean="0">
                          <a:latin typeface="+mn-lt"/>
                        </a:rPr>
                        <a:t>(unit: us</a:t>
                      </a:r>
                      <a:r>
                        <a:rPr lang="en-US" sz="1200" b="0" i="0" u="none" strike="noStrike" dirty="0">
                          <a:latin typeface="+mn-lt"/>
                        </a:rPr>
                        <a:t>)</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95B3D7"/>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17203">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mn-lt"/>
                        </a:rPr>
                        <a:t>BW=20MHz</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mn-lt"/>
                        </a:rPr>
                        <a:t>BW=40MHz</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a:txBody>
                    <a:bodyPr/>
                    <a:lstStyle/>
                    <a:p>
                      <a:pPr algn="l" fontAlgn="ctr"/>
                      <a:r>
                        <a:rPr lang="en-US" sz="1200" b="0" i="0" u="none" strike="noStrike">
                          <a:latin typeface="+mn-lt"/>
                        </a:rPr>
                        <a:t>RTS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52</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52</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a:txBody>
                    <a:bodyPr/>
                    <a:lstStyle/>
                    <a:p>
                      <a:pPr algn="l" fontAlgn="ctr"/>
                      <a:r>
                        <a:rPr lang="en-US" sz="1200" b="0" i="0" u="none" strike="noStrike">
                          <a:latin typeface="+mn-lt"/>
                        </a:rPr>
                        <a:t>CTS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44</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44</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rowSpan="4">
                  <a:txBody>
                    <a:bodyPr/>
                    <a:lstStyle/>
                    <a:p>
                      <a:pPr algn="l" fontAlgn="ctr"/>
                      <a:r>
                        <a:rPr lang="en-US" sz="1200" b="0" i="0" u="none" strike="noStrike">
                          <a:latin typeface="+mn-lt"/>
                        </a:rPr>
                        <a:t>Data</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rowSpan="2">
                  <a:txBody>
                    <a:bodyPr/>
                    <a:lstStyle/>
                    <a:p>
                      <a:pPr algn="l" fontAlgn="ctr"/>
                      <a:r>
                        <a:rPr lang="en-US" sz="1200" b="0" i="0" u="none" strike="noStrike">
                          <a:latin typeface="+mn-lt"/>
                        </a:rPr>
                        <a:t>CBR</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dirty="0">
                          <a:latin typeface="+mn-lt"/>
                        </a:rPr>
                        <a:t>(</a:t>
                      </a:r>
                      <a:r>
                        <a:rPr lang="en-US" sz="1200" b="0" i="0" u="none" strike="noStrike" dirty="0" err="1">
                          <a:latin typeface="+mn-lt"/>
                        </a:rPr>
                        <a:t>AMPDU_num</a:t>
                      </a:r>
                      <a:r>
                        <a:rPr lang="en-US" sz="1200" b="0" i="0" u="none" strike="noStrike" dirty="0">
                          <a:latin typeface="+mn-lt"/>
                        </a:rPr>
                        <a:t>=1</a:t>
                      </a:r>
                      <a:r>
                        <a:rPr lang="en-US" sz="1200" b="0" i="0" u="none" strike="noStrike" dirty="0" smtClean="0">
                          <a:latin typeface="+mn-lt"/>
                        </a:rPr>
                        <a:t>)*</a:t>
                      </a:r>
                      <a:endParaRPr lang="en-US" sz="1200" b="0" i="0" u="none" strike="noStrike" dirty="0">
                        <a:latin typeface="+mn-lt"/>
                      </a:endParaRP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1248</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vMerge="1">
                  <a:txBody>
                    <a:bodyPr/>
                    <a:lstStyle/>
                    <a:p>
                      <a:endParaRPr lang="zh-CN" altLang="en-US"/>
                    </a:p>
                  </a:txBody>
                  <a:tcPr/>
                </a:tc>
                <a:tc vMerge="1">
                  <a:txBody>
                    <a:bodyPr/>
                    <a:lstStyle/>
                    <a:p>
                      <a:endParaRPr lang="zh-CN" altLang="en-US"/>
                    </a:p>
                  </a:txBody>
                  <a:tcPr/>
                </a:tc>
                <a:tc>
                  <a:txBody>
                    <a:bodyPr/>
                    <a:lstStyle/>
                    <a:p>
                      <a:pPr algn="l" fontAlgn="ctr"/>
                      <a:r>
                        <a:rPr lang="en-US" sz="1200" b="0" i="0" u="none" strike="noStrike">
                          <a:latin typeface="+mn-lt"/>
                        </a:rPr>
                        <a:t>AMPDU_num=2</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5056</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2456</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vMerge="1">
                  <a:txBody>
                    <a:bodyPr/>
                    <a:lstStyle/>
                    <a:p>
                      <a:endParaRPr lang="zh-CN" altLang="en-US"/>
                    </a:p>
                  </a:txBody>
                  <a:tcPr/>
                </a:tc>
                <a:tc rowSpan="2">
                  <a:txBody>
                    <a:bodyPr/>
                    <a:lstStyle/>
                    <a:p>
                      <a:pPr algn="l" fontAlgn="ctr"/>
                      <a:r>
                        <a:rPr lang="en-US" sz="1200" b="0" i="0" u="none" strike="noStrike">
                          <a:latin typeface="+mn-lt"/>
                        </a:rPr>
                        <a:t>Poisson</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dirty="0" err="1" smtClean="0">
                          <a:latin typeface="+mn-lt"/>
                        </a:rPr>
                        <a:t>AMPDU_num</a:t>
                      </a:r>
                      <a:r>
                        <a:rPr lang="en-US" sz="1200" b="0" i="0" u="none" strike="noStrike" dirty="0" smtClean="0">
                          <a:latin typeface="+mn-lt"/>
                        </a:rPr>
                        <a:t>=1</a:t>
                      </a:r>
                      <a:endParaRPr lang="en-US" sz="1200" b="0" i="0" u="none" strike="noStrike" dirty="0">
                        <a:latin typeface="+mn-lt"/>
                      </a:endParaRP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2548</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vMerge="1">
                  <a:txBody>
                    <a:bodyPr/>
                    <a:lstStyle/>
                    <a:p>
                      <a:endParaRPr lang="zh-CN" altLang="en-US"/>
                    </a:p>
                  </a:txBody>
                  <a:tcPr/>
                </a:tc>
                <a:tc vMerge="1">
                  <a:txBody>
                    <a:bodyPr/>
                    <a:lstStyle/>
                    <a:p>
                      <a:endParaRPr lang="zh-CN" altLang="en-US"/>
                    </a:p>
                  </a:txBody>
                  <a:tcPr/>
                </a:tc>
                <a:tc>
                  <a:txBody>
                    <a:bodyPr/>
                    <a:lstStyle/>
                    <a:p>
                      <a:pPr algn="l" fontAlgn="ctr"/>
                      <a:r>
                        <a:rPr lang="en-US" sz="1200" b="0" i="0" u="none" strike="noStrike">
                          <a:latin typeface="+mn-lt"/>
                        </a:rPr>
                        <a:t>AMPDU_num=2</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5056</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a:txBody>
                    <a:bodyPr/>
                    <a:lstStyle/>
                    <a:p>
                      <a:pPr algn="l" fontAlgn="ctr"/>
                      <a:r>
                        <a:rPr lang="en-US" sz="1200" b="0" i="0" u="none" strike="noStrike">
                          <a:latin typeface="+mn-lt"/>
                        </a:rPr>
                        <a:t>ACK</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68</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mn-lt"/>
                        </a:rPr>
                        <a:t>68</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bl>
          </a:graphicData>
        </a:graphic>
      </p:graphicFrame>
      <p:sp>
        <p:nvSpPr>
          <p:cNvPr id="9" name="TextBox 8"/>
          <p:cNvSpPr txBox="1"/>
          <p:nvPr/>
        </p:nvSpPr>
        <p:spPr>
          <a:xfrm>
            <a:off x="1331640" y="5877272"/>
            <a:ext cx="5490477" cy="369332"/>
          </a:xfrm>
          <a:prstGeom prst="rect">
            <a:avLst/>
          </a:prstGeom>
          <a:noFill/>
        </p:spPr>
        <p:txBody>
          <a:bodyPr wrap="none" rtlCol="0">
            <a:spAutoFit/>
          </a:bodyPr>
          <a:lstStyle/>
          <a:p>
            <a:r>
              <a:rPr lang="en-US" altLang="zh-CN" sz="1800" dirty="0" smtClean="0">
                <a:solidFill>
                  <a:schemeClr val="tx1"/>
                </a:solidFill>
              </a:rPr>
              <a:t>*The A-MPDU size is always 2 for full buffer CBR STA.</a:t>
            </a:r>
            <a:endParaRPr lang="zh-CN" altLang="en-US" sz="18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Simulation Results</a:t>
            </a:r>
            <a:endParaRPr lang="zh-CN" altLang="en-US" dirty="0"/>
          </a:p>
        </p:txBody>
      </p:sp>
      <p:sp>
        <p:nvSpPr>
          <p:cNvPr id="3" name="Content Placeholder 2"/>
          <p:cNvSpPr>
            <a:spLocks noGrp="1"/>
          </p:cNvSpPr>
          <p:nvPr>
            <p:ph idx="1"/>
          </p:nvPr>
        </p:nvSpPr>
        <p:spPr/>
        <p:txBody>
          <a:bodyPr/>
          <a:lstStyle/>
          <a:p>
            <a:r>
              <a:rPr lang="en-US" altLang="zh-CN" dirty="0" smtClean="0"/>
              <a:t>AP2’s MAC </a:t>
            </a:r>
            <a:r>
              <a:rPr lang="en-US" altLang="zh-CN" dirty="0" err="1" smtClean="0"/>
              <a:t>Tput</a:t>
            </a:r>
            <a:r>
              <a:rPr lang="en-US" altLang="zh-CN" dirty="0" smtClean="0"/>
              <a:t> approaches its non-full-buffer traffic rate.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graphicFrame>
        <p:nvGraphicFramePr>
          <p:cNvPr id="7" name="Table 6"/>
          <p:cNvGraphicFramePr>
            <a:graphicFrameLocks noGrp="1"/>
          </p:cNvGraphicFramePr>
          <p:nvPr/>
        </p:nvGraphicFramePr>
        <p:xfrm>
          <a:off x="1115616" y="3356992"/>
          <a:ext cx="7113698" cy="2057571"/>
        </p:xfrm>
        <a:graphic>
          <a:graphicData uri="http://schemas.openxmlformats.org/drawingml/2006/table">
            <a:tbl>
              <a:tblPr/>
              <a:tblGrid>
                <a:gridCol w="648072"/>
                <a:gridCol w="1296144"/>
                <a:gridCol w="1430287"/>
                <a:gridCol w="729953"/>
                <a:gridCol w="970480"/>
                <a:gridCol w="814626"/>
                <a:gridCol w="1224136"/>
              </a:tblGrid>
              <a:tr h="337531">
                <a:tc>
                  <a:txBody>
                    <a:bodyPr/>
                    <a:lstStyle/>
                    <a:p>
                      <a:pPr algn="l" fontAlgn="ctr"/>
                      <a:r>
                        <a:rPr lang="zh-CN" altLang="en-US" sz="1200" b="0" i="0" u="none" strike="noStrike" dirty="0">
                          <a:latin typeface="宋体"/>
                        </a:rPr>
                        <a:t>　</a:t>
                      </a:r>
                    </a:p>
                  </a:txBody>
                  <a:tcPr marL="4156" marR="4156" marT="4156" marB="0" anchor="ctr">
                    <a:lnL>
                      <a:noFill/>
                    </a:lnL>
                    <a:lnR>
                      <a:noFill/>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200" b="0" i="0" u="none" strike="noStrike">
                          <a:latin typeface="宋体"/>
                        </a:rPr>
                        <a:t>　</a:t>
                      </a:r>
                    </a:p>
                  </a:txBody>
                  <a:tcPr marL="4156" marR="4156" marT="4156" marB="0" anchor="ctr">
                    <a:lnL>
                      <a:noFill/>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200" b="0" i="0" u="none" strike="noStrike">
                          <a:latin typeface="宋体"/>
                        </a:rPr>
                        <a:t>　</a:t>
                      </a:r>
                    </a:p>
                  </a:txBody>
                  <a:tcPr marL="4156" marR="4156" marT="415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200" b="0" i="0" u="none" strike="noStrike" dirty="0">
                          <a:latin typeface="宋体"/>
                        </a:rPr>
                        <a:t>　</a:t>
                      </a:r>
                    </a:p>
                  </a:txBody>
                  <a:tcPr marL="4156" marR="4156" marT="415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gridSpan="2">
                  <a:txBody>
                    <a:bodyPr/>
                    <a:lstStyle/>
                    <a:p>
                      <a:pPr algn="ctr" fontAlgn="ctr"/>
                      <a:r>
                        <a:rPr lang="en-US" sz="1200" b="0" i="0" u="none" strike="noStrike" dirty="0">
                          <a:latin typeface="宋体"/>
                        </a:rPr>
                        <a:t> </a:t>
                      </a:r>
                      <a:r>
                        <a:rPr lang="en-US" sz="1200" b="0" i="0" u="none" strike="noStrike" dirty="0" err="1">
                          <a:latin typeface="宋体"/>
                        </a:rPr>
                        <a:t>Precentage</a:t>
                      </a:r>
                      <a:r>
                        <a:rPr lang="en-US" sz="1200" b="0" i="0" u="none" strike="noStrike" dirty="0">
                          <a:latin typeface="宋体"/>
                        </a:rPr>
                        <a:t> of </a:t>
                      </a:r>
                      <a:r>
                        <a:rPr lang="en-US" sz="1200" b="0" i="0" u="none" strike="noStrike" dirty="0" err="1">
                          <a:latin typeface="宋体"/>
                        </a:rPr>
                        <a:t>Tx</a:t>
                      </a:r>
                      <a:r>
                        <a:rPr lang="en-US" sz="1200" b="0" i="0" u="none" strike="noStrike" dirty="0">
                          <a:latin typeface="宋体"/>
                        </a:rPr>
                        <a:t> </a:t>
                      </a:r>
                      <a:r>
                        <a:rPr lang="en-US" sz="1200" b="0" i="0" u="none" strike="noStrike" dirty="0" smtClean="0">
                          <a:latin typeface="宋体"/>
                        </a:rPr>
                        <a:t>Time</a:t>
                      </a:r>
                      <a:endParaRPr lang="en-US" sz="1200" b="0" i="0" u="none" strike="noStrike" dirty="0">
                        <a:latin typeface="宋体"/>
                      </a:endParaRPr>
                    </a:p>
                  </a:txBody>
                  <a:tcPr marL="4156" marR="4156" marT="415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hMerge="1">
                  <a:txBody>
                    <a:bodyPr/>
                    <a:lstStyle/>
                    <a:p>
                      <a:endParaRPr lang="zh-CN" altLang="en-US"/>
                    </a:p>
                  </a:txBody>
                  <a:tcPr/>
                </a:tc>
                <a:tc>
                  <a:txBody>
                    <a:bodyPr/>
                    <a:lstStyle/>
                    <a:p>
                      <a:pPr algn="l" fontAlgn="ctr"/>
                      <a:r>
                        <a:rPr lang="zh-CN" altLang="en-US" sz="1200" b="0" i="0" u="none" strike="noStrike" dirty="0">
                          <a:latin typeface="宋体"/>
                        </a:rPr>
                        <a:t>　</a:t>
                      </a:r>
                    </a:p>
                  </a:txBody>
                  <a:tcPr marL="4156" marR="4156" marT="4156" marB="0" anchor="ctr">
                    <a:lnL w="6350" cap="flat" cmpd="sng" algn="ctr">
                      <a:solidFill>
                        <a:srgbClr val="FFFFFF"/>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solidFill>
                      <a:srgbClr val="95B3D7"/>
                    </a:solidFill>
                  </a:tcPr>
                </a:tc>
              </a:tr>
              <a:tr h="337531">
                <a:tc>
                  <a:txBody>
                    <a:bodyPr/>
                    <a:lstStyle/>
                    <a:p>
                      <a:pPr algn="l" fontAlgn="ctr"/>
                      <a:r>
                        <a:rPr lang="zh-CN" altLang="en-US" sz="1200" b="0" i="0" u="none" strike="noStrike">
                          <a:latin typeface="宋体"/>
                        </a:rPr>
                        <a:t>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宋体"/>
                        </a:rPr>
                        <a:t>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BW mode</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MAC Tput (Mbps)</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20MHz</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40MHz</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APP Tput (Mbps)</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7531">
                <a:tc rowSpan="2">
                  <a:txBody>
                    <a:bodyPr/>
                    <a:lstStyle/>
                    <a:p>
                      <a:pPr algn="ctr" fontAlgn="ctr"/>
                      <a:r>
                        <a:rPr lang="en-US" sz="1200" b="0" i="0" u="none" strike="noStrike">
                          <a:latin typeface="宋体"/>
                        </a:rPr>
                        <a:t>RTS off</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BSS1: AP1-&gt;STA1</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20/40MHz Adaptive</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8.99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48.32%</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51.68%</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宋体"/>
                        </a:rPr>
                        <a:t>8.83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7531">
                <a:tc vMerge="1">
                  <a:txBody>
                    <a:bodyPr/>
                    <a:lstStyle/>
                    <a:p>
                      <a:endParaRPr lang="zh-CN" altLang="en-US"/>
                    </a:p>
                  </a:txBody>
                  <a:tcPr/>
                </a:tc>
                <a:tc>
                  <a:txBody>
                    <a:bodyPr/>
                    <a:lstStyle/>
                    <a:p>
                      <a:pPr algn="l" fontAlgn="ctr"/>
                      <a:r>
                        <a:rPr lang="en-US" sz="1200" b="0" i="0" u="none" strike="noStrike">
                          <a:latin typeface="宋体"/>
                        </a:rPr>
                        <a:t>BSS2: AP2-&gt;STA2</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20MHz Fixed</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宋体"/>
                        </a:rPr>
                        <a:t>1.59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100.00%</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0.00%</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宋体"/>
                        </a:rPr>
                        <a:t>1.56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7531">
                <a:tc rowSpan="2">
                  <a:txBody>
                    <a:bodyPr/>
                    <a:lstStyle/>
                    <a:p>
                      <a:pPr algn="ctr" fontAlgn="ctr"/>
                      <a:r>
                        <a:rPr lang="en-US" sz="1200" b="0" i="0" u="none" strike="noStrike" dirty="0">
                          <a:latin typeface="宋体"/>
                        </a:rPr>
                        <a:t>RTS on</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BSS1: AP1-&gt;STA1</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20/40MHz Adaptive</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8.69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宋体"/>
                        </a:rPr>
                        <a:t>51.71%</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宋体"/>
                        </a:rPr>
                        <a:t>48.29%</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8.53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7531">
                <a:tc vMerge="1">
                  <a:txBody>
                    <a:bodyPr/>
                    <a:lstStyle/>
                    <a:p>
                      <a:endParaRPr lang="zh-CN" altLang="en-US"/>
                    </a:p>
                  </a:txBody>
                  <a:tcPr/>
                </a:tc>
                <a:tc>
                  <a:txBody>
                    <a:bodyPr/>
                    <a:lstStyle/>
                    <a:p>
                      <a:pPr algn="l" fontAlgn="ctr"/>
                      <a:r>
                        <a:rPr lang="en-US" sz="1200" b="0" i="0" u="none" strike="noStrike">
                          <a:latin typeface="宋体"/>
                        </a:rPr>
                        <a:t>BSS2: AP2-&gt;STA2</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20MHz Fixed</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1.59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100.00%</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0.00%</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宋体"/>
                        </a:rPr>
                        <a:t>1.56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443</TotalTime>
  <Words>707</Words>
  <Application>Microsoft Office PowerPoint</Application>
  <PresentationFormat>全屏显示(4:3)</PresentationFormat>
  <Paragraphs>278</Paragraphs>
  <Slides>11</Slides>
  <Notes>2</Notes>
  <HiddenSlides>0</HiddenSlides>
  <MMClips>0</MMClips>
  <ScaleCrop>false</ScaleCrop>
  <HeadingPairs>
    <vt:vector size="6" baseType="variant">
      <vt:variant>
        <vt:lpstr>主题</vt:lpstr>
      </vt:variant>
      <vt:variant>
        <vt:i4>1</vt:i4>
      </vt:variant>
      <vt:variant>
        <vt:lpstr>嵌入 OLE 服务器</vt:lpstr>
      </vt:variant>
      <vt:variant>
        <vt:i4>3</vt:i4>
      </vt:variant>
      <vt:variant>
        <vt:lpstr>幻灯片标题</vt:lpstr>
      </vt:variant>
      <vt:variant>
        <vt:i4>11</vt:i4>
      </vt:variant>
    </vt:vector>
  </HeadingPairs>
  <TitlesOfParts>
    <vt:vector size="15" baseType="lpstr">
      <vt:lpstr>802-11-Submission</vt:lpstr>
      <vt:lpstr>Document</vt:lpstr>
      <vt:lpstr>Visio</vt:lpstr>
      <vt:lpstr>Microsoft Visio 绘图</vt:lpstr>
      <vt:lpstr>MAC Calibration Test 4</vt:lpstr>
      <vt:lpstr>Multichannel MAC Calibration (Test 4)</vt:lpstr>
      <vt:lpstr>MAC calibration test 4</vt:lpstr>
      <vt:lpstr>MAC Parameters</vt:lpstr>
      <vt:lpstr>Assumption on A-MPDU</vt:lpstr>
      <vt:lpstr>Assumption on A-MPDU (Conti.)</vt:lpstr>
      <vt:lpstr>Backoff behavior with RTS/CTS exchanges</vt:lpstr>
      <vt:lpstr>The duration of PPDU</vt:lpstr>
      <vt:lpstr>Simulation Results</vt:lpstr>
      <vt:lpstr>References</vt:lpstr>
      <vt:lpstr>Appendix</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Yanchun LI</dc:creator>
  <cp:lastModifiedBy>Yanchun Li</cp:lastModifiedBy>
  <cp:revision>46</cp:revision>
  <cp:lastPrinted>1601-01-01T00:00:00Z</cp:lastPrinted>
  <dcterms:created xsi:type="dcterms:W3CDTF">2015-03-01T10:37:40Z</dcterms:created>
  <dcterms:modified xsi:type="dcterms:W3CDTF">2015-03-08T23:46:29Z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1425205933</vt:lpwstr>
  </property>
  <property fmtid="{D5CDD505-2E9C-101B-9397-08002B2CF9AE}" pid="3" name="_new_ms_pID_72543">
    <vt:lpwstr>(3)nv/+uMj6c1NW91PT85zE+TYMCQ6wBLZMBF48CekBx6yXqX4QCqzt6cfTT4JoMMnLfgjOAXhv
WYAGiLJVc8VL9CcIO6a2x8NX3mHjoxuHmKZcxsmAS+C1LR4d9p+cvn07uaZUTWsSG0mId4c+
RorF0oIuEi6OK2EY3FAgtyUdfV8zj/S1HzHYPpPXsD0X0/pNoCh2T6grPAP9LvyZGs571x18
YnAYLcdBEN7nBG1Tnv</vt:lpwstr>
  </property>
  <property fmtid="{D5CDD505-2E9C-101B-9397-08002B2CF9AE}" pid="4" name="_new_ms_pID_725431">
    <vt:lpwstr>rqlmqiAij4IUWmVKw3qmAwxI12T2R3Ql0tHbJ0nJx45Bh9bk5cekGf
FtRIEZ0CvQZeuRM0Wlrz+OGbn2fq+BNrE6+7z3O05KExi16fZRo6aL+evGJSDn3C6eS6Ad3B
a8MLxOrNFUFVZRzzSbznJ9IjjAjiKnVZeJ5s3jcBziUCPKOHBRhnPATkRWIMlY/6k//g+LpM
Fa8qwVLVNsRlD4X3TRUo1g+LVfGpShk1gt12</vt:lpwstr>
  </property>
  <property fmtid="{D5CDD505-2E9C-101B-9397-08002B2CF9AE}" pid="5" name="_new_ms_pID_725432">
    <vt:lpwstr>5ZOunwERwymeUr11TcnuzWktqp2BR2URWTq9
nYldLBa2mjq6pJzRYMiejByFrop2gTl8n9Sa1NxATWiK1XfCwytMHEhmPRqtSln798wZL2bM
</vt:lpwstr>
  </property>
</Properties>
</file>