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70" r:id="rId2"/>
    <p:sldId id="375" r:id="rId3"/>
    <p:sldId id="376" r:id="rId4"/>
    <p:sldId id="377" r:id="rId5"/>
    <p:sldId id="378" r:id="rId6"/>
    <p:sldId id="379" r:id="rId7"/>
    <p:sldId id="380" r:id="rId8"/>
    <p:sldId id="271" r:id="rId9"/>
    <p:sldId id="345" r:id="rId10"/>
    <p:sldId id="366" r:id="rId11"/>
    <p:sldId id="273" r:id="rId12"/>
    <p:sldId id="280" r:id="rId13"/>
    <p:sldId id="341" r:id="rId14"/>
    <p:sldId id="342" r:id="rId15"/>
    <p:sldId id="343" r:id="rId16"/>
    <p:sldId id="344" r:id="rId17"/>
    <p:sldId id="367" r:id="rId18"/>
    <p:sldId id="346" r:id="rId19"/>
    <p:sldId id="281" r:id="rId20"/>
    <p:sldId id="348" r:id="rId21"/>
    <p:sldId id="349" r:id="rId22"/>
    <p:sldId id="350" r:id="rId23"/>
    <p:sldId id="351" r:id="rId24"/>
    <p:sldId id="357" r:id="rId25"/>
    <p:sldId id="353" r:id="rId26"/>
    <p:sldId id="285" r:id="rId27"/>
    <p:sldId id="286" r:id="rId28"/>
    <p:sldId id="288" r:id="rId29"/>
    <p:sldId id="289" r:id="rId30"/>
    <p:sldId id="287" r:id="rId31"/>
    <p:sldId id="381" r:id="rId32"/>
    <p:sldId id="382" r:id="rId33"/>
    <p:sldId id="290" r:id="rId34"/>
    <p:sldId id="374" r:id="rId35"/>
    <p:sldId id="284" r:id="rId36"/>
    <p:sldId id="336" r:id="rId37"/>
    <p:sldId id="298" r:id="rId38"/>
    <p:sldId id="299" r:id="rId39"/>
    <p:sldId id="300" r:id="rId40"/>
    <p:sldId id="303" r:id="rId4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Lei Wang" initials="L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80" d="100"/>
          <a:sy n="80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49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3604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714735" y="84594"/>
            <a:ext cx="697178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31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15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19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84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34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90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63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867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09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0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96411" y="86709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34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96411" y="86709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75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56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595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21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714735" y="84594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19467" y="8670925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39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802.11-15/0381r1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noFill/>
        </p:spPr>
        <p:txBody>
          <a:bodyPr/>
          <a:lstStyle/>
          <a:p>
            <a:r>
              <a:rPr lang="en-US" sz="3600" dirty="0" smtClean="0"/>
              <a:t>HE-STF Proposal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1600200"/>
            <a:ext cx="1368339" cy="47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2127940"/>
          <a:ext cx="7239000" cy="3857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24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629399" y="6475413"/>
            <a:ext cx="191446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Receiver AGC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DL/UL-SU, DLMU: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Operating the same way as 11ac, need to re-start AGC during HE-STF, especially when TxBF/DLMU is supported.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DL-OFDMA: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 STA still operates in full-BW (20/40/80/160MHz ) front-end, even when its own tone allocation is smaller than 20MHz;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Therefore AGC should be running in time domain for the full-BW signal to avoid clipping.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ULMU, UL-OFDMA: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For example, AP triggers multiple STAs to transmit simultaneously in UL [2].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AP receives signals from different STAs, and will operates the same way as 11ac and 11ax SU.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Due to power control, signals from different STAs are expected with similar Rx power, beamforming effect might be smaller.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For all receivers,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Set AGC with some headroom for PAPR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Need to re-calculate DC offset compensation after AGC over HE-STF is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4832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HE-STF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Option 1 (short): keep the legacy periodicity of 0.8us  16-tone sampling 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Option 2 (mid): balance option 1&amp;3, 8-tone sampling  1.6us periodicity 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Option 3 (long): keep the legacy 4-tone sampling </a:t>
            </a:r>
            <a:r>
              <a:rPr lang="en-US" dirty="0" smtClean="0">
                <a:sym typeface="Wingdings" pitchFamily="2" charset="2"/>
              </a:rPr>
              <a:t> period = 3.2us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62400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818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HE-STF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AGC design needs 5 periods for processing.</a:t>
            </a:r>
          </a:p>
          <a:p>
            <a:pPr lvl="1"/>
            <a:r>
              <a:rPr lang="en-US" dirty="0" smtClean="0"/>
              <a:t>AGC design includes multiple states of processing, such as coarse and fine gain steps, time for gain settling and DC offset estimation after gain settling.</a:t>
            </a:r>
          </a:p>
          <a:p>
            <a:pPr lvl="1"/>
            <a:r>
              <a:rPr lang="en-US" dirty="0" smtClean="0"/>
              <a:t>At least 5 periods are needed.</a:t>
            </a:r>
          </a:p>
          <a:p>
            <a:r>
              <a:rPr lang="en-US" dirty="0" smtClean="0"/>
              <a:t>Keeping HE-STF of 5 periods as in 11ac allows chip vendors to reuse 11ac AGC design and receiver state machines.</a:t>
            </a:r>
          </a:p>
          <a:p>
            <a:r>
              <a:rPr lang="en-US" dirty="0" smtClean="0"/>
              <a:t>For simplicity, use the same number of periods for both UL and DL PPDUs.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86200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8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HE-STF Tone Indices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HE-STF tones are desired to </a:t>
            </a:r>
          </a:p>
          <a:p>
            <a:pPr lvl="1"/>
            <a:r>
              <a:rPr lang="en-US" dirty="0" smtClean="0"/>
              <a:t>sample the full bandwidth universally (no holes or uncovered edge) for OFDMA.</a:t>
            </a:r>
          </a:p>
          <a:p>
            <a:pPr lvl="1"/>
            <a:r>
              <a:rPr lang="en-US" dirty="0" smtClean="0"/>
              <a:t>be placed to generate periodic HE-STF signals in time domain.</a:t>
            </a:r>
          </a:p>
          <a:p>
            <a:r>
              <a:rPr lang="en-US" dirty="0" smtClean="0"/>
              <a:t>Hence, HE-STF tone indices will be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4290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629400" y="6477000"/>
            <a:ext cx="19812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3810000"/>
          <a:ext cx="4876800" cy="2591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4" imgW="3581400" imgH="1905000" progId="">
                  <p:embed/>
                </p:oleObj>
              </mc:Choice>
              <mc:Fallback>
                <p:oleObj name="Equation" r:id="rId4" imgW="3581400" imgH="19050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10000"/>
                        <a:ext cx="4876800" cy="25914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Offset of HE-STF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If HE-STF tones positions are not exactly multiple of N</a:t>
            </a:r>
            <a:r>
              <a:rPr lang="en-US" baseline="-25000" dirty="0" smtClean="0"/>
              <a:t>STF_sample</a:t>
            </a:r>
            <a:r>
              <a:rPr lang="en-US" dirty="0" smtClean="0"/>
              <a:t>, the time domain signals are not periodical.</a:t>
            </a:r>
          </a:p>
          <a:p>
            <a:pPr lvl="1"/>
            <a:r>
              <a:rPr lang="en-US" dirty="0" smtClean="0"/>
              <a:t>Suppose the HE-STF position is shifted from </a:t>
            </a:r>
            <a:r>
              <a:rPr lang="en-US" dirty="0" err="1" smtClean="0"/>
              <a:t>Eq</a:t>
            </a:r>
            <a:r>
              <a:rPr lang="en-US" dirty="0" smtClean="0"/>
              <a:t>(1) by 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tones, the corresponding time signal has a linear phase related to periodic HE-STF signals in </a:t>
            </a:r>
            <a:r>
              <a:rPr lang="en-US" dirty="0" err="1" smtClean="0"/>
              <a:t>Eq</a:t>
            </a:r>
            <a:r>
              <a:rPr lang="en-US" dirty="0" smtClean="0"/>
              <a:t>(1).</a:t>
            </a:r>
          </a:p>
          <a:p>
            <a:pPr lvl="1"/>
            <a:r>
              <a:rPr lang="en-US" dirty="0" smtClean="0"/>
              <a:t>The linear phase is not periodic, hence leads to aperiodic HE-STF time signals, as long as </a:t>
            </a:r>
            <a:r>
              <a:rPr lang="en-US" i="1" dirty="0" smtClean="0"/>
              <a:t>m</a:t>
            </a:r>
            <a:r>
              <a:rPr lang="en-US" dirty="0" smtClean="0"/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equal to zero.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 that the </a:t>
            </a:r>
            <a:r>
              <a:rPr lang="en-US" dirty="0" smtClean="0">
                <a:solidFill>
                  <a:srgbClr val="FF0000"/>
                </a:solidFill>
              </a:rPr>
              <a:t>amplitude</a:t>
            </a:r>
            <a:r>
              <a:rPr lang="en-US" dirty="0" smtClean="0"/>
              <a:t> of HE-STF is still periodic, but neither of </a:t>
            </a:r>
            <a:r>
              <a:rPr lang="en-US" dirty="0" smtClean="0">
                <a:solidFill>
                  <a:srgbClr val="FF0000"/>
                </a:solidFill>
              </a:rPr>
              <a:t>real/imaginary</a:t>
            </a:r>
            <a:r>
              <a:rPr lang="en-US" dirty="0" smtClean="0"/>
              <a:t> part 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432811" cy="184666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l"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8580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169986" name="Object 2"/>
          <p:cNvGraphicFramePr>
            <a:graphicFrameLocks noChangeAspect="1"/>
          </p:cNvGraphicFramePr>
          <p:nvPr/>
        </p:nvGraphicFramePr>
        <p:xfrm>
          <a:off x="1371600" y="4152900"/>
          <a:ext cx="69310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" imgW="4343400" imgH="838200" progId="">
                  <p:embed/>
                </p:oleObj>
              </mc:Choice>
              <mc:Fallback>
                <p:oleObj name="Equation" r:id="rId3" imgW="4343400" imgH="8382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52900"/>
                        <a:ext cx="6931025" cy="133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Example of Different Offset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8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755463" y="1295400"/>
          <a:ext cx="3664137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" imgW="7112000" imgH="5334000" progId="">
                  <p:embed/>
                </p:oleObj>
              </mc:Choice>
              <mc:Fallback>
                <p:oleObj name="Equation" r:id="rId3" imgW="7112000" imgH="53340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63" y="1295400"/>
                        <a:ext cx="3664137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10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12954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463" y="38100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895600" y="2971800"/>
            <a:ext cx="1143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Periodic for m=0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2895600"/>
            <a:ext cx="119518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Aperiodic for m=2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5410200"/>
            <a:ext cx="1066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Aperiodic for m=4</a:t>
            </a:r>
            <a:endParaRPr lang="en-US" sz="1600" b="1" dirty="0">
              <a:solidFill>
                <a:srgbClr val="000000"/>
              </a:solidFill>
            </a:endParaRPr>
          </a:p>
        </p:txBody>
      </p:sp>
      <p:pic>
        <p:nvPicPr>
          <p:cNvPr id="17101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38100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562600" y="5486400"/>
            <a:ext cx="114299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Aperiodic for m=8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Performance of Aperiodic HE-STF 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384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46482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Aperiodic HE-STF signals (offset = 8) degrade power measurement.</a:t>
            </a:r>
          </a:p>
          <a:p>
            <a:pPr marL="168275" indent="-107950">
              <a:buFont typeface="Arial" pitchFamily="34" charset="0"/>
              <a:buChar char="•"/>
            </a:pPr>
            <a:r>
              <a:rPr lang="en-US" dirty="0" smtClean="0"/>
              <a:t>Using different period leads to different bias for aperiodic HE-STF; while periodic HE-STF  performance is almost insensitive to the measuring window.</a:t>
            </a:r>
          </a:p>
          <a:p>
            <a:pPr marL="168275" indent="-1079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648200"/>
            <a:ext cx="41910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lvl="0" indent="-3175">
              <a:spcBef>
                <a:spcPct val="20000"/>
              </a:spcBef>
              <a:defRPr/>
            </a:pPr>
            <a:r>
              <a:rPr lang="en-US" kern="0" dirty="0" smtClean="0"/>
              <a:t>Aperiodic HE-STF signal leads to unnecessary DC offset.</a:t>
            </a:r>
          </a:p>
          <a:p>
            <a:pPr marL="339725" lvl="1" indent="-227013">
              <a:spcBef>
                <a:spcPct val="20000"/>
              </a:spcBef>
              <a:buFontTx/>
              <a:buChar char="•"/>
            </a:pPr>
            <a:r>
              <a:rPr lang="en-US" kern="0" dirty="0" smtClean="0"/>
              <a:t>DC offset is measured by averaging time domain signal in an 0.8us window (either an exact period – ideal timing or an arbitrary 0.8us window – imperfect timing) and normalized by signal power per tone.</a:t>
            </a:r>
          </a:p>
          <a:p>
            <a:pPr marL="339725" lvl="1" indent="-227013">
              <a:spcBef>
                <a:spcPct val="20000"/>
              </a:spcBef>
              <a:buFontTx/>
              <a:buChar char="•"/>
            </a:pPr>
            <a:r>
              <a:rPr lang="en-US" kern="0" dirty="0" smtClean="0"/>
              <a:t>In absence of DC offset, DC estimate based on aperiodic HE-STF signals is inaccurate and artificially introduces DC offset.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047601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Periodic HE-STF (offset=0) is preferred for better performance.</a:t>
            </a:r>
            <a:endParaRPr lang="en-US" b="1" dirty="0"/>
          </a:p>
        </p:txBody>
      </p:sp>
      <p:sp>
        <p:nvSpPr>
          <p:cNvPr id="15" name="Right Arrow 14"/>
          <p:cNvSpPr/>
          <p:nvPr/>
        </p:nvSpPr>
        <p:spPr bwMode="auto">
          <a:xfrm rot="2926263">
            <a:off x="2342097" y="5702586"/>
            <a:ext cx="379899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 rot="8279834">
            <a:off x="4114078" y="5618053"/>
            <a:ext cx="601103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30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56360"/>
            <a:ext cx="4396963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56360"/>
            <a:ext cx="4396963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HE-STF for 0.8us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657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20MHz</a:t>
            </a:r>
          </a:p>
          <a:p>
            <a:pPr lvl="1"/>
            <a:r>
              <a:rPr lang="en-US" dirty="0" smtClean="0"/>
              <a:t>Assume guard/DC tone as [6 3 5]*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40MHz</a:t>
            </a:r>
          </a:p>
          <a:p>
            <a:pPr lvl="1"/>
            <a:r>
              <a:rPr lang="en-US" dirty="0" smtClean="0"/>
              <a:t>Assume guard/DC tone as [12 5 11]*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80MHz</a:t>
            </a:r>
          </a:p>
          <a:p>
            <a:pPr lvl="1"/>
            <a:r>
              <a:rPr lang="en-US" dirty="0" smtClean="0"/>
              <a:t>Assume guard/DC tone as [12 7 11]*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04049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67818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366838" y="2384425"/>
          <a:ext cx="60293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Visio" r:id="rId4" imgW="6790566" imgH="1051128" progId="Visio.Drawing.11">
                  <p:embed/>
                </p:oleObj>
              </mc:Choice>
              <mc:Fallback>
                <p:oleObj name="Visio" r:id="rId4" imgW="6790566" imgH="1051128" progId="Visio.Drawing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384425"/>
                        <a:ext cx="6029325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486400"/>
            <a:ext cx="7416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65200" y="3974432"/>
            <a:ext cx="74168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315200" y="1752600"/>
            <a:ext cx="1562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For illustration only.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0200" y="3124200"/>
            <a:ext cx="5921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Performance of HE-STF Periodicities</a:t>
            </a:r>
            <a:endParaRPr lang="en-US" sz="2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Performance of Different Periodicity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862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 flipH="1">
            <a:off x="6858000" y="6477000"/>
            <a:ext cx="1719060" cy="184666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2200" dirty="0" smtClean="0">
                <a:ea typeface="宋体" pitchFamily="2" charset="-122"/>
              </a:rPr>
              <a:t>Data:</a:t>
            </a:r>
          </a:p>
          <a:p>
            <a:pPr lvl="1" eaLnBrk="1" hangingPunct="1">
              <a:buFont typeface="Times New Roman" pitchFamily="18" charset="0"/>
              <a:buChar char="−"/>
            </a:pPr>
            <a:r>
              <a:rPr lang="en-US" altLang="zh-CN" dirty="0" smtClean="0">
                <a:ea typeface="宋体" pitchFamily="2" charset="-122"/>
              </a:rPr>
              <a:t>4x symbol duration + 0.8us CP</a:t>
            </a:r>
            <a:endParaRPr lang="en-US" altLang="zh-CN" sz="1800" dirty="0" smtClean="0">
              <a:ea typeface="宋体" pitchFamily="2" charset="-122"/>
            </a:endParaRP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  <a:cs typeface="+mn-cs"/>
              </a:rPr>
              <a:t>HE-STF:</a:t>
            </a:r>
            <a:endParaRPr lang="en-US" altLang="zh-CN" b="1" dirty="0" smtClean="0">
              <a:ea typeface="宋体" pitchFamily="2" charset="-122"/>
              <a:cs typeface="+mn-cs"/>
            </a:endParaRP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Option 1: 0.8us periodicity for 4us symbol</a:t>
            </a: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Option 2: 1.6us periodicity for 8us symbol</a:t>
            </a: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Option 3: 3.2us periodicity for 16us symbol</a:t>
            </a:r>
          </a:p>
          <a:p>
            <a:pPr marL="685800" lvl="2" indent="-342900" eaLnBrk="1" hangingPunct="1">
              <a:buFont typeface="Times New Roman" pitchFamily="18" charset="0"/>
              <a:buChar char="‒"/>
            </a:pPr>
            <a:r>
              <a:rPr lang="en-US" altLang="zh-CN" dirty="0" smtClean="0">
                <a:ea typeface="宋体" pitchFamily="2" charset="-122"/>
              </a:rPr>
              <a:t>HE-STF tones assigned according to Equation (1) on slide 4.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</a:rPr>
              <a:t>HE-LTF:</a:t>
            </a:r>
          </a:p>
          <a:p>
            <a:pPr marL="685800" lvl="2" indent="-342900">
              <a:buFont typeface="Times New Roman" pitchFamily="18" charset="0"/>
              <a:buChar char="−"/>
            </a:pPr>
            <a:r>
              <a:rPr lang="en-US" altLang="zh-CN" dirty="0" smtClean="0">
                <a:ea typeface="宋体" pitchFamily="2" charset="-122"/>
              </a:rPr>
              <a:t>Uncompressed</a:t>
            </a:r>
          </a:p>
          <a:p>
            <a:pPr marL="685800" lvl="2" indent="-342900">
              <a:buFont typeface="Times New Roman" pitchFamily="18" charset="0"/>
              <a:buChar char="−"/>
            </a:pPr>
            <a:r>
              <a:rPr lang="en-US" altLang="zh-CN" dirty="0" smtClean="0">
                <a:ea typeface="宋体" pitchFamily="2" charset="-122"/>
              </a:rPr>
              <a:t>Compressed (P-matrix based, Ng4) or uncompressed LTF, 0.8us CP [2]</a:t>
            </a:r>
            <a:endParaRPr lang="en-US" altLang="zh-CN" b="1" dirty="0" smtClean="0">
              <a:ea typeface="宋体" pitchFamily="2" charset="-122"/>
            </a:endParaRP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</a:rPr>
              <a:t>Legacy preambles are </a:t>
            </a:r>
            <a:r>
              <a:rPr lang="en-US" altLang="zh-CN" sz="2200" b="1" dirty="0" err="1" smtClean="0">
                <a:ea typeface="宋体" pitchFamily="2" charset="-122"/>
              </a:rPr>
              <a:t>prepended</a:t>
            </a:r>
            <a:r>
              <a:rPr lang="en-US" altLang="zh-CN" sz="2200" b="1" dirty="0" smtClean="0">
                <a:ea typeface="宋体" pitchFamily="2" charset="-122"/>
              </a:rPr>
              <a:t>.</a:t>
            </a:r>
          </a:p>
          <a:p>
            <a:pPr marL="342900" lvl="1" indent="-342900" eaLnBrk="1" hangingPunct="1">
              <a:buFont typeface="Arial" pitchFamily="34" charset="0"/>
              <a:buChar char="•"/>
            </a:pPr>
            <a:endParaRPr lang="en-US" altLang="zh-CN" sz="2200" b="1" dirty="0" smtClean="0">
              <a:ea typeface="宋体" pitchFamily="2" charset="-122"/>
            </a:endParaRPr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sz="2200" b="1" dirty="0" smtClean="0">
                <a:ea typeface="宋体" pitchFamily="2" charset="-122"/>
              </a:rPr>
              <a:t>Power is collected only over 1 Rx antenna and over the 2nd HE-STF period.</a:t>
            </a:r>
          </a:p>
          <a:p>
            <a:pPr marL="342900" lvl="1" indent="-342900" eaLnBrk="1" hangingPunct="1">
              <a:buNone/>
            </a:pPr>
            <a:endParaRPr lang="en-US" altLang="zh-CN" sz="2200" b="1" dirty="0" smtClean="0">
              <a:ea typeface="宋体" pitchFamily="2" charset="-122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600200"/>
            <a:ext cx="4846320" cy="363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600200"/>
            <a:ext cx="4846320" cy="363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DL/UL-SU, DLMU: (1) 20MHz, D-NLOS, 1x1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2004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810000"/>
            <a:ext cx="92044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0dB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3810000"/>
            <a:ext cx="99738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0" y="3762600"/>
            <a:ext cx="1066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Performance close to 11ac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7391400" y="3048000"/>
            <a:ext cx="6096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38200" y="5638800"/>
            <a:ext cx="71628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Even for shortest HE-STF (0.8us), power bump within -1.5~1dB for both low and high SNR</a:t>
            </a:r>
            <a:endParaRPr lang="en-US" sz="1400" b="1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4187" y="1676400"/>
            <a:ext cx="4849813" cy="363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52400" y="16002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Outdoor Channels – UMi-NLOS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860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5562600"/>
            <a:ext cx="70104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Power bump </a:t>
            </a:r>
            <a:r>
              <a:rPr lang="en-US" sz="1400" b="1" dirty="0" smtClean="0">
                <a:sym typeface="Wingdings" pitchFamily="2" charset="2"/>
              </a:rPr>
              <a:t>still within -2 ~1.5dB and no worse than 11ac performance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3581400"/>
            <a:ext cx="92044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0dB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3733800"/>
            <a:ext cx="99738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</a:t>
            </a:r>
            <a:endParaRPr lang="en-US" b="1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Wider BW, 4Tx No TxBF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600200"/>
            <a:ext cx="507448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715000"/>
            <a:ext cx="632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12713" algn="ctr"/>
            <a:r>
              <a:rPr lang="en-US" sz="1400" b="1" dirty="0" smtClean="0">
                <a:sym typeface="Wingdings" pitchFamily="2" charset="2"/>
              </a:rPr>
              <a:t>Power bump for 80MHz and 4Tx within a similar range as 20MHz 1Tx.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67000" y="3733800"/>
            <a:ext cx="16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=1</a:t>
            </a:r>
            <a:endParaRPr lang="en-US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28800"/>
            <a:ext cx="463296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TxBF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3810000"/>
            <a:ext cx="146867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=2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8968" y="1828800"/>
            <a:ext cx="4635032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7086600" y="4038600"/>
            <a:ext cx="146867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=1</a:t>
            </a:r>
            <a:endParaRPr lang="en-US" b="1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762000" y="5715000"/>
            <a:ext cx="7772400" cy="533400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Power bump gap between 0.8us HE-STF and longer (1.6-3.2us) HE-STF is very small for TxBF in both indoor and outdoor channels.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23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dirty="0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DL-OFDMA: (1) Narrowband Allocation</a:t>
            </a:r>
            <a:endParaRPr lang="en-US" dirty="0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518005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Group 14"/>
          <p:cNvGrpSpPr/>
          <p:nvPr/>
        </p:nvGrpSpPr>
        <p:grpSpPr>
          <a:xfrm>
            <a:off x="5943600" y="1752600"/>
            <a:ext cx="2438400" cy="3190220"/>
            <a:chOff x="6134100" y="1600200"/>
            <a:chExt cx="2438400" cy="3190220"/>
          </a:xfrm>
        </p:grpSpPr>
        <p:sp>
          <p:nvSpPr>
            <p:cNvPr id="8" name="TextBox 7"/>
            <p:cNvSpPr txBox="1"/>
            <p:nvPr/>
          </p:nvSpPr>
          <p:spPr>
            <a:xfrm>
              <a:off x="6134100" y="1600200"/>
              <a:ext cx="24384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2713"/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For </a:t>
              </a:r>
              <a:r>
                <a:rPr lang="en-US" sz="1400" b="1" i="1" dirty="0" smtClean="0">
                  <a:solidFill>
                    <a:srgbClr val="C00000"/>
                  </a:solidFill>
                  <a:sym typeface="Wingdings" pitchFamily="2" charset="2"/>
                </a:rPr>
                <a:t>each</a:t>
              </a:r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 PPDU, schedule 56 </a:t>
              </a:r>
              <a:r>
                <a:rPr lang="en-US" sz="1400" b="1" u="sng" dirty="0" smtClean="0">
                  <a:solidFill>
                    <a:srgbClr val="7030A0"/>
                  </a:solidFill>
                  <a:sym typeface="Wingdings" pitchFamily="2" charset="2"/>
                </a:rPr>
                <a:t>best</a:t>
              </a:r>
              <a:r>
                <a:rPr lang="en-US" sz="1400" b="1" dirty="0" smtClean="0">
                  <a:solidFill>
                    <a:srgbClr val="CC3300"/>
                  </a:solidFill>
                  <a:sym typeface="Wingdings" pitchFamily="2" charset="2"/>
                </a:rPr>
                <a:t> </a:t>
              </a:r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(contiguous) tones for STA1 in term of average SNR, and the rest tones for STA2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34100" y="3200400"/>
              <a:ext cx="243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2713"/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TxBF to each STA on the scheduled tones</a:t>
              </a:r>
              <a:endParaRPr lang="en-US" sz="1400" b="1" dirty="0" smtClean="0">
                <a:solidFill>
                  <a:srgbClr val="7030A0"/>
                </a:solidFill>
                <a:sym typeface="Wingdings" pitchFamily="2" charset="2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7315200" y="27432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33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6134100" y="4267200"/>
              <a:ext cx="2438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2713"/>
              <a:r>
                <a:rPr lang="en-US" sz="1400" b="1" dirty="0" smtClean="0">
                  <a:solidFill>
                    <a:srgbClr val="CC3300"/>
                  </a:solidFill>
                  <a:sym typeface="Wingdings" pitchFamily="2" charset="2"/>
                </a:rPr>
                <a:t>STA1</a:t>
              </a:r>
              <a:r>
                <a:rPr lang="en-US" sz="1400" b="1" dirty="0" smtClean="0">
                  <a:solidFill>
                    <a:srgbClr val="C00000"/>
                  </a:solidFill>
                  <a:sym typeface="Wingdings" pitchFamily="2" charset="2"/>
                </a:rPr>
                <a:t> measures HE-STF power over in time domain</a:t>
              </a:r>
              <a:endParaRPr lang="en-US" sz="1400" b="1" dirty="0" smtClean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7315200" y="3810000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33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3" name="TextBox 12"/>
          <p:cNvSpPr txBox="1"/>
          <p:nvPr/>
        </p:nvSpPr>
        <p:spPr>
          <a:xfrm>
            <a:off x="685800" y="5410200"/>
            <a:ext cx="8001000" cy="990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2301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The 2-user OFDMA transmission is very close to a general multi-user DL-OFDMA transmission to each individual receiver. (</a:t>
            </a:r>
            <a:r>
              <a:rPr lang="en-US" sz="1400" b="1" dirty="0" smtClean="0">
                <a:sym typeface="Wingdings" pitchFamily="2" charset="2"/>
              </a:rPr>
              <a:t>All unscheduled tones are randomly beamformed.)</a:t>
            </a:r>
            <a:endParaRPr lang="en-US" sz="1400" dirty="0" smtClean="0">
              <a:sym typeface="Wingdings" pitchFamily="2" charset="2"/>
            </a:endParaRPr>
          </a:p>
          <a:p>
            <a:pPr marL="342900" indent="-2301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Power bump gap between different periodicities is less than 0.5-1dB.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6815340" y="6477000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da-DK" dirty="0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71650"/>
            <a:ext cx="5867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(2) Different Sizes of Allocations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4572000"/>
            <a:ext cx="1524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SNR = 30dB, </a:t>
            </a:r>
            <a:r>
              <a:rPr lang="en-US" b="1" dirty="0" err="1" smtClean="0"/>
              <a:t>Nss</a:t>
            </a:r>
            <a:r>
              <a:rPr lang="en-US" b="1" dirty="0" smtClean="0"/>
              <a:t>=2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4724400"/>
            <a:ext cx="3581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2713"/>
            <a:r>
              <a:rPr lang="en-US" b="1" dirty="0" smtClean="0">
                <a:sym typeface="Wingdings" pitchFamily="2" charset="2"/>
              </a:rPr>
              <a:t>Small range of power bump for OFDMA resource allocations (no allocation  narrow allocation  wide resource allocation  SU)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011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STA1 is allocated 14 tones on the edge and only beamformed over those tones. 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752600" y="2362200"/>
            <a:ext cx="10668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0" y="4038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STA1 is allocated half of all tones and only beamformed over those tones. 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1981200" y="2895600"/>
            <a:ext cx="8382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19812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STA1 is not scheduled (each tone is beamformed to STA2, STA1 is an unintended receiver).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1676400" y="3352800"/>
            <a:ext cx="11430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648200" y="4038600"/>
            <a:ext cx="381000" cy="228600"/>
          </a:xfrm>
          <a:prstGeom prst="ellipse">
            <a:avLst/>
          </a:prstGeom>
          <a:solidFill>
            <a:schemeClr val="accent6">
              <a:lumMod val="75000"/>
              <a:alpha val="36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3282664" lon="21081358" rev="21201780"/>
            </a:camera>
            <a:lightRig rig="threePt" dir="t"/>
          </a:scene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5029200" y="4267200"/>
            <a:ext cx="685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(3) Insufficient Coverage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638800" y="1981200"/>
            <a:ext cx="312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latin typeface="+mn-lt"/>
              </a:rPr>
              <a:t>D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L-OFDMA + TxBF with STA1/STA2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STA1 transmit over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26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contiguous tones symmetrically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across DC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STA2 transmit over the rest tones.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lvl="0" indent="-168275">
              <a:spcBef>
                <a:spcPct val="20000"/>
              </a:spcBef>
              <a:buFontTx/>
              <a:buChar char="•"/>
              <a:defRPr/>
            </a:pPr>
            <a:r>
              <a:rPr lang="en-US" kern="0" dirty="0" smtClean="0"/>
              <a:t>TxBF to each STA on the allocated tones.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Artificially put 3 DC tones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(so all HE-STF are beamformed to STA2)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STA1 </a:t>
            </a:r>
            <a:r>
              <a:rPr lang="en-US" sz="1800" dirty="0" smtClean="0">
                <a:solidFill>
                  <a:srgbClr val="FF0000"/>
                </a:solidFill>
              </a:rPr>
              <a:t>always</a:t>
            </a:r>
            <a:r>
              <a:rPr lang="en-US" sz="1800" dirty="0" smtClean="0"/>
              <a:t> uses the center 26 tones </a:t>
            </a:r>
            <a:r>
              <a:rPr lang="en-US" sz="1800" dirty="0" smtClean="0">
                <a:sym typeface="Wingdings" pitchFamily="2" charset="2"/>
              </a:rPr>
              <a:t> no beamformed HE-STF for STA1 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worst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scenario</a:t>
            </a:r>
            <a:r>
              <a:rPr lang="en-US" sz="1800" dirty="0" smtClean="0">
                <a:sym typeface="Wingdings" pitchFamily="2" charset="2"/>
              </a:rPr>
              <a:t> in DL-OFDMA.</a:t>
            </a:r>
          </a:p>
          <a:p>
            <a:r>
              <a:rPr lang="en-US" sz="1800" dirty="0" smtClean="0">
                <a:sym typeface="Wingdings" pitchFamily="2" charset="2"/>
              </a:rPr>
              <a:t>Power bump performance is only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0.5dB</a:t>
            </a:r>
            <a:r>
              <a:rPr lang="en-US" sz="1800" dirty="0" smtClean="0">
                <a:sym typeface="Wingdings" pitchFamily="2" charset="2"/>
              </a:rPr>
              <a:t> between different HE-STFs.</a:t>
            </a:r>
            <a:endParaRPr lang="en-US" sz="1800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4800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(4) Partial BW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029200"/>
            <a:ext cx="7772400" cy="12954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Assume data tones are [-118:-2 2:118]. Split 20MHz into 9 blocks of 26-tone each.</a:t>
            </a:r>
          </a:p>
          <a:p>
            <a:r>
              <a:rPr lang="en-US" dirty="0" smtClean="0"/>
              <a:t>Only a single allocation of 26/52/104 (except the center 26x1), the rest tones are unused.</a:t>
            </a:r>
          </a:p>
          <a:p>
            <a:pPr lvl="1"/>
            <a:r>
              <a:rPr lang="en-US" dirty="0" smtClean="0"/>
              <a:t>Corresponds to 11% to 44% BW usage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corner cases in DL-OFDMA.</a:t>
            </a:r>
          </a:p>
          <a:p>
            <a:r>
              <a:rPr lang="en-US" dirty="0" smtClean="0"/>
              <a:t>0.8us HE-STF works well for DL-OFDMA even for partial BW usage.</a:t>
            </a:r>
          </a:p>
          <a:p>
            <a:pPr lvl="1"/>
            <a:r>
              <a:rPr lang="en-US" dirty="0" smtClean="0"/>
              <a:t>Typically has less than 1dB loss than 1.6us HE-STF. </a:t>
            </a:r>
          </a:p>
          <a:p>
            <a:pPr lvl="1"/>
            <a:r>
              <a:rPr lang="en-US" dirty="0" smtClean="0"/>
              <a:t>A little longer tail at 26x1 for UMi-NLOS less than 3%. For such a case, a low MCS may more likely be  used, therefore the noise will be the dominant factor rather than AGC/ADC clipping.</a:t>
            </a:r>
            <a:endParaRPr lang="en-US" dirty="0"/>
          </a:p>
        </p:txBody>
      </p:sp>
      <p:pic>
        <p:nvPicPr>
          <p:cNvPr id="209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09700"/>
            <a:ext cx="463296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409700"/>
            <a:ext cx="463296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106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UL-OFDMA: (1) Narrowband Resource Allocations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638800" y="2286000"/>
            <a:ext cx="3124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UL-OFDMA with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9 STAs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20MHz, UMi-NLOS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1 Tx, 1 Rx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Assume data tones are [-118:-2 2:118].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Split the data tones into 9 blocks of 26-tone each.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STA occupies </a:t>
            </a: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 transmits HE-STF tones within its allocated bandwidth.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The received power is roughly equal by each STA transmitting equal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power and normalizing</a:t>
            </a:r>
            <a:r>
              <a:rPr lang="en-US" kern="0" dirty="0" smtClean="0">
                <a:latin typeface="+mn-lt"/>
              </a:rPr>
              <a:t> its channel.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791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0.8us HE-STF shows 0.8dB loss at 10% and 1.2dB loss at 1% comparing 1.6us HE-STF.</a:t>
            </a:r>
          </a:p>
        </p:txBody>
      </p:sp>
      <p:pic>
        <p:nvPicPr>
          <p:cNvPr id="1116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9729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(2) Variable Bandwidth Allocation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86400" y="2133600"/>
            <a:ext cx="3276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UL-OFDMA with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up to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9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STAs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20MHz, UMi-NLOS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1 Tx, 1 Rx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Assume data tones are [-118:-2 2:118], and split into 9 26-tone blocks.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Each user can be scheduled with </a:t>
            </a: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blocks,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n=1…4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</a:t>
            </a:r>
            <a:r>
              <a:rPr lang="en-US" kern="0" dirty="0" smtClean="0">
                <a:latin typeface="+mn-lt"/>
              </a:rPr>
              <a:t>UL transmission with a </a:t>
            </a:r>
            <a:r>
              <a:rPr lang="en-US" kern="0" dirty="0" smtClean="0">
                <a:latin typeface="+mn-lt"/>
              </a:rPr>
              <a:t>variable </a:t>
            </a:r>
            <a:r>
              <a:rPr lang="en-US" kern="0" dirty="0" smtClean="0">
                <a:latin typeface="+mn-lt"/>
              </a:rPr>
              <a:t>bandwidth </a:t>
            </a:r>
            <a:r>
              <a:rPr lang="en-US" kern="0" dirty="0" smtClean="0">
                <a:latin typeface="+mn-lt"/>
              </a:rPr>
              <a:t>allocations</a:t>
            </a:r>
            <a:r>
              <a:rPr lang="en-US" kern="0" dirty="0" smtClean="0">
                <a:latin typeface="+mn-lt"/>
              </a:rPr>
              <a:t>.</a:t>
            </a:r>
          </a:p>
          <a:p>
            <a:pPr marL="398463" lvl="1" indent="-17145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1100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STA occupies a </a:t>
            </a:r>
            <a:r>
              <a:rPr kumimoji="0" lang="en-US" sz="1100" b="0" i="1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 valid </a:t>
            </a:r>
            <a:r>
              <a:rPr lang="en-US" sz="1100" i="1" kern="0" noProof="0" dirty="0" smtClean="0">
                <a:solidFill>
                  <a:srgbClr val="FF0000"/>
                </a:solidFill>
                <a:latin typeface="+mn-lt"/>
              </a:rPr>
              <a:t>number </a:t>
            </a:r>
            <a:r>
              <a:rPr lang="en-US" sz="1100" kern="0" noProof="0" dirty="0" smtClean="0">
                <a:solidFill>
                  <a:schemeClr val="tx2"/>
                </a:solidFill>
                <a:latin typeface="+mn-lt"/>
              </a:rPr>
              <a:t>of</a:t>
            </a:r>
            <a:r>
              <a:rPr lang="en-US" sz="1100" i="1" kern="0" noProof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kumimoji="0" lang="en-US" sz="1100" b="0" i="0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blocks.</a:t>
            </a:r>
          </a:p>
          <a:p>
            <a:pPr marL="398463" lvl="1" indent="-171450">
              <a:spcBef>
                <a:spcPct val="20000"/>
              </a:spcBef>
              <a:buFont typeface="Times New Roman" pitchFamily="18" charset="0"/>
              <a:buChar char="−"/>
            </a:pPr>
            <a:r>
              <a:rPr lang="en-US" sz="1100" kern="0" dirty="0" smtClean="0">
                <a:solidFill>
                  <a:schemeClr val="tx2"/>
                </a:solidFill>
                <a:latin typeface="+mn-lt"/>
              </a:rPr>
              <a:t>All tones are allocated.</a:t>
            </a:r>
          </a:p>
          <a:p>
            <a:pPr marL="398463" lvl="1" indent="-17145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1100" b="0" i="0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STAs in each UL transmission varies.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562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800" b="1" dirty="0" smtClean="0"/>
              <a:t>Gap between 0.8us and 1.6us HE-STF becomes smaller over </a:t>
            </a:r>
            <a:r>
              <a:rPr lang="en-US" sz="1800" b="1" dirty="0" smtClean="0"/>
              <a:t>variable bandwidth </a:t>
            </a:r>
            <a:r>
              <a:rPr lang="en-US" sz="1800" b="1" dirty="0" smtClean="0"/>
              <a:t>allocations.</a:t>
            </a:r>
            <a:endParaRPr lang="en-US" sz="1800" b="1" dirty="0"/>
          </a:p>
        </p:txBody>
      </p:sp>
      <p:pic>
        <p:nvPicPr>
          <p:cNvPr id="1126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4953000" cy="371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52079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(3) Single Narrowband Allocation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2743200"/>
            <a:ext cx="2971800" cy="1371600"/>
          </a:xfrm>
        </p:spPr>
        <p:txBody>
          <a:bodyPr>
            <a:normAutofit/>
          </a:bodyPr>
          <a:lstStyle/>
          <a:p>
            <a:pPr marL="0" lvl="1" indent="6350">
              <a:buNone/>
            </a:pPr>
            <a:r>
              <a:rPr lang="en-US" sz="1400" dirty="0" smtClean="0"/>
              <a:t>UL-OFDMA with a single STA1</a:t>
            </a:r>
          </a:p>
          <a:p>
            <a:pPr marL="168275" indent="-168275"/>
            <a:r>
              <a:rPr lang="en-US" sz="1200" b="0" dirty="0" smtClean="0"/>
              <a:t>STA1 randomly transmit over </a:t>
            </a:r>
            <a:r>
              <a:rPr lang="en-US" sz="1200" b="0" dirty="0" smtClean="0">
                <a:solidFill>
                  <a:srgbClr val="FF0000"/>
                </a:solidFill>
              </a:rPr>
              <a:t>26</a:t>
            </a:r>
            <a:r>
              <a:rPr lang="en-US" sz="1200" b="0" dirty="0" smtClean="0"/>
              <a:t> contiguous tones; </a:t>
            </a:r>
            <a:r>
              <a:rPr lang="en-US" sz="1200" b="0" dirty="0" smtClean="0">
                <a:solidFill>
                  <a:srgbClr val="FF0000"/>
                </a:solidFill>
              </a:rPr>
              <a:t>No</a:t>
            </a:r>
            <a:r>
              <a:rPr lang="en-US" sz="1200" b="0" dirty="0" smtClean="0"/>
              <a:t> STA2.</a:t>
            </a:r>
          </a:p>
          <a:p>
            <a:pPr marL="168275" indent="-168275"/>
            <a:r>
              <a:rPr lang="en-US" sz="1200" b="0" dirty="0" smtClean="0"/>
              <a:t>STA1 transmits HE-STF tones within its allocated bandwidth. </a:t>
            </a:r>
          </a:p>
          <a:p>
            <a:pPr marL="168275" indent="-168275"/>
            <a:endParaRPr lang="en-US" sz="1200" b="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5410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169863" marR="0" lvl="1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Power bump of 0.8us LTF for the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worst scenario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(single narrowband) UL-OFDMA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has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a longer tail.</a:t>
            </a:r>
          </a:p>
        </p:txBody>
      </p:sp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5129793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Impact on Timing and Power Offset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93" y="5105401"/>
            <a:ext cx="7772400" cy="13700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Users in UL-OFDMA inevitably have different timing offsets.</a:t>
            </a:r>
          </a:p>
          <a:p>
            <a:pPr lvl="1"/>
            <a:r>
              <a:rPr lang="en-US" dirty="0" smtClean="0"/>
              <a:t>From synchronization error and round-trip delay.</a:t>
            </a:r>
          </a:p>
          <a:p>
            <a:r>
              <a:rPr lang="en-US" dirty="0" smtClean="0"/>
              <a:t>UL power control will not lead to equal received power from all users.</a:t>
            </a:r>
          </a:p>
          <a:p>
            <a:pPr lvl="1"/>
            <a:r>
              <a:rPr lang="en-US" dirty="0" smtClean="0"/>
              <a:t>Due to imperfect/intentional power control.</a:t>
            </a:r>
          </a:p>
          <a:p>
            <a:r>
              <a:rPr lang="en-US" dirty="0" smtClean="0"/>
              <a:t>HE-STF of 1.6us periodicity is much more robust to the timing and power offset in UL-OFDMA than HE-STF of 0.8us periodicity.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694" y="1447801"/>
            <a:ext cx="4882544" cy="3657599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0" y="1905000"/>
            <a:ext cx="3124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1" indent="6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UL-OFDMA with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9 STAs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20MHz, UMi-NLOS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1 Tx, 1 Rx</a:t>
            </a: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b="0" i="0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Split the data tones into 9 blocks of 26-tone each,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e</a:t>
            </a: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ach STA occupies </a:t>
            </a:r>
            <a:r>
              <a:rPr kumimoji="0" lang="en-US" b="0" i="0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block</a:t>
            </a:r>
            <a:r>
              <a:rPr kumimoji="0" lang="en-US" b="0" i="0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Random power offset of each user in </a:t>
            </a:r>
            <a:r>
              <a:rPr lang="en-US" kern="0" smtClean="0">
                <a:latin typeface="+mn-lt"/>
              </a:rPr>
              <a:t>[-5, </a:t>
            </a:r>
            <a:r>
              <a:rPr lang="en-US" kern="0" dirty="0" smtClean="0">
                <a:latin typeface="+mn-lt"/>
              </a:rPr>
              <a:t>5]</a:t>
            </a:r>
            <a:r>
              <a:rPr lang="en-US" kern="0" dirty="0" err="1" smtClean="0">
                <a:latin typeface="+mn-lt"/>
              </a:rPr>
              <a:t>dB.</a:t>
            </a:r>
            <a:endParaRPr lang="en-US" kern="0" dirty="0" smtClean="0">
              <a:latin typeface="+mn-lt"/>
            </a:endParaRPr>
          </a:p>
          <a:p>
            <a:pPr marL="168275" marR="0" lvl="0" indent="-1682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 timing offset of each user in [0, 0.8us] relative to user 1.</a:t>
            </a:r>
          </a:p>
        </p:txBody>
      </p:sp>
    </p:spTree>
    <p:extLst>
      <p:ext uri="{BB962C8B-B14F-4D97-AF65-F5344CB8AC3E}">
        <p14:creationId xmlns:p14="http://schemas.microsoft.com/office/powerpoint/2010/main" val="42527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UL-MU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Power measurement is more challenging in UL-MU (OFDMA/MU-MIMO) PPDUs.</a:t>
            </a:r>
            <a:endParaRPr lang="en-US" dirty="0"/>
          </a:p>
          <a:p>
            <a:pPr lvl="1"/>
            <a:r>
              <a:rPr lang="en-US" sz="1900" dirty="0"/>
              <a:t>Users in UL-MU transmissions have different timing, resulting in effective longer channel delay spread.</a:t>
            </a:r>
          </a:p>
          <a:p>
            <a:pPr lvl="2"/>
            <a:r>
              <a:rPr lang="en-US" sz="1700" dirty="0" smtClean="0"/>
              <a:t>HE-STF of longer </a:t>
            </a:r>
            <a:r>
              <a:rPr lang="en-US" sz="1700" dirty="0"/>
              <a:t>duration </a:t>
            </a:r>
            <a:r>
              <a:rPr lang="en-US" sz="1700" dirty="0" smtClean="0"/>
              <a:t> to </a:t>
            </a:r>
            <a:r>
              <a:rPr lang="en-US" sz="1700" dirty="0"/>
              <a:t>protect from ISI from larger time offset spread among different </a:t>
            </a:r>
            <a:r>
              <a:rPr lang="en-US" sz="1700" dirty="0" smtClean="0"/>
              <a:t>STAs and better cover frequency selectivity.</a:t>
            </a:r>
            <a:endParaRPr lang="en-US" sz="1700" dirty="0"/>
          </a:p>
          <a:p>
            <a:pPr lvl="1"/>
            <a:r>
              <a:rPr lang="en-US" sz="1900" dirty="0"/>
              <a:t>Imperfect or intentional UL power control leads to unequal received power from each user.</a:t>
            </a:r>
          </a:p>
          <a:p>
            <a:pPr lvl="2"/>
            <a:r>
              <a:rPr lang="en-US" sz="1700" dirty="0" smtClean="0"/>
              <a:t>0.8us period (16-tone sampling) </a:t>
            </a:r>
            <a:r>
              <a:rPr lang="en-US" sz="1700" dirty="0"/>
              <a:t>STF results in 1 STF tone in certain user’s UL signals and less reliable power </a:t>
            </a:r>
            <a:r>
              <a:rPr lang="en-US" sz="1700" dirty="0" smtClean="0"/>
              <a:t>measurements than 1.6us period STF.</a:t>
            </a:r>
            <a:endParaRPr lang="en-US" sz="1700" dirty="0"/>
          </a:p>
          <a:p>
            <a:r>
              <a:rPr lang="en-US" sz="2300" dirty="0"/>
              <a:t>1.6us HE-STF improve the performance of 0.8us HE-STF for UL-OFDMA </a:t>
            </a:r>
          </a:p>
          <a:p>
            <a:pPr lvl="1"/>
            <a:r>
              <a:rPr lang="en-US" sz="1900" dirty="0" smtClean="0"/>
              <a:t>More reliable in NB </a:t>
            </a:r>
            <a:r>
              <a:rPr lang="en-US" sz="1900" dirty="0"/>
              <a:t>allocation </a:t>
            </a:r>
            <a:r>
              <a:rPr lang="en-US" sz="1900" dirty="0" smtClean="0"/>
              <a:t>(remove </a:t>
            </a:r>
            <a:r>
              <a:rPr lang="en-US" sz="1900" dirty="0"/>
              <a:t>long tail from 0.8us HE-STF), and more robust to timing/power offset.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51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Discussions on HE-STF Periodicity in Different HE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799"/>
            <a:ext cx="7772400" cy="46466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DL PPDUs and UL-SU PPDUs: prefer 0.8us HE-STF </a:t>
            </a:r>
          </a:p>
          <a:p>
            <a:pPr lvl="1"/>
            <a:r>
              <a:rPr lang="en-US" dirty="0" smtClean="0"/>
              <a:t>performs fine with the highest efficiency.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UL-MU PPDUs: prefer 1.6us HE-STF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Improve performance and reliability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More robust to timing/power offset and NB allocation</a:t>
            </a:r>
          </a:p>
          <a:p>
            <a:pPr lvl="1"/>
            <a:r>
              <a:rPr lang="en-US" dirty="0"/>
              <a:t>Little sacrifice on efficiency</a:t>
            </a:r>
          </a:p>
          <a:p>
            <a:pPr lvl="2"/>
            <a:r>
              <a:rPr lang="en-US" sz="1700" dirty="0"/>
              <a:t>No much overhead using longer HE-STF (additional 4us) in trigger-based frame with potentially less SIG symbols.</a:t>
            </a:r>
          </a:p>
          <a:p>
            <a:pPr lvl="2"/>
            <a:r>
              <a:rPr lang="en-US" sz="1700" dirty="0"/>
              <a:t>No need to signal HE-STF periodicity</a:t>
            </a:r>
            <a:r>
              <a:rPr lang="en-US" sz="1700" dirty="0" smtClean="0"/>
              <a:t>.</a:t>
            </a: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Propose to use </a:t>
            </a:r>
            <a:r>
              <a:rPr lang="en-US" dirty="0" smtClean="0">
                <a:solidFill>
                  <a:srgbClr val="C00000"/>
                </a:solidFill>
              </a:rPr>
              <a:t>0.8us HE-STF for a non-trigger-based </a:t>
            </a:r>
            <a:r>
              <a:rPr lang="en-US" dirty="0" smtClean="0"/>
              <a:t>PPDU (DL, and UL-SU), and </a:t>
            </a:r>
            <a:r>
              <a:rPr lang="en-US" dirty="0" smtClean="0">
                <a:solidFill>
                  <a:srgbClr val="C00000"/>
                </a:solidFill>
              </a:rPr>
              <a:t>1.6us HE-STF for a trigger-based </a:t>
            </a:r>
            <a:r>
              <a:rPr lang="en-US" dirty="0" smtClean="0"/>
              <a:t>PPDU (UL-MUMIMO/OFDMA).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4478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7680" y="15240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LTF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4038600"/>
            <a:ext cx="1693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No TxBF, UMi-NLOS, </a:t>
            </a:r>
          </a:p>
          <a:p>
            <a:r>
              <a:rPr lang="en-US" b="1" dirty="0" smtClean="0"/>
              <a:t>SNR=30dB, </a:t>
            </a:r>
            <a:r>
              <a:rPr lang="en-US" b="1" dirty="0" err="1" smtClean="0"/>
              <a:t>Nss</a:t>
            </a:r>
            <a:r>
              <a:rPr lang="en-US" b="1" dirty="0" smtClean="0"/>
              <a:t>=1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14964" y="4114800"/>
            <a:ext cx="232903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DL-OFDMA 56 tones, D-NLOS, </a:t>
            </a:r>
          </a:p>
          <a:p>
            <a:r>
              <a:rPr lang="en-US" b="1" dirty="0" smtClean="0"/>
              <a:t>SNR=30dB, </a:t>
            </a:r>
            <a:r>
              <a:rPr lang="en-US" b="1" dirty="0" err="1" smtClean="0"/>
              <a:t>Nss</a:t>
            </a:r>
            <a:r>
              <a:rPr lang="en-US" b="1" dirty="0" smtClean="0"/>
              <a:t>=2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5257800"/>
            <a:ext cx="7315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1400" b="1" dirty="0" smtClean="0">
                <a:sym typeface="Wingdings" pitchFamily="2" charset="2"/>
              </a:rPr>
              <a:t>Compressed LTF has been proposed in [3], with a different symbol duration as 4x data symbols.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1400" b="1" dirty="0" smtClean="0">
                <a:sym typeface="Wingdings" pitchFamily="2" charset="2"/>
              </a:rPr>
              <a:t>Assume 4x compression (1x LTF symbol duration).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1400" b="1" dirty="0" smtClean="0">
                <a:sym typeface="Wingdings" pitchFamily="2" charset="2"/>
              </a:rPr>
              <a:t>Power  ratio between compressed LTF and 0.8us/1.6us HE-STF is close that of 4x data symbols.</a:t>
            </a:r>
            <a:endParaRPr lang="en-US" sz="1400" b="1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34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" y="1371600"/>
            <a:ext cx="5126671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87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009" y="1371600"/>
            <a:ext cx="5129791" cy="38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PER Performance Based on 0.8us HE-STF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" y="5257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2-STA DL-OFDMA setup (STA1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56 contiguous tones, STA2 with the rest tones).</a:t>
            </a: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b="1" kern="0" dirty="0" smtClean="0">
                <a:latin typeface="+mn-lt"/>
              </a:rPr>
              <a:t>PER for STA1 only (of 8000 bits)</a:t>
            </a: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AGC set by power measurement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over the 2</a:t>
            </a:r>
            <a:r>
              <a:rPr kumimoji="0" lang="en-US" sz="20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 of HE-STF, 10bit ADC</a:t>
            </a: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000" b="1" kern="0" baseline="0" dirty="0" smtClean="0">
              <a:latin typeface="+mn-lt"/>
            </a:endParaRP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0.8us HE-STF leads to almost no performance degradation comparing to no AGC/ADC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32308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MCS9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23164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MCS9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27736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MCS7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3611880"/>
            <a:ext cx="603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MCS4</a:t>
            </a:r>
            <a:endParaRPr lang="en-US" b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35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By extensive simulations we compared three (long, median, and short) HE-STF designs in different channels and signal types.</a:t>
            </a:r>
          </a:p>
          <a:p>
            <a:endParaRPr lang="en-US" sz="2000" dirty="0" smtClean="0"/>
          </a:p>
          <a:p>
            <a:r>
              <a:rPr lang="en-US" sz="2000" dirty="0" smtClean="0"/>
              <a:t>Short HE-STF of 0.8us periodicity performs close to 11ac STF, as well as 1.6us/3.2us periodicity in DL, and provides lowest overhead.</a:t>
            </a:r>
          </a:p>
          <a:p>
            <a:pPr lvl="1"/>
            <a:endParaRPr lang="en-US" sz="1600" b="1" dirty="0" smtClean="0"/>
          </a:p>
          <a:p>
            <a:r>
              <a:rPr lang="en-US" sz="2000" dirty="0" smtClean="0"/>
              <a:t>Median HE-STF of 1.6us periodicity provides additional performance improvement and reliability in UL-MU PPDUs.</a:t>
            </a:r>
          </a:p>
          <a:p>
            <a:endParaRPr lang="en-US" sz="2000" dirty="0" smtClean="0"/>
          </a:p>
          <a:p>
            <a:r>
              <a:rPr lang="en-US" sz="2000" dirty="0" smtClean="0"/>
              <a:t>It is also proposed to keep 5 periods of HE-STF signals to leverage the 11ac design (AGC, receiver state machine, etc).</a:t>
            </a:r>
          </a:p>
          <a:p>
            <a:endParaRPr lang="en-US" dirty="0" smtClean="0"/>
          </a:p>
          <a:p>
            <a:r>
              <a:rPr lang="en-US" sz="2000" dirty="0" smtClean="0"/>
              <a:t>The best solution is to use </a:t>
            </a:r>
          </a:p>
          <a:p>
            <a:pPr lvl="1"/>
            <a:r>
              <a:rPr lang="en-US" sz="1600" dirty="0" smtClean="0"/>
              <a:t>5 periods of 0.8us HE-STF for non-trigger based PPDUs (DL PPDUs, UL-SU PPDUs)</a:t>
            </a:r>
          </a:p>
          <a:p>
            <a:pPr lvl="1"/>
            <a:r>
              <a:rPr lang="en-US" sz="1600" b="0" dirty="0" smtClean="0"/>
              <a:t>5 periods of 1.6us HE-STF for trigger-based PPDUs (UL-MUMIMO/UL-OFDMA PPDUs)</a:t>
            </a:r>
            <a:endParaRPr lang="en-US" sz="20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HE-STF of a non-trigger-based PPDU has a periodicity of 0.8 µs with 5 periods?</a:t>
            </a:r>
          </a:p>
          <a:p>
            <a:pPr lvl="1"/>
            <a:r>
              <a:rPr lang="en-US" dirty="0" smtClean="0"/>
              <a:t>A non-trigger-based PPDU is not sent in response to a trigger frame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HE-STF of a trigger-based PPDU has a periodicity of 1.6 µs with 5 periods? </a:t>
            </a:r>
          </a:p>
          <a:p>
            <a:pPr lvl="1"/>
            <a:r>
              <a:rPr lang="en-US" dirty="0" smtClean="0"/>
              <a:t>A trigger-based PPDU is an UL PPDU sent in response to a trigger frame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Do you support the HE-STF tone positions are defined in Equation 1 where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STF_sample</a:t>
            </a:r>
            <a:r>
              <a:rPr lang="en-US" baseline="-25000" dirty="0" smtClean="0"/>
              <a:t> </a:t>
            </a:r>
            <a:r>
              <a:rPr lang="en-US" dirty="0" smtClean="0"/>
              <a:t>= 16 for a non-trigger-based PPDU and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STF_sample</a:t>
            </a:r>
            <a:r>
              <a:rPr lang="en-US" baseline="-25000" dirty="0" smtClean="0"/>
              <a:t> </a:t>
            </a:r>
            <a:r>
              <a:rPr lang="en-US" dirty="0" smtClean="0"/>
              <a:t>= 8 for a trigger-based PPDU?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</a:t>
            </a:r>
            <a:endParaRPr lang="en-US" dirty="0"/>
          </a:p>
        </p:txBody>
      </p:sp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1752600" y="3429000"/>
          <a:ext cx="5713413" cy="149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4" imgW="3568700" imgH="939800" progId="">
                  <p:embed/>
                </p:oleObj>
              </mc:Choice>
              <mc:Fallback>
                <p:oleObj name="Equation" r:id="rId4" imgW="3568700" imgH="939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29000"/>
                        <a:ext cx="5713413" cy="149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9085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11-15-0132-02-00ax-spec-framework</a:t>
            </a:r>
          </a:p>
          <a:p>
            <a:r>
              <a:rPr lang="en-US" dirty="0" smtClean="0"/>
              <a:t>[2] 11-15-0365-00-00ax-ul-mu-procedure</a:t>
            </a:r>
          </a:p>
          <a:p>
            <a:r>
              <a:rPr lang="en-US" dirty="0" smtClean="0"/>
              <a:t>[3] 11-15-0349-00-00ax-HE-LTF-proposal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40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Yakun Sun,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11ax will adopt new PHY technologies: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4x OFDM data symbol duration of 11ac </a:t>
            </a:r>
            <a:r>
              <a:rPr lang="en-US" dirty="0" smtClean="0"/>
              <a:t>has been agreed for 11ax. </a:t>
            </a:r>
          </a:p>
          <a:p>
            <a:pPr lvl="2"/>
            <a:r>
              <a:rPr lang="en-GB" dirty="0" smtClean="0"/>
              <a:t>“Data symbols in an HE PPDU shall use a DFT period of 12.8 µs and subcarrier spacing of 78.125 kHz.” [1]</a:t>
            </a:r>
            <a:endParaRPr lang="en-US" dirty="0" smtClean="0"/>
          </a:p>
          <a:p>
            <a:pPr lvl="1"/>
            <a:r>
              <a:rPr lang="en-US" dirty="0" smtClean="0"/>
              <a:t>Other ongoing discussions on OFDMA, UL-MU-MIMO, etc.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HE-STF design needs to address the new 11ax PHY.</a:t>
            </a:r>
          </a:p>
          <a:p>
            <a:pPr lvl="1"/>
            <a:r>
              <a:rPr lang="en-US" dirty="0" smtClean="0"/>
              <a:t>Provide reliable power measurement for new 11ax PHY and also high efficiency (low overhead).</a:t>
            </a:r>
          </a:p>
          <a:p>
            <a:pPr lvl="1"/>
            <a:r>
              <a:rPr lang="en-US" dirty="0" smtClean="0"/>
              <a:t>Also important to maintain periodical HE-STF signals to leverage existing 11ac receiver designs and reduce implementation costs.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 In this contribution:</a:t>
            </a:r>
          </a:p>
          <a:p>
            <a:pPr lvl="1"/>
            <a:r>
              <a:rPr lang="en-US" dirty="0" smtClean="0"/>
              <a:t>Present different options for HE-STF</a:t>
            </a:r>
          </a:p>
          <a:p>
            <a:pPr lvl="1"/>
            <a:r>
              <a:rPr lang="en-US" dirty="0" smtClean="0"/>
              <a:t>Extensively simulated and analyzed different options, and</a:t>
            </a:r>
          </a:p>
          <a:p>
            <a:pPr lvl="1"/>
            <a:r>
              <a:rPr lang="en-US" dirty="0" smtClean="0"/>
              <a:t>Propose an HE-STF design.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401" y="6475413"/>
            <a:ext cx="153952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Yakun Sun,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 Marvell, et. al.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3EA3D2-06E9-4683-8223-D14EE749F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3124200"/>
            <a:ext cx="4999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HE-STF Design Considerations</a:t>
            </a:r>
            <a:endParaRPr lang="en-US" sz="2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</TotalTime>
  <Words>3813</Words>
  <Application>Microsoft Office PowerPoint</Application>
  <PresentationFormat>On-screen Show (4:3)</PresentationFormat>
  <Paragraphs>840</Paragraphs>
  <Slides>40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맑은 고딕</vt:lpstr>
      <vt:lpstr>宋体</vt:lpstr>
      <vt:lpstr>Arial</vt:lpstr>
      <vt:lpstr>Calibri</vt:lpstr>
      <vt:lpstr>Times New Roman</vt:lpstr>
      <vt:lpstr>Wingdings</vt:lpstr>
      <vt:lpstr>IEEE802.11 template</vt:lpstr>
      <vt:lpstr>Equation</vt:lpstr>
      <vt:lpstr>Visio</vt:lpstr>
      <vt:lpstr>HE-STF Proposal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PowerPoint Presentation</vt:lpstr>
      <vt:lpstr>Receiver AGC Assumptions</vt:lpstr>
      <vt:lpstr>HE-STF Periodicity</vt:lpstr>
      <vt:lpstr>Number of HE-STF Periods</vt:lpstr>
      <vt:lpstr>HE-STF Tone Indices</vt:lpstr>
      <vt:lpstr>Offset of HE-STF Tones</vt:lpstr>
      <vt:lpstr>Example of Different Offset</vt:lpstr>
      <vt:lpstr>Performance of Aperiodic HE-STF Signals</vt:lpstr>
      <vt:lpstr>Example of HE-STF for 0.8us Periodicity</vt:lpstr>
      <vt:lpstr>PowerPoint Presentation</vt:lpstr>
      <vt:lpstr>Performance of Different Periodicity</vt:lpstr>
      <vt:lpstr>DL/UL-SU, DLMU: (1) 20MHz, D-NLOS, 1x1</vt:lpstr>
      <vt:lpstr>(2) Outdoor Channels – UMi-NLOS</vt:lpstr>
      <vt:lpstr>(3) Wider BW, 4Tx No TxBF</vt:lpstr>
      <vt:lpstr>(4) TxBF</vt:lpstr>
      <vt:lpstr>DL-OFDMA: (1) Narrowband Allocation</vt:lpstr>
      <vt:lpstr>(2) Different Sizes of Allocations</vt:lpstr>
      <vt:lpstr>(3) Insufficient Coverage</vt:lpstr>
      <vt:lpstr>(4) Partial BW </vt:lpstr>
      <vt:lpstr>UL-OFDMA: (1) Narrowband Resource Allocations</vt:lpstr>
      <vt:lpstr>(2) Variable Bandwidth Allocation</vt:lpstr>
      <vt:lpstr>(3) Single Narrowband Allocation</vt:lpstr>
      <vt:lpstr>(4) Impact on Timing and Power Offset</vt:lpstr>
      <vt:lpstr>Discussions on UL-MU Transmissions</vt:lpstr>
      <vt:lpstr>Discussions on HE-STF Periodicity in Different HE PPDU</vt:lpstr>
      <vt:lpstr>Compressed LTF</vt:lpstr>
      <vt:lpstr>PER Performance Based on 0.8us HE-STF</vt:lpstr>
      <vt:lpstr>Summary</vt:lpstr>
      <vt:lpstr>SP #1</vt:lpstr>
      <vt:lpstr>SP #2</vt:lpstr>
      <vt:lpstr>SP #3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213</cp:revision>
  <cp:lastPrinted>2010-12-20T20:45:24Z</cp:lastPrinted>
  <dcterms:created xsi:type="dcterms:W3CDTF">2014-01-14T02:35:55Z</dcterms:created>
  <dcterms:modified xsi:type="dcterms:W3CDTF">2015-05-11T05:34:06Z</dcterms:modified>
</cp:coreProperties>
</file>