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commentAuthors.xml" ContentType="application/vnd.openxmlformats-officedocument.presentationml.commentAuthor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0"/>
  </p:notesMasterIdLst>
  <p:handoutMasterIdLst>
    <p:handoutMasterId r:id="rId41"/>
  </p:handoutMasterIdLst>
  <p:sldIdLst>
    <p:sldId id="270" r:id="rId2"/>
    <p:sldId id="375" r:id="rId3"/>
    <p:sldId id="376" r:id="rId4"/>
    <p:sldId id="377" r:id="rId5"/>
    <p:sldId id="378" r:id="rId6"/>
    <p:sldId id="379" r:id="rId7"/>
    <p:sldId id="380" r:id="rId8"/>
    <p:sldId id="271" r:id="rId9"/>
    <p:sldId id="345" r:id="rId10"/>
    <p:sldId id="366" r:id="rId11"/>
    <p:sldId id="273" r:id="rId12"/>
    <p:sldId id="280" r:id="rId13"/>
    <p:sldId id="341" r:id="rId14"/>
    <p:sldId id="342" r:id="rId15"/>
    <p:sldId id="343" r:id="rId16"/>
    <p:sldId id="344" r:id="rId17"/>
    <p:sldId id="367" r:id="rId18"/>
    <p:sldId id="346" r:id="rId19"/>
    <p:sldId id="281" r:id="rId20"/>
    <p:sldId id="348" r:id="rId21"/>
    <p:sldId id="349" r:id="rId22"/>
    <p:sldId id="350" r:id="rId23"/>
    <p:sldId id="351" r:id="rId24"/>
    <p:sldId id="357" r:id="rId25"/>
    <p:sldId id="353" r:id="rId26"/>
    <p:sldId id="285" r:id="rId27"/>
    <p:sldId id="286" r:id="rId28"/>
    <p:sldId id="288" r:id="rId29"/>
    <p:sldId id="289" r:id="rId30"/>
    <p:sldId id="287" r:id="rId31"/>
    <p:sldId id="290" r:id="rId32"/>
    <p:sldId id="374" r:id="rId33"/>
    <p:sldId id="284" r:id="rId34"/>
    <p:sldId id="336" r:id="rId35"/>
    <p:sldId id="298" r:id="rId36"/>
    <p:sldId id="299" r:id="rId37"/>
    <p:sldId id="300" r:id="rId38"/>
    <p:sldId id="303" r:id="rId39"/>
  </p:sldIdLst>
  <p:sldSz cx="9144000" cy="6858000" type="screen4x3"/>
  <p:notesSz cx="7077075" cy="89550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injing Jiang" initials="JJ" lastIdx="6" clrIdx="0"/>
  <p:cmAuthor id="1" name="Lei Wang" initials="LW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8" autoAdjust="0"/>
    <p:restoredTop sz="94629" autoAdjust="0"/>
  </p:normalViewPr>
  <p:slideViewPr>
    <p:cSldViewPr>
      <p:cViewPr varScale="1">
        <p:scale>
          <a:sx n="79" d="100"/>
          <a:sy n="79" d="100"/>
        </p:scale>
        <p:origin x="-65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614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1950" y="161925"/>
            <a:ext cx="2195513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9613" y="161925"/>
            <a:ext cx="915987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97425" y="8667750"/>
            <a:ext cx="165100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03575" y="86677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A47FB59-56EE-4F4D-A9FE-28B713D34C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8025" y="373063"/>
            <a:ext cx="5661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708025" y="8667750"/>
            <a:ext cx="71755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8025" y="8656638"/>
            <a:ext cx="58181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4813" y="84138"/>
            <a:ext cx="21971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6750" y="84138"/>
            <a:ext cx="917575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08100" y="677863"/>
            <a:ext cx="4460875" cy="3346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2975" y="4254500"/>
            <a:ext cx="5191125" cy="402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98950" y="8670925"/>
            <a:ext cx="2112963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98825" y="86709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767E657C-8704-4B97-9528-C596D55B18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38188" y="8670925"/>
            <a:ext cx="719137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8188" y="8669338"/>
            <a:ext cx="5600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60400" y="285750"/>
            <a:ext cx="5756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5714735" y="84594"/>
            <a:ext cx="697178" cy="215444"/>
          </a:xfrm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6411" y="8670925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8100" y="677863"/>
            <a:ext cx="4460875" cy="3346450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18019613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308100" y="677863"/>
            <a:ext cx="4460875" cy="33464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>
          <a:xfrm>
            <a:off x="5714735" y="84594"/>
            <a:ext cx="69717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319467" y="8670925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1820311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308100" y="677863"/>
            <a:ext cx="4460875" cy="33464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>
          <a:xfrm>
            <a:off x="5714735" y="84594"/>
            <a:ext cx="69717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319467" y="8670925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085150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308100" y="677863"/>
            <a:ext cx="4460875" cy="33464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>
          <a:xfrm>
            <a:off x="5714735" y="84594"/>
            <a:ext cx="69717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319467" y="8670925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1331992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308100" y="677863"/>
            <a:ext cx="4460875" cy="33464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>
          <a:xfrm>
            <a:off x="5714735" y="84594"/>
            <a:ext cx="69717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319467" y="8670925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3818452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308100" y="677863"/>
            <a:ext cx="4460875" cy="33464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>
          <a:xfrm>
            <a:off x="5714735" y="84594"/>
            <a:ext cx="69717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319467" y="8670925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704343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308100" y="677863"/>
            <a:ext cx="4460875" cy="33464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>
          <a:xfrm>
            <a:off x="5714735" y="84594"/>
            <a:ext cx="69717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319467" y="8670925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1629051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308100" y="677863"/>
            <a:ext cx="4460875" cy="33464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>
          <a:xfrm>
            <a:off x="5714735" y="84594"/>
            <a:ext cx="69717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319467" y="8670925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8416345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308100" y="677863"/>
            <a:ext cx="4460875" cy="33464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>
          <a:xfrm>
            <a:off x="5714735" y="84594"/>
            <a:ext cx="69717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319467" y="8670925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6986725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308100" y="677863"/>
            <a:ext cx="4460875" cy="33464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>
          <a:xfrm>
            <a:off x="5714735" y="84594"/>
            <a:ext cx="69717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319467" y="8670925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849213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308100" y="677863"/>
            <a:ext cx="4460875" cy="33464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>
          <a:xfrm>
            <a:off x="5714735" y="84594"/>
            <a:ext cx="69717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319467" y="8670925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84921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308100" y="677863"/>
            <a:ext cx="4460875" cy="33464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>
          <a:xfrm>
            <a:off x="5714735" y="84594"/>
            <a:ext cx="69717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319467" y="8670925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0300915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308100" y="677863"/>
            <a:ext cx="4460875" cy="33464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>
          <a:xfrm>
            <a:off x="5714735" y="84594"/>
            <a:ext cx="69717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319467" y="8670925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9649070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308100" y="677863"/>
            <a:ext cx="4460875" cy="33464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>
          <a:xfrm>
            <a:off x="5714735" y="84594"/>
            <a:ext cx="69717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396411" y="86709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513346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308100" y="677863"/>
            <a:ext cx="4460875" cy="33464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>
          <a:xfrm>
            <a:off x="5714735" y="84594"/>
            <a:ext cx="69717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396411" y="86709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310750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308100" y="677863"/>
            <a:ext cx="4460875" cy="33464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>
          <a:xfrm>
            <a:off x="5714735" y="84594"/>
            <a:ext cx="69717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319467" y="8670925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617565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08100" y="677863"/>
            <a:ext cx="4460875" cy="3346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714735" y="84594"/>
            <a:ext cx="69717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19467" y="8670925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352073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308100" y="677863"/>
            <a:ext cx="4460875" cy="33464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>
          <a:xfrm>
            <a:off x="5714735" y="84594"/>
            <a:ext cx="69717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319467" y="8670925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665950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308100" y="677863"/>
            <a:ext cx="4460875" cy="33464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>
          <a:xfrm>
            <a:off x="5714735" y="84594"/>
            <a:ext cx="69717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319467" y="8670925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525213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308100" y="677863"/>
            <a:ext cx="4460875" cy="33464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>
          <a:xfrm>
            <a:off x="5714735" y="84594"/>
            <a:ext cx="69717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319467" y="8670925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0191394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36625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493316" y="6475413"/>
            <a:ext cx="1050609" cy="184666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Yakun Sun,  Marvell, et. al.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B5057C-5369-43F9-81A5-48016EC3BD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27150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smtClean="0"/>
              <a:t>Yakun Sun,  Marvell, et. al.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E056D2B-FD4D-43F6-AE5B-236A21213C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27150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smtClean="0"/>
              <a:t>Yakun Sun,  Marvell, et. al.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CDDA9FB-F492-474A-A470-D2E51FE40D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36625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24865" y="6475413"/>
            <a:ext cx="1719060" cy="184666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Yakun Sun,  Marvell, et. al.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9223F9B-178A-44F0-B932-0C4B2167E7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182687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Yakun Sun,  Marvell, et. al.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7F1A853-5D18-4F5E-B11E-3FD02C2568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182687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Yakun Sun,  Marvell, et. al.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684AA33-9D18-4CB9-8FB8-39E3A4ED2A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182687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Yakun Sun,  Marvell, et. al.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E17D151-A7DA-432E-91F4-AEFC14BF72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30250" y="334963"/>
            <a:ext cx="962025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493000" y="6475413"/>
            <a:ext cx="1050925" cy="184150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Yakun Sun,  Marvell, et. al.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7EDCCB6-64B3-4CA4-A33C-939338ADC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30250" y="334963"/>
            <a:ext cx="962025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493000" y="6475413"/>
            <a:ext cx="1050925" cy="184150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Yakun Sun,  Marvell, et. al.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3EA3D2-06E9-4683-8223-D14EE749F1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smtClean="0"/>
              <a:t>Yakun Sun,  Marvell, et. al.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39F0F10-9CF0-4FDD-9506-336A6B47F7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smtClean="0"/>
              <a:t>Yakun Sun,  Marvell, et. al.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F6FC844-D97B-47AA-91AE-14DC93AD36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30250" y="334189"/>
            <a:ext cx="118205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dirty="0" smtClean="0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24865" y="6475413"/>
            <a:ext cx="171906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dirty="0" smtClean="0">
                <a:cs typeface="+mn-cs"/>
              </a:defRPr>
            </a:lvl1pPr>
          </a:lstStyle>
          <a:p>
            <a:pPr>
              <a:defRPr/>
            </a:pPr>
            <a:r>
              <a:rPr lang="da-DK" smtClean="0"/>
              <a:t>Yakun Sun,  Marvell, et. al.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3ADD200-E9A5-4CE0-8216-31865E41E0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4189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802.11-15/0381r0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1.emf"/><Relationship Id="rId5" Type="http://schemas.openxmlformats.org/officeDocument/2006/relationships/image" Target="../media/image10.emf"/><Relationship Id="rId4" Type="http://schemas.openxmlformats.org/officeDocument/2006/relationships/oleObject" Target="../embeddings/oleObject4.bin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16.e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e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em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emf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5.bin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  <a:noFill/>
        </p:spPr>
        <p:txBody>
          <a:bodyPr/>
          <a:lstStyle/>
          <a:p>
            <a:r>
              <a:rPr lang="en-US" sz="3600" dirty="0" smtClean="0"/>
              <a:t>HE-STF Proposal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2015-03-09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990600" y="1600200"/>
            <a:ext cx="1368339" cy="478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6858000" y="6477000"/>
            <a:ext cx="1719060" cy="184666"/>
          </a:xfrm>
        </p:spPr>
        <p:txBody>
          <a:bodyPr/>
          <a:lstStyle/>
          <a:p>
            <a:pPr>
              <a:defRPr/>
            </a:pPr>
            <a:r>
              <a:rPr lang="da-DK" smtClean="0"/>
              <a:t>Yakun Sun,  Marvell, et. al.</a:t>
            </a: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838200" y="2127940"/>
          <a:ext cx="7239000" cy="41329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024"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42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Mingguan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Xu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mxu@marvell.com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Jie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jiehuang@marvell.com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edwardau@marvell.com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 flipH="1">
            <a:off x="6629399" y="6475413"/>
            <a:ext cx="1914460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a-DK" smtClean="0"/>
              <a:t>Yakun Sun,  Marvell, et. al.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Receiver AGC Assumptions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7772400" cy="48768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DL/UL-SU, DLMU: 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Operating the same way as 11ac, need to re-start AGC during HE-STF, especially when TxBF/DLMU is supported.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DL-OFDMA: 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A STA still operates in full-BW (20/40/80/160MHz ) front-end, even when its own tone allocation is smaller than 20MHz; 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Therefore AGC should be running in time domain for the full-BW signal to avoid clipping.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ULMU, UL-OFDMA: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For example, AP triggers multiple STAs to transmit simultaneously in UL [2].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AP receives signals from different STAs, and will operates the same way as 11ac and 11ax SU.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Due to power control, signals from different STAs are expected with similar Rx power, beamforming effect might be smaller.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For all receivers,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Set AGC with some headroom for PAPR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Need to re-calculate DC offset compensation after AGC over HE-STF is done.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148324" y="6477000"/>
            <a:ext cx="432811" cy="184666"/>
          </a:xfrm>
        </p:spPr>
        <p:txBody>
          <a:bodyPr/>
          <a:lstStyle/>
          <a:p>
            <a:pPr algn="ctr"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 algn="ctr">
                <a:defRPr/>
              </a:pPr>
              <a:t>10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HE-STF Periodicity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>
            <a:normAutofit/>
          </a:bodyPr>
          <a:lstStyle/>
          <a:p>
            <a:r>
              <a:rPr lang="en-US" dirty="0" smtClean="0">
                <a:sym typeface="Wingdings" pitchFamily="2" charset="2"/>
              </a:rPr>
              <a:t>Option 1 (short): keep the legacy periodicity of 0.8us  16-tone sampling </a:t>
            </a:r>
          </a:p>
          <a:p>
            <a:endParaRPr lang="en-US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Option 2 (mid): balance option 1&amp;3, 8-tone sampling  1.6us periodicity </a:t>
            </a:r>
          </a:p>
          <a:p>
            <a:endParaRPr lang="en-US" dirty="0" smtClean="0">
              <a:sym typeface="Wingdings" pitchFamily="2" charset="2"/>
            </a:endParaRPr>
          </a:p>
          <a:p>
            <a:r>
              <a:rPr lang="en-US" dirty="0" smtClean="0"/>
              <a:t>Option 3 (long): keep the legacy 4-tone sampling </a:t>
            </a:r>
            <a:r>
              <a:rPr lang="en-US" dirty="0" smtClean="0">
                <a:sym typeface="Wingdings" pitchFamily="2" charset="2"/>
              </a:rPr>
              <a:t> period = 3.2us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3962400" y="6477000"/>
            <a:ext cx="432811" cy="184666"/>
          </a:xfrm>
        </p:spPr>
        <p:txBody>
          <a:bodyPr/>
          <a:lstStyle/>
          <a:p>
            <a:pPr algn="ctr"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 algn="ctr">
                <a:defRPr/>
              </a:pPr>
              <a:t>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781800" y="6477000"/>
            <a:ext cx="1719060" cy="184666"/>
          </a:xfrm>
        </p:spPr>
        <p:txBody>
          <a:bodyPr/>
          <a:lstStyle/>
          <a:p>
            <a:pPr>
              <a:defRPr/>
            </a:pPr>
            <a:r>
              <a:rPr lang="da-DK" smtClean="0"/>
              <a:t>Yakun Sun,  Marvell, et. al.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 of HE-STF Periods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572000"/>
          </a:xfrm>
        </p:spPr>
        <p:txBody>
          <a:bodyPr>
            <a:normAutofit/>
          </a:bodyPr>
          <a:lstStyle/>
          <a:p>
            <a:r>
              <a:rPr lang="en-US" dirty="0" smtClean="0"/>
              <a:t>AGC design needs 5 periods for processing.</a:t>
            </a:r>
          </a:p>
          <a:p>
            <a:pPr lvl="1"/>
            <a:r>
              <a:rPr lang="en-US" dirty="0" smtClean="0"/>
              <a:t>AGC design includes multiple states of processing, such as coarse and fine gain steps, time for gain settling and DC offset estimation after gain settling.</a:t>
            </a:r>
          </a:p>
          <a:p>
            <a:pPr lvl="1"/>
            <a:r>
              <a:rPr lang="en-US" dirty="0" smtClean="0"/>
              <a:t>At least 5 periods are needed.</a:t>
            </a:r>
          </a:p>
          <a:p>
            <a:r>
              <a:rPr lang="en-US" dirty="0" smtClean="0"/>
              <a:t>Keeping HE-STF of 5 periods as in 11ac allows chip vendors to reuse 11ac AGC design and receiver state machines.</a:t>
            </a:r>
          </a:p>
          <a:p>
            <a:r>
              <a:rPr lang="en-US" dirty="0" smtClean="0"/>
              <a:t>For simplicity, use the same number of periods for both UL and DL PPDUs.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3886200" y="6477000"/>
            <a:ext cx="432811" cy="184666"/>
          </a:xfrm>
        </p:spPr>
        <p:txBody>
          <a:bodyPr/>
          <a:lstStyle/>
          <a:p>
            <a:pPr algn="ctr"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 algn="ctr">
                <a:defRPr/>
              </a:pPr>
              <a:t>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 flipH="1">
            <a:off x="6781800" y="6477000"/>
            <a:ext cx="1719060" cy="184666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da-DK" smtClean="0"/>
              <a:t>Yakun Sun,  Marvell, et. al.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 smtClean="0"/>
              <a:t>HE-STF Tone Indices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dirty="0" smtClean="0"/>
              <a:t>HE-STF tones are desired to </a:t>
            </a:r>
          </a:p>
          <a:p>
            <a:pPr lvl="1"/>
            <a:r>
              <a:rPr lang="en-US" dirty="0" smtClean="0"/>
              <a:t>sample the full bandwidth universally (no holes or uncovered edge) for OFDMA.</a:t>
            </a:r>
          </a:p>
          <a:p>
            <a:pPr lvl="1"/>
            <a:r>
              <a:rPr lang="en-US" dirty="0" smtClean="0"/>
              <a:t>be placed to generate periodic HE-STF signals in time domain.</a:t>
            </a:r>
          </a:p>
          <a:p>
            <a:r>
              <a:rPr lang="en-US" dirty="0" smtClean="0"/>
              <a:t>Hence, HE-STF tone indices will be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3429000" y="6477000"/>
            <a:ext cx="1719060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 flipH="1">
            <a:off x="6629400" y="6477000"/>
            <a:ext cx="1981200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a-DK" smtClean="0"/>
              <a:t>Yakun Sun,  Marvell, et. al.</a:t>
            </a:r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981200" y="3810000"/>
          <a:ext cx="4876800" cy="2591478"/>
        </p:xfrm>
        <a:graphic>
          <a:graphicData uri="http://schemas.openxmlformats.org/presentationml/2006/ole">
            <p:oleObj spid="_x0000_s13314" name="Equation" r:id="rId4" imgW="3581280" imgH="1904760" progId="Equation.DSMT4">
              <p:embed/>
            </p:oleObj>
          </a:graphicData>
        </a:graphic>
      </p:graphicFrame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Offset of HE-STF Tones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If HE-STF tones positions are not exactly multiple of N</a:t>
            </a:r>
            <a:r>
              <a:rPr lang="en-US" baseline="-25000" dirty="0" smtClean="0"/>
              <a:t>STF_sample</a:t>
            </a:r>
            <a:r>
              <a:rPr lang="en-US" dirty="0" smtClean="0"/>
              <a:t>, the time domain signals are not periodical.</a:t>
            </a:r>
          </a:p>
          <a:p>
            <a:pPr lvl="1"/>
            <a:r>
              <a:rPr lang="en-US" dirty="0" smtClean="0"/>
              <a:t>Suppose the HE-STF position is shifted from </a:t>
            </a:r>
            <a:r>
              <a:rPr lang="en-US" dirty="0" err="1" smtClean="0"/>
              <a:t>Eq</a:t>
            </a:r>
            <a:r>
              <a:rPr lang="en-US" dirty="0" smtClean="0"/>
              <a:t>(1) by </a:t>
            </a:r>
            <a:r>
              <a:rPr lang="en-US" b="1" i="1" dirty="0" smtClean="0">
                <a:solidFill>
                  <a:srgbClr val="FF0000"/>
                </a:solidFill>
              </a:rPr>
              <a:t>m</a:t>
            </a:r>
            <a:r>
              <a:rPr lang="en-US" dirty="0" smtClean="0"/>
              <a:t> tones, the corresponding time signal has a linear phase related to periodic HE-STF signals in </a:t>
            </a:r>
            <a:r>
              <a:rPr lang="en-US" dirty="0" err="1" smtClean="0"/>
              <a:t>Eq</a:t>
            </a:r>
            <a:r>
              <a:rPr lang="en-US" dirty="0" smtClean="0"/>
              <a:t>(1).</a:t>
            </a:r>
          </a:p>
          <a:p>
            <a:pPr lvl="1"/>
            <a:r>
              <a:rPr lang="en-US" dirty="0" smtClean="0"/>
              <a:t>The linear phase is not periodic, hence leads to aperiodic HE-STF time signals, as long as </a:t>
            </a:r>
            <a:r>
              <a:rPr lang="en-US" i="1" dirty="0" smtClean="0"/>
              <a:t>m</a:t>
            </a:r>
            <a:r>
              <a:rPr lang="en-US" dirty="0" smtClean="0"/>
              <a:t> is </a:t>
            </a:r>
            <a:r>
              <a:rPr lang="en-US" i="1" dirty="0" smtClean="0">
                <a:solidFill>
                  <a:srgbClr val="FF0000"/>
                </a:solidFill>
              </a:rPr>
              <a:t>not</a:t>
            </a:r>
            <a:r>
              <a:rPr lang="en-US" dirty="0" smtClean="0"/>
              <a:t> equal to zero.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Note that the </a:t>
            </a:r>
            <a:r>
              <a:rPr lang="en-US" dirty="0" smtClean="0">
                <a:solidFill>
                  <a:srgbClr val="FF0000"/>
                </a:solidFill>
              </a:rPr>
              <a:t>amplitude</a:t>
            </a:r>
            <a:r>
              <a:rPr lang="en-US" dirty="0" smtClean="0"/>
              <a:t> of HE-STF is still periodic, but neither of </a:t>
            </a:r>
            <a:r>
              <a:rPr lang="en-US" dirty="0" smtClean="0">
                <a:solidFill>
                  <a:srgbClr val="FF0000"/>
                </a:solidFill>
              </a:rPr>
              <a:t>real/imaginary</a:t>
            </a:r>
            <a:r>
              <a:rPr lang="en-US" dirty="0" smtClean="0"/>
              <a:t> part is.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114800" y="6477000"/>
            <a:ext cx="432811" cy="184666"/>
          </a:xfrm>
        </p:spPr>
        <p:txBody>
          <a:bodyPr/>
          <a:lstStyle/>
          <a:p>
            <a:pPr algn="l"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 algn="l">
                <a:defRPr/>
              </a:pPr>
              <a:t>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 flipH="1">
            <a:off x="6858000" y="6477000"/>
            <a:ext cx="1719060" cy="184666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da-DK" smtClean="0"/>
              <a:t>Yakun Sun,  Marvell, et. al.</a:t>
            </a:r>
            <a:endParaRPr lang="en-US" dirty="0"/>
          </a:p>
        </p:txBody>
      </p:sp>
      <p:graphicFrame>
        <p:nvGraphicFramePr>
          <p:cNvPr id="169986" name="Object 2"/>
          <p:cNvGraphicFramePr>
            <a:graphicFrameLocks noChangeAspect="1"/>
          </p:cNvGraphicFramePr>
          <p:nvPr/>
        </p:nvGraphicFramePr>
        <p:xfrm>
          <a:off x="1371600" y="4152900"/>
          <a:ext cx="6931025" cy="1333500"/>
        </p:xfrm>
        <a:graphic>
          <a:graphicData uri="http://schemas.openxmlformats.org/presentationml/2006/ole">
            <p:oleObj spid="_x0000_s14338" name="Equation" r:id="rId3" imgW="4343400" imgH="838080" progId="Equation.DSMT4">
              <p:embed/>
            </p:oleObj>
          </a:graphicData>
        </a:graphic>
      </p:graphicFrame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Example of Different Offset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191000" y="6477000"/>
            <a:ext cx="432811" cy="184666"/>
          </a:xfrm>
        </p:spPr>
        <p:txBody>
          <a:bodyPr/>
          <a:lstStyle/>
          <a:p>
            <a:pPr algn="ctr"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 algn="ctr">
                <a:defRPr/>
              </a:pPr>
              <a:t>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 flipH="1">
            <a:off x="6781800" y="6477000"/>
            <a:ext cx="1719060" cy="184666"/>
          </a:xfrm>
          <a:prstGeom prst="rect">
            <a:avLst/>
          </a:prstGeom>
        </p:spPr>
        <p:txBody>
          <a:bodyPr/>
          <a:lstStyle/>
          <a:p>
            <a:pPr algn="l">
              <a:defRPr/>
            </a:pPr>
            <a:r>
              <a:rPr lang="da-DK" smtClean="0"/>
              <a:t>Yakun Sun,  Marvell, et. al.</a:t>
            </a:r>
            <a:endParaRPr lang="en-US" dirty="0"/>
          </a:p>
        </p:txBody>
      </p:sp>
      <p:graphicFrame>
        <p:nvGraphicFramePr>
          <p:cNvPr id="171010" name="Object 2"/>
          <p:cNvGraphicFramePr>
            <a:graphicFrameLocks noChangeAspect="1"/>
          </p:cNvGraphicFramePr>
          <p:nvPr/>
        </p:nvGraphicFramePr>
        <p:xfrm>
          <a:off x="755463" y="1295400"/>
          <a:ext cx="3664137" cy="2743200"/>
        </p:xfrm>
        <a:graphic>
          <a:graphicData uri="http://schemas.openxmlformats.org/presentationml/2006/ole">
            <p:oleObj spid="_x0000_s15362" name="Equation" r:id="rId3" imgW="7119000" imgH="5329800" progId="Equation.DSMT4">
              <p:embed/>
            </p:oleObj>
          </a:graphicData>
        </a:graphic>
      </p:graphicFrame>
      <p:pic>
        <p:nvPicPr>
          <p:cNvPr id="17101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76800" y="1295400"/>
            <a:ext cx="36576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1012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5463" y="3810000"/>
            <a:ext cx="36576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2895600" y="2971800"/>
            <a:ext cx="114300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0000"/>
                </a:solidFill>
              </a:rPr>
              <a:t>Periodic for m=0</a:t>
            </a: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562600" y="2895600"/>
            <a:ext cx="1195189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0000"/>
                </a:solidFill>
              </a:rPr>
              <a:t>Aperiodic for m=2</a:t>
            </a: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895600" y="5410200"/>
            <a:ext cx="106680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0000"/>
                </a:solidFill>
              </a:rPr>
              <a:t>Aperiodic for m=4</a:t>
            </a:r>
            <a:endParaRPr lang="en-US" sz="1600" b="1" dirty="0">
              <a:solidFill>
                <a:srgbClr val="000000"/>
              </a:solidFill>
            </a:endParaRPr>
          </a:p>
        </p:txBody>
      </p:sp>
      <p:pic>
        <p:nvPicPr>
          <p:cNvPr id="171014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876800" y="3810000"/>
            <a:ext cx="36576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TextBox 13"/>
          <p:cNvSpPr txBox="1"/>
          <p:nvPr/>
        </p:nvSpPr>
        <p:spPr>
          <a:xfrm>
            <a:off x="5562600" y="5486400"/>
            <a:ext cx="1142999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0000"/>
                </a:solidFill>
              </a:rPr>
              <a:t>Aperiodic for m=8</a:t>
            </a: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 flipH="1">
            <a:off x="5791199" y="6475413"/>
            <a:ext cx="2752661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a-DK" smtClean="0"/>
              <a:t>Yakun Sun,  Marvell, et. al.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Performance of Aperiodic HE-STF Signals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338452" y="6477000"/>
            <a:ext cx="509755" cy="184666"/>
          </a:xfrm>
        </p:spPr>
        <p:txBody>
          <a:bodyPr/>
          <a:lstStyle/>
          <a:p>
            <a:pPr algn="ctr"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 algn="ctr">
                <a:defRPr/>
              </a:pPr>
              <a:t>16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09600" y="4648200"/>
            <a:ext cx="3657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Aperiodic HE-STF signals (offset = 8) degrade power measurement.</a:t>
            </a:r>
          </a:p>
          <a:p>
            <a:pPr marL="168275" indent="-107950">
              <a:buFont typeface="Arial" pitchFamily="34" charset="0"/>
              <a:buChar char="•"/>
            </a:pPr>
            <a:r>
              <a:rPr lang="en-US" dirty="0" smtClean="0"/>
              <a:t>Using different period leads to different bias for aperiodic HE-STF; while periodic HE-STF  performance is almost insensitive to the measuring window.</a:t>
            </a:r>
          </a:p>
          <a:p>
            <a:pPr marL="168275" indent="-107950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648200" y="4648200"/>
            <a:ext cx="4191000" cy="1643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175" lvl="0" indent="-3175">
              <a:spcBef>
                <a:spcPct val="20000"/>
              </a:spcBef>
              <a:defRPr/>
            </a:pPr>
            <a:r>
              <a:rPr lang="en-US" kern="0" dirty="0" smtClean="0"/>
              <a:t>Aperiodic HE-STF signal leads to unnecessary DC offset.</a:t>
            </a:r>
          </a:p>
          <a:p>
            <a:pPr marL="339725" lvl="1" indent="-227013">
              <a:spcBef>
                <a:spcPct val="20000"/>
              </a:spcBef>
              <a:buFontTx/>
              <a:buChar char="•"/>
            </a:pPr>
            <a:r>
              <a:rPr lang="en-US" kern="0" dirty="0" smtClean="0"/>
              <a:t>DC offset is measured by averaging time domain signal in an 0.8us window (either an exact period – ideal timing or an arbitrary 0.8us window – imperfect timing) and normalized by signal power per tone.</a:t>
            </a:r>
          </a:p>
          <a:p>
            <a:pPr marL="339725" lvl="1" indent="-227013">
              <a:spcBef>
                <a:spcPct val="20000"/>
              </a:spcBef>
              <a:buFontTx/>
              <a:buChar char="•"/>
            </a:pPr>
            <a:r>
              <a:rPr lang="en-US" kern="0" dirty="0" smtClean="0"/>
              <a:t>In absence of DC offset, DC estimate based on aperiodic HE-STF signals is inaccurate and artificially introduces DC offset.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57200" y="6047601"/>
            <a:ext cx="426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Periodic HE-STF (offset=0) is preferred for better performance.</a:t>
            </a:r>
            <a:endParaRPr lang="en-US" b="1" dirty="0"/>
          </a:p>
        </p:txBody>
      </p:sp>
      <p:sp>
        <p:nvSpPr>
          <p:cNvPr id="15" name="Right Arrow 14"/>
          <p:cNvSpPr/>
          <p:nvPr/>
        </p:nvSpPr>
        <p:spPr bwMode="auto">
          <a:xfrm rot="2926263">
            <a:off x="2342097" y="5702586"/>
            <a:ext cx="379899" cy="228600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Right Arrow 15"/>
          <p:cNvSpPr/>
          <p:nvPr/>
        </p:nvSpPr>
        <p:spPr bwMode="auto">
          <a:xfrm rot="8279834">
            <a:off x="4114078" y="5618053"/>
            <a:ext cx="601103" cy="228600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17305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356360"/>
            <a:ext cx="4396963" cy="3291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305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5800" y="1356360"/>
            <a:ext cx="4396963" cy="3291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HE-STF for 0.8us Periodicity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36576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20MHz</a:t>
            </a:r>
          </a:p>
          <a:p>
            <a:pPr lvl="1"/>
            <a:r>
              <a:rPr lang="en-US" dirty="0" smtClean="0"/>
              <a:t>Assume guard/DC tone as [6 3 5]*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40MHz</a:t>
            </a:r>
          </a:p>
          <a:p>
            <a:pPr lvl="1"/>
            <a:r>
              <a:rPr lang="en-US" dirty="0" smtClean="0"/>
              <a:t>Assume guard/DC tone as [12 5 11]*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80MHz</a:t>
            </a:r>
          </a:p>
          <a:p>
            <a:pPr lvl="1"/>
            <a:r>
              <a:rPr lang="en-US" dirty="0" smtClean="0"/>
              <a:t>Assume guard/DC tone as [12 7 11]*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267200" y="6477000"/>
            <a:ext cx="504049" cy="184666"/>
          </a:xfrm>
        </p:spPr>
        <p:txBody>
          <a:bodyPr/>
          <a:lstStyle/>
          <a:p>
            <a:pPr algn="ctr"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 algn="ctr">
                <a:defRPr/>
              </a:pPr>
              <a:t>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 flipH="1">
            <a:off x="6781800" y="6477000"/>
            <a:ext cx="1719060" cy="184666"/>
          </a:xfrm>
          <a:prstGeom prst="rect">
            <a:avLst/>
          </a:prstGeom>
        </p:spPr>
        <p:txBody>
          <a:bodyPr/>
          <a:lstStyle/>
          <a:p>
            <a:pPr algn="l">
              <a:defRPr/>
            </a:pPr>
            <a:r>
              <a:rPr lang="da-DK" smtClean="0"/>
              <a:t>Yakun Sun,  Marvell, et. al.</a:t>
            </a:r>
            <a:endParaRPr lang="en-US" dirty="0"/>
          </a:p>
        </p:txBody>
      </p:sp>
      <p:graphicFrame>
        <p:nvGraphicFramePr>
          <p:cNvPr id="27650" name="Object 2"/>
          <p:cNvGraphicFramePr>
            <a:graphicFrameLocks noChangeAspect="1"/>
          </p:cNvGraphicFramePr>
          <p:nvPr/>
        </p:nvGraphicFramePr>
        <p:xfrm>
          <a:off x="1366838" y="2384425"/>
          <a:ext cx="6029325" cy="933450"/>
        </p:xfrm>
        <a:graphic>
          <a:graphicData uri="http://schemas.openxmlformats.org/presentationml/2006/ole">
            <p:oleObj spid="_x0000_s19458" name="Visio" r:id="rId4" imgW="6790566" imgH="1051128" progId="Visio.Drawing.11">
              <p:embed/>
            </p:oleObj>
          </a:graphicData>
        </a:graphic>
      </p:graphicFrame>
      <p:pic>
        <p:nvPicPr>
          <p:cNvPr id="70661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14400" y="5486400"/>
            <a:ext cx="7416800" cy="77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65200" y="3974432"/>
            <a:ext cx="7416800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7315200" y="1752600"/>
            <a:ext cx="15628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 For illustration only.</a:t>
            </a:r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 Marvell, et. al.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C3EA3D2-06E9-4683-8223-D14EE749F16B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600200" y="3124200"/>
            <a:ext cx="59213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Performance of HE-STF Periodicities</a:t>
            </a:r>
            <a:endParaRPr lang="en-US" sz="2800" b="1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838200"/>
          </a:xfrm>
        </p:spPr>
        <p:txBody>
          <a:bodyPr/>
          <a:lstStyle/>
          <a:p>
            <a:r>
              <a:rPr lang="en-US" altLang="zh-CN" dirty="0" smtClean="0"/>
              <a:t>Performance of Different Periodicity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3886200" y="6477000"/>
            <a:ext cx="509755" cy="184666"/>
          </a:xfrm>
        </p:spPr>
        <p:txBody>
          <a:bodyPr/>
          <a:lstStyle/>
          <a:p>
            <a:pPr algn="ctr"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 algn="ctr">
                <a:defRPr/>
              </a:pPr>
              <a:t>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 flipH="1">
            <a:off x="6858000" y="6477000"/>
            <a:ext cx="1719060" cy="184666"/>
          </a:xfrm>
          <a:prstGeom prst="rect">
            <a:avLst/>
          </a:prstGeom>
        </p:spPr>
        <p:txBody>
          <a:bodyPr/>
          <a:lstStyle/>
          <a:p>
            <a:pPr algn="l">
              <a:defRPr/>
            </a:pPr>
            <a:r>
              <a:rPr lang="da-DK" smtClean="0"/>
              <a:t>Yakun Sun,  Marvell, et. al.</a:t>
            </a:r>
            <a:endParaRPr lang="en-US" dirty="0"/>
          </a:p>
        </p:txBody>
      </p:sp>
      <p:sp>
        <p:nvSpPr>
          <p:cNvPr id="9" name="Content Placeholder 6"/>
          <p:cNvSpPr>
            <a:spLocks noGrp="1"/>
          </p:cNvSpPr>
          <p:nvPr>
            <p:ph idx="1"/>
          </p:nvPr>
        </p:nvSpPr>
        <p:spPr>
          <a:xfrm>
            <a:off x="762000" y="1600200"/>
            <a:ext cx="7772400" cy="46482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 typeface="Arial" pitchFamily="34" charset="0"/>
              <a:buChar char="•"/>
            </a:pPr>
            <a:r>
              <a:rPr lang="en-US" altLang="zh-CN" sz="2200" dirty="0" smtClean="0">
                <a:ea typeface="宋体" pitchFamily="2" charset="-122"/>
              </a:rPr>
              <a:t>Data:</a:t>
            </a:r>
          </a:p>
          <a:p>
            <a:pPr lvl="1" eaLnBrk="1" hangingPunct="1">
              <a:buFont typeface="Times New Roman" pitchFamily="18" charset="0"/>
              <a:buChar char="−"/>
            </a:pPr>
            <a:r>
              <a:rPr lang="en-US" altLang="zh-CN" dirty="0" smtClean="0">
                <a:ea typeface="宋体" pitchFamily="2" charset="-122"/>
              </a:rPr>
              <a:t>4x symbol duration + 0.8us CP</a:t>
            </a:r>
            <a:endParaRPr lang="en-US" altLang="zh-CN" sz="1800" dirty="0" smtClean="0">
              <a:ea typeface="宋体" pitchFamily="2" charset="-122"/>
            </a:endParaRPr>
          </a:p>
          <a:p>
            <a:pPr marL="342900" lvl="1" indent="-342900" eaLnBrk="1" hangingPunct="1">
              <a:buFont typeface="Arial" pitchFamily="34" charset="0"/>
              <a:buChar char="•"/>
            </a:pPr>
            <a:r>
              <a:rPr lang="en-US" altLang="zh-CN" sz="2200" b="1" dirty="0" smtClean="0">
                <a:ea typeface="宋体" pitchFamily="2" charset="-122"/>
                <a:cs typeface="+mn-cs"/>
              </a:rPr>
              <a:t>HE-STF:</a:t>
            </a:r>
            <a:endParaRPr lang="en-US" altLang="zh-CN" b="1" dirty="0" smtClean="0">
              <a:ea typeface="宋体" pitchFamily="2" charset="-122"/>
              <a:cs typeface="+mn-cs"/>
            </a:endParaRPr>
          </a:p>
          <a:p>
            <a:pPr marL="685800" lvl="2" indent="-342900" eaLnBrk="1" hangingPunct="1">
              <a:buFont typeface="Times New Roman" pitchFamily="18" charset="0"/>
              <a:buChar char="‒"/>
            </a:pPr>
            <a:r>
              <a:rPr lang="en-US" altLang="zh-CN" dirty="0" smtClean="0">
                <a:ea typeface="宋体" pitchFamily="2" charset="-122"/>
              </a:rPr>
              <a:t>Option 1: 0.8us periodicity for 4us symbol</a:t>
            </a:r>
          </a:p>
          <a:p>
            <a:pPr marL="685800" lvl="2" indent="-342900" eaLnBrk="1" hangingPunct="1">
              <a:buFont typeface="Times New Roman" pitchFamily="18" charset="0"/>
              <a:buChar char="‒"/>
            </a:pPr>
            <a:r>
              <a:rPr lang="en-US" altLang="zh-CN" dirty="0" smtClean="0">
                <a:ea typeface="宋体" pitchFamily="2" charset="-122"/>
              </a:rPr>
              <a:t>Option 2: 1.6us periodicity for 8us symbol</a:t>
            </a:r>
          </a:p>
          <a:p>
            <a:pPr marL="685800" lvl="2" indent="-342900" eaLnBrk="1" hangingPunct="1">
              <a:buFont typeface="Times New Roman" pitchFamily="18" charset="0"/>
              <a:buChar char="‒"/>
            </a:pPr>
            <a:r>
              <a:rPr lang="en-US" altLang="zh-CN" dirty="0" smtClean="0">
                <a:ea typeface="宋体" pitchFamily="2" charset="-122"/>
              </a:rPr>
              <a:t>Option 3: 3.2us periodicity for 16us symbol</a:t>
            </a:r>
          </a:p>
          <a:p>
            <a:pPr marL="685800" lvl="2" indent="-342900" eaLnBrk="1" hangingPunct="1">
              <a:buFont typeface="Times New Roman" pitchFamily="18" charset="0"/>
              <a:buChar char="‒"/>
            </a:pPr>
            <a:r>
              <a:rPr lang="en-US" altLang="zh-CN" dirty="0" smtClean="0">
                <a:ea typeface="宋体" pitchFamily="2" charset="-122"/>
              </a:rPr>
              <a:t>HE-STF tones assigned according to Equation (1) on slide 4.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altLang="zh-CN" sz="2200" b="1" dirty="0" smtClean="0">
                <a:ea typeface="宋体" pitchFamily="2" charset="-122"/>
              </a:rPr>
              <a:t>HE-LTF:</a:t>
            </a:r>
          </a:p>
          <a:p>
            <a:pPr marL="685800" lvl="2" indent="-342900">
              <a:buFont typeface="Times New Roman" pitchFamily="18" charset="0"/>
              <a:buChar char="−"/>
            </a:pPr>
            <a:r>
              <a:rPr lang="en-US" altLang="zh-CN" dirty="0" smtClean="0">
                <a:ea typeface="宋体" pitchFamily="2" charset="-122"/>
              </a:rPr>
              <a:t>Uncompressed</a:t>
            </a:r>
          </a:p>
          <a:p>
            <a:pPr marL="685800" lvl="2" indent="-342900">
              <a:buFont typeface="Times New Roman" pitchFamily="18" charset="0"/>
              <a:buChar char="−"/>
            </a:pPr>
            <a:r>
              <a:rPr lang="en-US" altLang="zh-CN" dirty="0" smtClean="0">
                <a:ea typeface="宋体" pitchFamily="2" charset="-122"/>
              </a:rPr>
              <a:t>Compressed (P-matrix based, Ng4) or uncompressed LTF, 0.8us CP [2]</a:t>
            </a:r>
            <a:endParaRPr lang="en-US" altLang="zh-CN" b="1" dirty="0" smtClean="0">
              <a:ea typeface="宋体" pitchFamily="2" charset="-122"/>
            </a:endParaRPr>
          </a:p>
          <a:p>
            <a:pPr marL="342900" lvl="1" indent="-342900" eaLnBrk="1" hangingPunct="1">
              <a:buFont typeface="Arial" pitchFamily="34" charset="0"/>
              <a:buChar char="•"/>
            </a:pPr>
            <a:r>
              <a:rPr lang="en-US" altLang="zh-CN" sz="2200" b="1" dirty="0" smtClean="0">
                <a:ea typeface="宋体" pitchFamily="2" charset="-122"/>
              </a:rPr>
              <a:t>Legacy preambles are </a:t>
            </a:r>
            <a:r>
              <a:rPr lang="en-US" altLang="zh-CN" sz="2200" b="1" dirty="0" err="1" smtClean="0">
                <a:ea typeface="宋体" pitchFamily="2" charset="-122"/>
              </a:rPr>
              <a:t>prepended</a:t>
            </a:r>
            <a:r>
              <a:rPr lang="en-US" altLang="zh-CN" sz="2200" b="1" dirty="0" smtClean="0">
                <a:ea typeface="宋体" pitchFamily="2" charset="-122"/>
              </a:rPr>
              <a:t>.</a:t>
            </a:r>
          </a:p>
          <a:p>
            <a:pPr marL="342900" lvl="1" indent="-342900" eaLnBrk="1" hangingPunct="1">
              <a:buFont typeface="Arial" pitchFamily="34" charset="0"/>
              <a:buChar char="•"/>
            </a:pPr>
            <a:endParaRPr lang="en-US" altLang="zh-CN" sz="2200" b="1" dirty="0" smtClean="0">
              <a:ea typeface="宋体" pitchFamily="2" charset="-122"/>
            </a:endParaRPr>
          </a:p>
          <a:p>
            <a:pPr marL="342900" lvl="1" indent="-342900" eaLnBrk="1" hangingPunct="1">
              <a:buFont typeface="Arial" pitchFamily="34" charset="0"/>
              <a:buChar char="•"/>
            </a:pPr>
            <a:r>
              <a:rPr lang="en-US" altLang="zh-CN" sz="2200" b="1" dirty="0" smtClean="0">
                <a:ea typeface="宋体" pitchFamily="2" charset="-122"/>
              </a:rPr>
              <a:t>Power is collected only over 1 Rx antenna and over the 2nd HE-STF period.</a:t>
            </a:r>
          </a:p>
          <a:p>
            <a:pPr marL="342900" lvl="1" indent="-342900" eaLnBrk="1" hangingPunct="1">
              <a:buNone/>
            </a:pPr>
            <a:endParaRPr lang="en-US" altLang="zh-CN" sz="2200" b="1" dirty="0" smtClean="0">
              <a:ea typeface="宋体" pitchFamily="2" charset="-122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89831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March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Yakun Sun,  Marvell, et. al.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914400"/>
          <a:ext cx="7239000" cy="393531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Matthew Fischer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Nguyen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 Perahia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eldad.perahia@intel.com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rongzhen.yang@intel.com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43400" y="1600200"/>
            <a:ext cx="4846320" cy="3633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600200"/>
            <a:ext cx="4846320" cy="3633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DL/UL-SU, DLMU: (1) 20MHz, D-NLOS, 1x1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3200400" y="6477000"/>
            <a:ext cx="1719060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 flipH="1">
            <a:off x="5791200" y="6477000"/>
            <a:ext cx="2752661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a-DK" smtClean="0"/>
              <a:t>Yakun Sun,  Marvell, et. al.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066800" y="3810000"/>
            <a:ext cx="920445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b="1" dirty="0" smtClean="0"/>
              <a:t>SNR = 0dB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257800" y="3810000"/>
            <a:ext cx="997389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b="1" dirty="0" smtClean="0"/>
              <a:t>SNR = 30dB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7620000" y="3762600"/>
            <a:ext cx="10668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Performance close to 11ac</a:t>
            </a:r>
            <a:endParaRPr lang="en-US" b="1" dirty="0">
              <a:solidFill>
                <a:srgbClr val="C00000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 bwMode="auto">
          <a:xfrm flipH="1" flipV="1">
            <a:off x="7391400" y="3048000"/>
            <a:ext cx="609600" cy="685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838200" y="5638800"/>
            <a:ext cx="7162800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Even for shortest HE-STF (0.8us), power bump within -1.5~1dB for both low and high SNR</a:t>
            </a:r>
            <a:endParaRPr lang="en-US" sz="1400" b="1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94187" y="1676400"/>
            <a:ext cx="4849813" cy="3638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505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152400" y="1600200"/>
            <a:ext cx="4846320" cy="3634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(2) Outdoor Channels – UMi-NLOS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186052" y="6477000"/>
            <a:ext cx="509755" cy="184666"/>
          </a:xfrm>
        </p:spPr>
        <p:txBody>
          <a:bodyPr/>
          <a:lstStyle/>
          <a:p>
            <a:pPr algn="ctr"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 algn="ctr">
                <a:defRPr/>
              </a:pPr>
              <a:t>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 flipH="1">
            <a:off x="5791200" y="6477000"/>
            <a:ext cx="2752661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a-DK" smtClean="0"/>
              <a:t>Yakun Sun,  Marvell, et. al.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914400" y="5562600"/>
            <a:ext cx="7010400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Power bump </a:t>
            </a:r>
            <a:r>
              <a:rPr lang="en-US" sz="1400" b="1" dirty="0" smtClean="0">
                <a:sym typeface="Wingdings" pitchFamily="2" charset="2"/>
              </a:rPr>
              <a:t>still within -2 ~1.5dB and no worse than 11ac performance</a:t>
            </a:r>
            <a:endParaRPr lang="en-US" sz="14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914400" y="3581400"/>
            <a:ext cx="920445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b="1" dirty="0" smtClean="0"/>
              <a:t>SNR = 0dB</a:t>
            </a:r>
            <a:endParaRPr 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5257800" y="3733800"/>
            <a:ext cx="997389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b="1" dirty="0" smtClean="0"/>
              <a:t>SNR = 30dB</a:t>
            </a:r>
            <a:endParaRPr lang="en-US" b="1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(3) Wider BW, 4Tx No TxBF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1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05000" y="1600200"/>
            <a:ext cx="5074484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 Marvell, et. al.</a:t>
            </a:r>
            <a:endParaRPr lang="en-US" dirty="0"/>
          </a:p>
        </p:txBody>
      </p:sp>
      <p:sp>
        <p:nvSpPr>
          <p:cNvPr id="12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490852" y="6477000"/>
            <a:ext cx="509755" cy="184666"/>
          </a:xfrm>
        </p:spPr>
        <p:txBody>
          <a:bodyPr/>
          <a:lstStyle/>
          <a:p>
            <a:pPr algn="ctr"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 algn="ctr">
                <a:defRPr/>
              </a:pPr>
              <a:t>22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295400" y="5715000"/>
            <a:ext cx="6324600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112713" algn="ctr"/>
            <a:r>
              <a:rPr lang="en-US" sz="1400" b="1" dirty="0" smtClean="0">
                <a:sym typeface="Wingdings" pitchFamily="2" charset="2"/>
              </a:rPr>
              <a:t>Power bump for 80MHz and 4Tx within a similar range as 20MHz 1Tx.</a:t>
            </a:r>
            <a:endParaRPr lang="en-US" sz="1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667000" y="3733800"/>
            <a:ext cx="16002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SNR = 30dB, </a:t>
            </a:r>
            <a:r>
              <a:rPr lang="en-US" b="1" dirty="0" err="1" smtClean="0"/>
              <a:t>Nss</a:t>
            </a:r>
            <a:r>
              <a:rPr lang="en-US" b="1" dirty="0" smtClean="0"/>
              <a:t>=1</a:t>
            </a:r>
            <a:endParaRPr lang="en-US" b="1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828800"/>
            <a:ext cx="4632960" cy="3474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(4) TxBF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62000" y="3810000"/>
            <a:ext cx="1468672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b="1" dirty="0" smtClean="0"/>
              <a:t>SNR = 30dB, </a:t>
            </a:r>
            <a:r>
              <a:rPr lang="en-US" b="1" dirty="0" err="1" smtClean="0"/>
              <a:t>Nss</a:t>
            </a:r>
            <a:r>
              <a:rPr lang="en-US" b="1" dirty="0" smtClean="0"/>
              <a:t>=2</a:t>
            </a:r>
            <a:endParaRPr lang="en-US" b="1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08968" y="1828800"/>
            <a:ext cx="4635032" cy="3474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TextBox 15"/>
          <p:cNvSpPr txBox="1"/>
          <p:nvPr/>
        </p:nvSpPr>
        <p:spPr>
          <a:xfrm>
            <a:off x="7086600" y="4038600"/>
            <a:ext cx="1468672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b="1" dirty="0" smtClean="0"/>
              <a:t>SNR = 30dB, </a:t>
            </a:r>
            <a:r>
              <a:rPr lang="en-US" b="1" dirty="0" err="1" smtClean="0"/>
              <a:t>Nss</a:t>
            </a:r>
            <a:r>
              <a:rPr lang="en-US" b="1" dirty="0" smtClean="0"/>
              <a:t>=1</a:t>
            </a:r>
            <a:endParaRPr lang="en-US" b="1" dirty="0"/>
          </a:p>
        </p:txBody>
      </p:sp>
      <p:sp>
        <p:nvSpPr>
          <p:cNvPr id="17" name="Content Placeholder 2"/>
          <p:cNvSpPr>
            <a:spLocks noGrp="1"/>
          </p:cNvSpPr>
          <p:nvPr>
            <p:ph idx="1"/>
          </p:nvPr>
        </p:nvSpPr>
        <p:spPr>
          <a:xfrm>
            <a:off x="762000" y="5715000"/>
            <a:ext cx="7772400" cy="533400"/>
          </a:xfrm>
          <a:ln>
            <a:noFill/>
          </a:ln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Power bump gap between 0.8us HE-STF and longer (1.6-3.2us) HE-STF is very small for TxBF in both indoor and outdoor channels.</a:t>
            </a:r>
            <a:endParaRPr lang="en-US" dirty="0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490852" y="6477000"/>
            <a:ext cx="509755" cy="184666"/>
          </a:xfrm>
        </p:spPr>
        <p:txBody>
          <a:bodyPr/>
          <a:lstStyle/>
          <a:p>
            <a:pPr algn="ctr"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 algn="ctr">
                <a:defRPr/>
              </a:pPr>
              <a:t>23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>
          <a:xfrm>
            <a:off x="7010400" y="6477000"/>
            <a:ext cx="1719060" cy="184666"/>
          </a:xfrm>
        </p:spPr>
        <p:txBody>
          <a:bodyPr/>
          <a:lstStyle/>
          <a:p>
            <a:pPr>
              <a:defRPr/>
            </a:pPr>
            <a:r>
              <a:rPr lang="da-DK" dirty="0" smtClean="0"/>
              <a:t>Yakun Sun,  Marvell, et. al.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85800"/>
            <a:ext cx="8686800" cy="685800"/>
          </a:xfrm>
        </p:spPr>
        <p:txBody>
          <a:bodyPr>
            <a:normAutofit/>
          </a:bodyPr>
          <a:lstStyle/>
          <a:p>
            <a:r>
              <a:rPr lang="en-US" dirty="0" smtClean="0"/>
              <a:t>DL-OFDMA: (1) Narrowband Allocation</a:t>
            </a:r>
            <a:endParaRPr lang="en-US" dirty="0"/>
          </a:p>
        </p:txBody>
      </p:sp>
      <p:pic>
        <p:nvPicPr>
          <p:cNvPr id="4505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1447800"/>
            <a:ext cx="5180053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5" name="Group 14"/>
          <p:cNvGrpSpPr/>
          <p:nvPr/>
        </p:nvGrpSpPr>
        <p:grpSpPr>
          <a:xfrm>
            <a:off x="5943600" y="1752600"/>
            <a:ext cx="2438400" cy="3190220"/>
            <a:chOff x="6134100" y="1600200"/>
            <a:chExt cx="2438400" cy="3190220"/>
          </a:xfrm>
        </p:grpSpPr>
        <p:sp>
          <p:nvSpPr>
            <p:cNvPr id="8" name="TextBox 7"/>
            <p:cNvSpPr txBox="1"/>
            <p:nvPr/>
          </p:nvSpPr>
          <p:spPr>
            <a:xfrm>
              <a:off x="6134100" y="1600200"/>
              <a:ext cx="2438400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12713"/>
              <a:r>
                <a:rPr lang="en-US" sz="1400" b="1" dirty="0" smtClean="0">
                  <a:solidFill>
                    <a:srgbClr val="C00000"/>
                  </a:solidFill>
                  <a:sym typeface="Wingdings" pitchFamily="2" charset="2"/>
                </a:rPr>
                <a:t>For </a:t>
              </a:r>
              <a:r>
                <a:rPr lang="en-US" sz="1400" b="1" i="1" dirty="0" smtClean="0">
                  <a:solidFill>
                    <a:srgbClr val="C00000"/>
                  </a:solidFill>
                  <a:sym typeface="Wingdings" pitchFamily="2" charset="2"/>
                </a:rPr>
                <a:t>each</a:t>
              </a:r>
              <a:r>
                <a:rPr lang="en-US" sz="1400" b="1" dirty="0" smtClean="0">
                  <a:solidFill>
                    <a:srgbClr val="C00000"/>
                  </a:solidFill>
                  <a:sym typeface="Wingdings" pitchFamily="2" charset="2"/>
                </a:rPr>
                <a:t> PPDU, schedule 56 </a:t>
              </a:r>
              <a:r>
                <a:rPr lang="en-US" sz="1400" b="1" u="sng" dirty="0" smtClean="0">
                  <a:solidFill>
                    <a:srgbClr val="7030A0"/>
                  </a:solidFill>
                  <a:sym typeface="Wingdings" pitchFamily="2" charset="2"/>
                </a:rPr>
                <a:t>best</a:t>
              </a:r>
              <a:r>
                <a:rPr lang="en-US" sz="1400" b="1" dirty="0" smtClean="0">
                  <a:solidFill>
                    <a:srgbClr val="CC3300"/>
                  </a:solidFill>
                  <a:sym typeface="Wingdings" pitchFamily="2" charset="2"/>
                </a:rPr>
                <a:t> </a:t>
              </a:r>
              <a:r>
                <a:rPr lang="en-US" sz="1400" b="1" dirty="0" smtClean="0">
                  <a:solidFill>
                    <a:srgbClr val="C00000"/>
                  </a:solidFill>
                  <a:sym typeface="Wingdings" pitchFamily="2" charset="2"/>
                </a:rPr>
                <a:t>(contiguous) tones for STA1 in term of average SNR, and the rest tones for STA2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134100" y="3200400"/>
              <a:ext cx="24384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12713"/>
              <a:r>
                <a:rPr lang="en-US" sz="1400" b="1" dirty="0" smtClean="0">
                  <a:solidFill>
                    <a:srgbClr val="C00000"/>
                  </a:solidFill>
                  <a:sym typeface="Wingdings" pitchFamily="2" charset="2"/>
                </a:rPr>
                <a:t>TxBF to each STA on the scheduled tones</a:t>
              </a:r>
              <a:endParaRPr lang="en-US" sz="1400" b="1" dirty="0" smtClean="0">
                <a:solidFill>
                  <a:srgbClr val="7030A0"/>
                </a:solidFill>
                <a:sym typeface="Wingdings" pitchFamily="2" charset="2"/>
              </a:endParaRPr>
            </a:p>
          </p:txBody>
        </p:sp>
        <p:cxnSp>
          <p:nvCxnSpPr>
            <p:cNvPr id="10" name="Straight Arrow Connector 9"/>
            <p:cNvCxnSpPr/>
            <p:nvPr/>
          </p:nvCxnSpPr>
          <p:spPr bwMode="auto">
            <a:xfrm>
              <a:off x="7315200" y="2743200"/>
              <a:ext cx="0" cy="3810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CC330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11" name="TextBox 10"/>
            <p:cNvSpPr txBox="1"/>
            <p:nvPr/>
          </p:nvSpPr>
          <p:spPr>
            <a:xfrm>
              <a:off x="6134100" y="4267200"/>
              <a:ext cx="24384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12713"/>
              <a:r>
                <a:rPr lang="en-US" sz="1400" b="1" dirty="0" smtClean="0">
                  <a:solidFill>
                    <a:srgbClr val="CC3300"/>
                  </a:solidFill>
                  <a:sym typeface="Wingdings" pitchFamily="2" charset="2"/>
                </a:rPr>
                <a:t>STA1</a:t>
              </a:r>
              <a:r>
                <a:rPr lang="en-US" sz="1400" b="1" dirty="0" smtClean="0">
                  <a:solidFill>
                    <a:srgbClr val="C00000"/>
                  </a:solidFill>
                  <a:sym typeface="Wingdings" pitchFamily="2" charset="2"/>
                </a:rPr>
                <a:t> measures HE-STF power over in time domain</a:t>
              </a:r>
              <a:endParaRPr lang="en-US" sz="1400" b="1" dirty="0" smtClean="0">
                <a:solidFill>
                  <a:srgbClr val="C00000"/>
                </a:solidFill>
              </a:endParaRPr>
            </a:p>
          </p:txBody>
        </p:sp>
        <p:cxnSp>
          <p:nvCxnSpPr>
            <p:cNvPr id="12" name="Straight Arrow Connector 11"/>
            <p:cNvCxnSpPr/>
            <p:nvPr/>
          </p:nvCxnSpPr>
          <p:spPr bwMode="auto">
            <a:xfrm>
              <a:off x="7315200" y="3810000"/>
              <a:ext cx="0" cy="3810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CC330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sp>
        <p:nvSpPr>
          <p:cNvPr id="13" name="TextBox 12"/>
          <p:cNvSpPr txBox="1"/>
          <p:nvPr/>
        </p:nvSpPr>
        <p:spPr>
          <a:xfrm>
            <a:off x="685800" y="5410200"/>
            <a:ext cx="8001000" cy="9906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2301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600" b="1" dirty="0" smtClean="0">
                <a:sym typeface="Wingdings" pitchFamily="2" charset="2"/>
              </a:rPr>
              <a:t>The 2-user OFDMA transmission is very close to a general multi-user DL-OFDMA transmission to each individual receiver. (</a:t>
            </a:r>
            <a:r>
              <a:rPr lang="en-US" sz="1400" b="1" dirty="0" smtClean="0">
                <a:sym typeface="Wingdings" pitchFamily="2" charset="2"/>
              </a:rPr>
              <a:t>All unscheduled tones are randomly beamformed.)</a:t>
            </a:r>
            <a:endParaRPr lang="en-US" sz="1400" dirty="0" smtClean="0">
              <a:sym typeface="Wingdings" pitchFamily="2" charset="2"/>
            </a:endParaRPr>
          </a:p>
          <a:p>
            <a:pPr marL="342900" indent="-2301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600" b="1" dirty="0" smtClean="0">
                <a:sym typeface="Wingdings" pitchFamily="2" charset="2"/>
              </a:rPr>
              <a:t>Power bump gap between different periodicities is less than 0.5-1dB.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16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490852" y="6477000"/>
            <a:ext cx="509755" cy="184666"/>
          </a:xfrm>
        </p:spPr>
        <p:txBody>
          <a:bodyPr/>
          <a:lstStyle/>
          <a:p>
            <a:pPr algn="ctr"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 algn="ctr">
                <a:defRPr/>
              </a:pPr>
              <a:t>24</a:t>
            </a:fld>
            <a:endParaRPr lang="en-US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6815340" y="6477000"/>
            <a:ext cx="1719060" cy="184666"/>
          </a:xfrm>
        </p:spPr>
        <p:txBody>
          <a:bodyPr/>
          <a:lstStyle/>
          <a:p>
            <a:pPr>
              <a:defRPr/>
            </a:pPr>
            <a:r>
              <a:rPr lang="da-DK" dirty="0" smtClean="0"/>
              <a:t>Yakun Sun,  Marvell, et. al.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1771650"/>
            <a:ext cx="5867400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(2) Different Sizes of Allocations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667000" y="4572000"/>
            <a:ext cx="15240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SNR = 30dB, </a:t>
            </a:r>
            <a:r>
              <a:rPr lang="en-US" b="1" dirty="0" err="1" smtClean="0"/>
              <a:t>Nss</a:t>
            </a:r>
            <a:r>
              <a:rPr lang="en-US" b="1" dirty="0" smtClean="0"/>
              <a:t>=2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5257800" y="4724400"/>
            <a:ext cx="35814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112713"/>
            <a:r>
              <a:rPr lang="en-US" b="1" dirty="0" smtClean="0">
                <a:sym typeface="Wingdings" pitchFamily="2" charset="2"/>
              </a:rPr>
              <a:t>Small range of power bump for OFDMA resource allocations (no allocation  narrow allocation  wide resource allocation  SU)</a:t>
            </a:r>
            <a:endParaRPr lang="en-US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0" y="3011269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STA1 is allocated 14 tones on the edge and only beamformed over those tones. 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25" name="Straight Arrow Connector 24"/>
          <p:cNvCxnSpPr/>
          <p:nvPr/>
        </p:nvCxnSpPr>
        <p:spPr bwMode="auto">
          <a:xfrm>
            <a:off x="1752600" y="2362200"/>
            <a:ext cx="1066800" cy="228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0" y="4038600"/>
            <a:ext cx="190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STA1 is allocated half of all tones and only beamformed over those tones. 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31" name="Straight Arrow Connector 30"/>
          <p:cNvCxnSpPr/>
          <p:nvPr/>
        </p:nvCxnSpPr>
        <p:spPr bwMode="auto">
          <a:xfrm flipV="1">
            <a:off x="1981200" y="2895600"/>
            <a:ext cx="838200" cy="228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0" y="1981200"/>
            <a:ext cx="198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STA1 is not scheduled (each tone is beamformed to STA2, STA1 is an unintended receiver).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24" name="Straight Arrow Connector 23"/>
          <p:cNvCxnSpPr/>
          <p:nvPr/>
        </p:nvCxnSpPr>
        <p:spPr bwMode="auto">
          <a:xfrm flipV="1">
            <a:off x="1676400" y="3352800"/>
            <a:ext cx="1143000" cy="685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18" name="Oval 17"/>
          <p:cNvSpPr/>
          <p:nvPr/>
        </p:nvSpPr>
        <p:spPr bwMode="auto">
          <a:xfrm>
            <a:off x="4648200" y="4038600"/>
            <a:ext cx="381000" cy="228600"/>
          </a:xfrm>
          <a:prstGeom prst="ellipse">
            <a:avLst/>
          </a:prstGeom>
          <a:solidFill>
            <a:schemeClr val="accent6">
              <a:lumMod val="75000"/>
              <a:alpha val="36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scene3d>
            <a:camera prst="orthographicFront">
              <a:rot lat="3282664" lon="21081358" rev="21201780"/>
            </a:camera>
            <a:lightRig rig="threePt" dir="t"/>
          </a:scene3d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0" name="Straight Arrow Connector 19"/>
          <p:cNvCxnSpPr/>
          <p:nvPr/>
        </p:nvCxnSpPr>
        <p:spPr bwMode="auto">
          <a:xfrm flipH="1" flipV="1">
            <a:off x="5029200" y="4267200"/>
            <a:ext cx="685800" cy="381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490852" y="6477000"/>
            <a:ext cx="509755" cy="184666"/>
          </a:xfrm>
        </p:spPr>
        <p:txBody>
          <a:bodyPr/>
          <a:lstStyle/>
          <a:p>
            <a:pPr algn="ctr"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 algn="ctr">
                <a:defRPr/>
              </a:pPr>
              <a:t>25</a:t>
            </a:fld>
            <a:endParaRPr lang="en-US" dirty="0"/>
          </a:p>
        </p:txBody>
      </p:sp>
      <p:sp>
        <p:nvSpPr>
          <p:cNvPr id="26" name="Footer Placeholder 2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 Marvell, et. al.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90600"/>
          </a:xfrm>
        </p:spPr>
        <p:txBody>
          <a:bodyPr>
            <a:noAutofit/>
          </a:bodyPr>
          <a:lstStyle/>
          <a:p>
            <a:r>
              <a:rPr lang="en-US" sz="2800" dirty="0" smtClean="0"/>
              <a:t>(3) Insufficient Coverage</a:t>
            </a:r>
            <a:endParaRPr lang="en-US" sz="28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5638800" y="1981200"/>
            <a:ext cx="31242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0" marR="0" lvl="1" indent="63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 smtClean="0">
                <a:latin typeface="+mn-lt"/>
              </a:rPr>
              <a:t>D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L-OFDMA + TxBF with STA1/STA2</a:t>
            </a:r>
          </a:p>
          <a:p>
            <a:pPr marL="168275" marR="0" lvl="0" indent="-16827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STA1 transmit over 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26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contiguous tones symmetrically 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across DC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168275" marR="0" lvl="0" indent="-16827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kern="0" dirty="0" smtClean="0">
                <a:latin typeface="+mn-lt"/>
              </a:rPr>
              <a:t>STA2 transmit over the rest tones.</a:t>
            </a:r>
            <a:endParaRPr kumimoji="0" lang="en-US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68275" lvl="0" indent="-168275">
              <a:spcBef>
                <a:spcPct val="20000"/>
              </a:spcBef>
              <a:buFontTx/>
              <a:buChar char="•"/>
              <a:defRPr/>
            </a:pPr>
            <a:r>
              <a:rPr lang="en-US" kern="0" dirty="0" smtClean="0"/>
              <a:t>TxBF to each STA on the allocated tones.</a:t>
            </a:r>
          </a:p>
          <a:p>
            <a:pPr marL="168275" marR="0" lvl="0" indent="-16827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68275" marR="0" lvl="0" indent="-16827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Artificially put 3 DC tones</a:t>
            </a:r>
            <a:r>
              <a:rPr kumimoji="0" lang="en-US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(so all HE-STF are beamformed to STA2)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5410200"/>
            <a:ext cx="7772400" cy="762000"/>
          </a:xfrm>
        </p:spPr>
        <p:txBody>
          <a:bodyPr>
            <a:normAutofit fontScale="85000" lnSpcReduction="10000"/>
          </a:bodyPr>
          <a:lstStyle/>
          <a:p>
            <a:r>
              <a:rPr lang="en-US" sz="1800" dirty="0" smtClean="0"/>
              <a:t>STA1 </a:t>
            </a:r>
            <a:r>
              <a:rPr lang="en-US" sz="1800" dirty="0" smtClean="0">
                <a:solidFill>
                  <a:srgbClr val="FF0000"/>
                </a:solidFill>
              </a:rPr>
              <a:t>always</a:t>
            </a:r>
            <a:r>
              <a:rPr lang="en-US" sz="1800" dirty="0" smtClean="0"/>
              <a:t> uses the center 26 tones </a:t>
            </a:r>
            <a:r>
              <a:rPr lang="en-US" sz="1800" dirty="0" smtClean="0">
                <a:sym typeface="Wingdings" pitchFamily="2" charset="2"/>
              </a:rPr>
              <a:t> no beamformed HE-STF for STA1  </a:t>
            </a:r>
            <a:r>
              <a:rPr lang="en-US" sz="1800" dirty="0" smtClean="0">
                <a:solidFill>
                  <a:srgbClr val="FF0000"/>
                </a:solidFill>
                <a:sym typeface="Wingdings" pitchFamily="2" charset="2"/>
              </a:rPr>
              <a:t>worst</a:t>
            </a:r>
            <a:r>
              <a:rPr lang="en-US" sz="1800" dirty="0" smtClean="0">
                <a:sym typeface="Wingdings" pitchFamily="2" charset="2"/>
              </a:rPr>
              <a:t> </a:t>
            </a:r>
            <a:r>
              <a:rPr lang="en-US" sz="1800" dirty="0" smtClean="0">
                <a:solidFill>
                  <a:srgbClr val="FF0000"/>
                </a:solidFill>
                <a:sym typeface="Wingdings" pitchFamily="2" charset="2"/>
              </a:rPr>
              <a:t>scenario</a:t>
            </a:r>
            <a:r>
              <a:rPr lang="en-US" sz="1800" dirty="0" smtClean="0">
                <a:sym typeface="Wingdings" pitchFamily="2" charset="2"/>
              </a:rPr>
              <a:t> in DL-OFDMA.</a:t>
            </a:r>
          </a:p>
          <a:p>
            <a:r>
              <a:rPr lang="en-US" sz="1800" dirty="0" smtClean="0">
                <a:sym typeface="Wingdings" pitchFamily="2" charset="2"/>
              </a:rPr>
              <a:t>Power bump performance is only </a:t>
            </a:r>
            <a:r>
              <a:rPr lang="en-US" sz="1800" dirty="0" smtClean="0">
                <a:solidFill>
                  <a:srgbClr val="FF0000"/>
                </a:solidFill>
                <a:sym typeface="Wingdings" pitchFamily="2" charset="2"/>
              </a:rPr>
              <a:t>0.5dB</a:t>
            </a:r>
            <a:r>
              <a:rPr lang="en-US" sz="1800" dirty="0" smtClean="0">
                <a:sym typeface="Wingdings" pitchFamily="2" charset="2"/>
              </a:rPr>
              <a:t> between different HE-STFs.</a:t>
            </a:r>
            <a:endParaRPr lang="en-US" sz="1800" dirty="0"/>
          </a:p>
        </p:txBody>
      </p:sp>
      <p:pic>
        <p:nvPicPr>
          <p:cNvPr id="4608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1676400"/>
            <a:ext cx="4800600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490852" y="6477000"/>
            <a:ext cx="509755" cy="184666"/>
          </a:xfrm>
        </p:spPr>
        <p:txBody>
          <a:bodyPr/>
          <a:lstStyle/>
          <a:p>
            <a:pPr algn="ctr"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 algn="ctr">
                <a:defRPr/>
              </a:pPr>
              <a:t>26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 Marvell, et. al.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(4) Partial BW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5029200"/>
            <a:ext cx="7772400" cy="1295400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en-US" dirty="0" smtClean="0"/>
              <a:t>Assume data tones are [-118:-2 2:118]. Split 20MHz into 9 blocks of 26-tone each.</a:t>
            </a:r>
          </a:p>
          <a:p>
            <a:r>
              <a:rPr lang="en-US" dirty="0" smtClean="0"/>
              <a:t>Only a single allocation of 26/52/104 (except the center 26x1), the rest tones are unused.</a:t>
            </a:r>
          </a:p>
          <a:p>
            <a:pPr lvl="1"/>
            <a:r>
              <a:rPr lang="en-US" dirty="0" smtClean="0"/>
              <a:t>Corresponds to 11% to 44% BW usage 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smtClean="0"/>
              <a:t> corner cases in DL-OFDMA.</a:t>
            </a:r>
          </a:p>
          <a:p>
            <a:r>
              <a:rPr lang="en-US" dirty="0" smtClean="0"/>
              <a:t>0.8us HE-STF works well for DL-OFDMA even for partial BW usage.</a:t>
            </a:r>
          </a:p>
          <a:p>
            <a:pPr lvl="1"/>
            <a:r>
              <a:rPr lang="en-US" dirty="0" smtClean="0"/>
              <a:t>Typically has less than 1dB loss than 1.6us HE-STF. </a:t>
            </a:r>
          </a:p>
          <a:p>
            <a:pPr lvl="1"/>
            <a:r>
              <a:rPr lang="en-US" dirty="0" smtClean="0"/>
              <a:t>A little longer tail at 26x1 for UMi-NLOS less than 3%. For such a case, a low MCS may more likely be  used, therefore the noise will be the dominant factor rather than AGC/ADC clipping.</a:t>
            </a:r>
            <a:endParaRPr lang="en-US" dirty="0"/>
          </a:p>
        </p:txBody>
      </p:sp>
      <p:pic>
        <p:nvPicPr>
          <p:cNvPr id="2099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09700"/>
            <a:ext cx="4632960" cy="3474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992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67200" y="1409700"/>
            <a:ext cx="4632960" cy="3474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490852" y="6477000"/>
            <a:ext cx="509755" cy="184666"/>
          </a:xfrm>
        </p:spPr>
        <p:txBody>
          <a:bodyPr/>
          <a:lstStyle/>
          <a:p>
            <a:pPr algn="ctr"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 algn="ctr">
                <a:defRPr/>
              </a:pPr>
              <a:t>27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 Marvell, et. al.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305800" cy="1066800"/>
          </a:xfrm>
        </p:spPr>
        <p:txBody>
          <a:bodyPr>
            <a:noAutofit/>
          </a:bodyPr>
          <a:lstStyle/>
          <a:p>
            <a:r>
              <a:rPr lang="en-US" sz="2800" dirty="0" smtClean="0"/>
              <a:t>UL-OFDMA: (1) Narrowband Resource Allocations</a:t>
            </a:r>
            <a:endParaRPr lang="en-US" sz="280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5638800" y="2286000"/>
            <a:ext cx="31242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 marL="0" marR="0" lvl="1" indent="63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UL-OFDMA with 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</a:rPr>
              <a:t>9 STAs</a:t>
            </a:r>
          </a:p>
          <a:p>
            <a:pPr marL="168275" marR="0" lvl="0" indent="-16827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b="0" i="0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20MHz, UMi-NLOS</a:t>
            </a:r>
          </a:p>
          <a:p>
            <a:pPr marL="168275" marR="0" lvl="0" indent="-16827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kern="0" dirty="0" smtClean="0">
                <a:latin typeface="+mn-lt"/>
              </a:rPr>
              <a:t>1 Tx, 1 Rx</a:t>
            </a:r>
          </a:p>
          <a:p>
            <a:pPr marL="168275" marR="0" lvl="0" indent="-16827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en-US" b="0" i="0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68275" marR="0" lvl="0" indent="-16827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kern="0" dirty="0" smtClean="0">
                <a:latin typeface="+mn-lt"/>
              </a:rPr>
              <a:t>Assume data tones are [-118:-2 2:118].</a:t>
            </a:r>
          </a:p>
          <a:p>
            <a:pPr marL="168275" marR="0" lvl="0" indent="-16827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b="0" i="0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Split the data tones into 9 blocks of 26-tone each.</a:t>
            </a:r>
          </a:p>
          <a:p>
            <a:pPr marL="168275" marR="0" lvl="0" indent="-16827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b="0" i="0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Each STA occupies </a:t>
            </a:r>
            <a:r>
              <a:rPr kumimoji="0" lang="en-US" b="0" i="0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 </a:t>
            </a:r>
            <a:r>
              <a:rPr kumimoji="0" lang="en-US" b="0" i="0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block</a:t>
            </a:r>
            <a:r>
              <a:rPr kumimoji="0" lang="en-US" b="0" i="0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a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nd transmits HE-STF tones within its allocated bandwidth.</a:t>
            </a:r>
          </a:p>
          <a:p>
            <a:pPr marL="168275" marR="0" lvl="0" indent="-16827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kern="0" dirty="0" smtClean="0">
                <a:latin typeface="+mn-lt"/>
              </a:rPr>
              <a:t>The received power is roughly equal by each STA transmitting equal</a:t>
            </a:r>
            <a:r>
              <a:rPr kumimoji="0" lang="en-US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power and normalizing</a:t>
            </a:r>
            <a:r>
              <a:rPr lang="en-US" kern="0" dirty="0" smtClean="0">
                <a:latin typeface="+mn-lt"/>
              </a:rPr>
              <a:t> its channel.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09600" y="5791200"/>
            <a:ext cx="807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2713" indent="-112713">
              <a:buFont typeface="Arial" pitchFamily="34" charset="0"/>
              <a:buChar char="•"/>
            </a:pPr>
            <a:r>
              <a:rPr lang="en-US" sz="1800" b="1" dirty="0" smtClean="0"/>
              <a:t>0.8us HE-STF shows 0.8dB loss at 10% and 1.2dB loss at 1% comparing 1.6us HE-STF.</a:t>
            </a:r>
          </a:p>
        </p:txBody>
      </p:sp>
      <p:pic>
        <p:nvPicPr>
          <p:cNvPr id="111620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905000"/>
            <a:ext cx="4972995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490852" y="6477000"/>
            <a:ext cx="509755" cy="184666"/>
          </a:xfrm>
        </p:spPr>
        <p:txBody>
          <a:bodyPr/>
          <a:lstStyle/>
          <a:p>
            <a:pPr algn="ctr"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 algn="ctr">
                <a:defRPr/>
              </a:pPr>
              <a:t>28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 Marvell, et. al.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>
            <a:noAutofit/>
          </a:bodyPr>
          <a:lstStyle/>
          <a:p>
            <a:r>
              <a:rPr lang="en-US" sz="2800" dirty="0" smtClean="0"/>
              <a:t>(2) Practical Resource Allocations</a:t>
            </a:r>
            <a:endParaRPr lang="en-US" sz="280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5486400" y="2133600"/>
            <a:ext cx="32766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92500"/>
          </a:bodyPr>
          <a:lstStyle/>
          <a:p>
            <a:pPr marL="0" marR="0" lvl="1" indent="63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UL-OFDMA with </a:t>
            </a:r>
            <a:r>
              <a:rPr kumimoji="0" lang="en-US" sz="1400" b="0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</a:rPr>
              <a:t>up to 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</a:rPr>
              <a:t>9 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</a:rPr>
              <a:t>STAs</a:t>
            </a:r>
          </a:p>
          <a:p>
            <a:pPr marL="168275" marR="0" lvl="0" indent="-16827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b="0" i="0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20MHz, UMi-NLOS</a:t>
            </a:r>
          </a:p>
          <a:p>
            <a:pPr marL="168275" marR="0" lvl="0" indent="-16827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kern="0" dirty="0" smtClean="0">
                <a:latin typeface="+mn-lt"/>
              </a:rPr>
              <a:t>1 Tx, 1 Rx</a:t>
            </a:r>
          </a:p>
          <a:p>
            <a:pPr marL="168275" marR="0" lvl="0" indent="-16827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kern="0" dirty="0" smtClean="0">
                <a:latin typeface="+mn-lt"/>
              </a:rPr>
              <a:t>Assume data tones are [-118:-2 2:118], and split into 9 26-tone blocks.</a:t>
            </a:r>
          </a:p>
          <a:p>
            <a:pPr marL="168275" marR="0" lvl="0" indent="-16827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kern="0" dirty="0" smtClean="0">
                <a:latin typeface="+mn-lt"/>
              </a:rPr>
              <a:t>Each user can be scheduled with </a:t>
            </a:r>
            <a:r>
              <a:rPr kumimoji="0" lang="en-US" b="0" i="0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 blocks,</a:t>
            </a:r>
            <a:r>
              <a:rPr kumimoji="0" lang="en-US" b="0" i="0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n=1…4</a:t>
            </a:r>
          </a:p>
          <a:p>
            <a:pPr marL="168275" marR="0" lvl="0" indent="-16827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b="0" i="0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68275" marR="0" lvl="0" indent="-16827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b="0" i="0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Each </a:t>
            </a:r>
            <a:r>
              <a:rPr lang="en-US" kern="0" dirty="0" smtClean="0">
                <a:latin typeface="+mn-lt"/>
              </a:rPr>
              <a:t>UL transmission with a practical resource allocations.</a:t>
            </a:r>
          </a:p>
          <a:p>
            <a:pPr marL="398463" lvl="1" indent="-171450">
              <a:spcBef>
                <a:spcPct val="20000"/>
              </a:spcBef>
              <a:buFont typeface="Times New Roman" pitchFamily="18" charset="0"/>
              <a:buChar char="−"/>
            </a:pPr>
            <a:r>
              <a:rPr kumimoji="0" lang="en-US" sz="1100" b="0" i="0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Each STA occupies a </a:t>
            </a:r>
            <a:r>
              <a:rPr kumimoji="0" lang="en-US" sz="1100" b="0" i="1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random valid </a:t>
            </a:r>
            <a:r>
              <a:rPr lang="en-US" sz="1100" i="1" kern="0" noProof="0" dirty="0" smtClean="0">
                <a:solidFill>
                  <a:srgbClr val="FF0000"/>
                </a:solidFill>
                <a:latin typeface="+mn-lt"/>
              </a:rPr>
              <a:t>number </a:t>
            </a:r>
            <a:r>
              <a:rPr lang="en-US" sz="1100" kern="0" noProof="0" dirty="0" smtClean="0">
                <a:solidFill>
                  <a:schemeClr val="tx2"/>
                </a:solidFill>
                <a:latin typeface="+mn-lt"/>
              </a:rPr>
              <a:t>of</a:t>
            </a:r>
            <a:r>
              <a:rPr lang="en-US" sz="1100" i="1" kern="0" noProof="0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kumimoji="0" lang="en-US" sz="1100" b="0" i="0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blocks.</a:t>
            </a:r>
          </a:p>
          <a:p>
            <a:pPr marL="398463" lvl="1" indent="-171450">
              <a:spcBef>
                <a:spcPct val="20000"/>
              </a:spcBef>
              <a:buFont typeface="Times New Roman" pitchFamily="18" charset="0"/>
              <a:buChar char="−"/>
            </a:pPr>
            <a:r>
              <a:rPr lang="en-US" sz="1100" kern="0" dirty="0" smtClean="0">
                <a:solidFill>
                  <a:schemeClr val="tx2"/>
                </a:solidFill>
                <a:latin typeface="+mn-lt"/>
              </a:rPr>
              <a:t>All tones are allocated.</a:t>
            </a:r>
          </a:p>
          <a:p>
            <a:pPr marL="398463" lvl="1" indent="-171450">
              <a:spcBef>
                <a:spcPct val="20000"/>
              </a:spcBef>
              <a:buFont typeface="Times New Roman" pitchFamily="18" charset="0"/>
              <a:buChar char="−"/>
            </a:pPr>
            <a:r>
              <a:rPr kumimoji="0" lang="en-US" sz="1100" b="0" i="0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Number of STAs in each UL transmission varies.</a:t>
            </a:r>
          </a:p>
          <a:p>
            <a:pPr marL="168275" marR="0" lvl="0" indent="-16827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62000" y="5562600"/>
            <a:ext cx="769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69863" indent="-169863">
              <a:buFont typeface="Arial" pitchFamily="34" charset="0"/>
              <a:buChar char="•"/>
            </a:pPr>
            <a:r>
              <a:rPr lang="en-US" sz="1800" b="1" dirty="0" smtClean="0"/>
              <a:t>Gap between 0.8us and 1.6us HE-STF becomes smaller over practical resource allocations.</a:t>
            </a:r>
            <a:endParaRPr lang="en-US" sz="1800" b="1" dirty="0"/>
          </a:p>
        </p:txBody>
      </p:sp>
      <p:pic>
        <p:nvPicPr>
          <p:cNvPr id="11264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676400"/>
            <a:ext cx="4953000" cy="371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490852" y="6477000"/>
            <a:ext cx="509755" cy="184666"/>
          </a:xfrm>
        </p:spPr>
        <p:txBody>
          <a:bodyPr/>
          <a:lstStyle/>
          <a:p>
            <a:pPr algn="ctr"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 algn="ctr">
                <a:defRPr/>
              </a:pPr>
              <a:t>29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 Marvell, et. al.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March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Yakun Sun,  Marvell, et. al.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078644"/>
          <a:ext cx="7620000" cy="356955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Wookbong Lee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wookbong.lee@lge.com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Laurent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cariou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Laurent.cariou@orange.com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Derham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>
            <a:noAutofit/>
          </a:bodyPr>
          <a:lstStyle/>
          <a:p>
            <a:r>
              <a:rPr lang="en-US" sz="2800" dirty="0" smtClean="0"/>
              <a:t>(3) Single Narrowband Allocation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2600" y="2743200"/>
            <a:ext cx="2971800" cy="1371600"/>
          </a:xfrm>
        </p:spPr>
        <p:txBody>
          <a:bodyPr>
            <a:normAutofit/>
          </a:bodyPr>
          <a:lstStyle/>
          <a:p>
            <a:pPr marL="0" lvl="1" indent="6350">
              <a:buNone/>
            </a:pPr>
            <a:r>
              <a:rPr lang="en-US" sz="1400" dirty="0" smtClean="0"/>
              <a:t>UL-OFDMA with a single STA1</a:t>
            </a:r>
          </a:p>
          <a:p>
            <a:pPr marL="168275" indent="-168275"/>
            <a:r>
              <a:rPr lang="en-US" sz="1200" b="0" dirty="0" smtClean="0"/>
              <a:t>STA1 randomly transmit over </a:t>
            </a:r>
            <a:r>
              <a:rPr lang="en-US" sz="1200" b="0" dirty="0" smtClean="0">
                <a:solidFill>
                  <a:srgbClr val="FF0000"/>
                </a:solidFill>
              </a:rPr>
              <a:t>26</a:t>
            </a:r>
            <a:r>
              <a:rPr lang="en-US" sz="1200" b="0" dirty="0" smtClean="0"/>
              <a:t> contiguous tones; </a:t>
            </a:r>
            <a:r>
              <a:rPr lang="en-US" sz="1200" b="0" dirty="0" smtClean="0">
                <a:solidFill>
                  <a:srgbClr val="FF0000"/>
                </a:solidFill>
              </a:rPr>
              <a:t>No</a:t>
            </a:r>
            <a:r>
              <a:rPr lang="en-US" sz="1200" b="0" dirty="0" smtClean="0"/>
              <a:t> STA2.</a:t>
            </a:r>
          </a:p>
          <a:p>
            <a:pPr marL="168275" indent="-168275"/>
            <a:r>
              <a:rPr lang="en-US" sz="1200" b="0" dirty="0" smtClean="0"/>
              <a:t>STA1 transmits HE-STF tones within its allocated bandwidth. </a:t>
            </a:r>
          </a:p>
          <a:p>
            <a:pPr marL="168275" indent="-168275"/>
            <a:endParaRPr lang="en-US" sz="1200" b="0" dirty="0" smtClean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838200" y="54102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Autofit/>
          </a:bodyPr>
          <a:lstStyle/>
          <a:p>
            <a:pPr marL="169863" marR="0" lvl="1" indent="-169863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Power bump of 0.8us LTF for the </a:t>
            </a: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</a:rPr>
              <a:t>worst scenario </a:t>
            </a: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(single narrowband) UL-OFDMA</a:t>
            </a:r>
            <a:r>
              <a:rPr kumimoji="0" lang="en-US" sz="16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has</a:t>
            </a: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a longer tail.</a:t>
            </a:r>
          </a:p>
        </p:txBody>
      </p:sp>
      <p:pic>
        <p:nvPicPr>
          <p:cNvPr id="16793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1524000"/>
            <a:ext cx="5129793" cy="384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490852" y="6477000"/>
            <a:ext cx="509755" cy="184666"/>
          </a:xfrm>
        </p:spPr>
        <p:txBody>
          <a:bodyPr/>
          <a:lstStyle/>
          <a:p>
            <a:pPr algn="ctr"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 algn="ctr">
                <a:defRPr/>
              </a:pPr>
              <a:t>30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 Marvell, et. al.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Discussions on HE-STF Periodicity in Different HE PPDU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828800"/>
            <a:ext cx="7772400" cy="44958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All DL PPDUs and UL-SU PPDUs: prefer 0.8us HE-STF </a:t>
            </a:r>
          </a:p>
          <a:p>
            <a:pPr lvl="1"/>
            <a:r>
              <a:rPr lang="en-US" dirty="0" smtClean="0"/>
              <a:t>performs fine with the highest efficiency.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UL-MU PPDUs: prefer 1.6us HE-STF </a:t>
            </a:r>
          </a:p>
          <a:p>
            <a:pPr lvl="1"/>
            <a:r>
              <a:rPr lang="en-US" dirty="0" smtClean="0"/>
              <a:t>Improve performance and reliability</a:t>
            </a:r>
          </a:p>
          <a:p>
            <a:pPr lvl="2"/>
            <a:r>
              <a:rPr lang="en-US" sz="1700" dirty="0" smtClean="0"/>
              <a:t>Longer duration to protect from ISI from larger time offset spread among different STAs</a:t>
            </a:r>
          </a:p>
          <a:p>
            <a:pPr lvl="2"/>
            <a:r>
              <a:rPr lang="en-US" sz="1700" dirty="0" smtClean="0"/>
              <a:t>Improve the performance of 0.8us HE-STF for UL-OFDMA NB allocation (no long tail from 0.8us HE-STF).</a:t>
            </a:r>
          </a:p>
          <a:p>
            <a:pPr lvl="2"/>
            <a:r>
              <a:rPr lang="en-US" sz="1700" dirty="0" smtClean="0"/>
              <a:t>No transmit power dropping to zero if transmit only over center 26 tones (</a:t>
            </a:r>
            <a:r>
              <a:rPr lang="en-US" sz="1600" dirty="0" smtClean="0"/>
              <a:t>center 26 tone block has ZERO HE-STF tone if using 0.8us period)</a:t>
            </a:r>
            <a:endParaRPr lang="en-US" sz="1700" dirty="0" smtClean="0"/>
          </a:p>
          <a:p>
            <a:pPr lvl="1"/>
            <a:r>
              <a:rPr lang="en-US" dirty="0" smtClean="0"/>
              <a:t>Little sacrifice on efficiency</a:t>
            </a:r>
          </a:p>
          <a:p>
            <a:pPr lvl="2"/>
            <a:r>
              <a:rPr lang="en-US" sz="1700" dirty="0" smtClean="0"/>
              <a:t>No much overhead using longer HE-STF (additional 4us) in trigger-based frame with potentially less SIG symbols.</a:t>
            </a:r>
          </a:p>
          <a:p>
            <a:pPr lvl="2"/>
            <a:r>
              <a:rPr lang="en-US" sz="1700" dirty="0" smtClean="0"/>
              <a:t>No need to signal HE-STF periodicity.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Propose to use </a:t>
            </a:r>
            <a:r>
              <a:rPr lang="en-US" dirty="0" smtClean="0">
                <a:solidFill>
                  <a:srgbClr val="C00000"/>
                </a:solidFill>
              </a:rPr>
              <a:t>0.8us HE-STF for a non-trigger-based </a:t>
            </a:r>
            <a:r>
              <a:rPr lang="en-US" dirty="0" smtClean="0"/>
              <a:t>PPDU (DL, and UL-SU), and </a:t>
            </a:r>
            <a:r>
              <a:rPr lang="en-US" dirty="0" smtClean="0">
                <a:solidFill>
                  <a:srgbClr val="C00000"/>
                </a:solidFill>
              </a:rPr>
              <a:t>1.6us HE-STF for a trigger-based </a:t>
            </a:r>
            <a:r>
              <a:rPr lang="en-US" dirty="0" smtClean="0"/>
              <a:t>PPDU (UL-MUMIMO/OFDMA). 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490852" y="6477000"/>
            <a:ext cx="509755" cy="184666"/>
          </a:xfrm>
        </p:spPr>
        <p:txBody>
          <a:bodyPr/>
          <a:lstStyle/>
          <a:p>
            <a:pPr algn="ctr"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 algn="ctr">
                <a:defRPr/>
              </a:pPr>
              <a:t>31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 Marvell, et. al.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6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1447800"/>
            <a:ext cx="4846320" cy="3634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505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97680" y="1524000"/>
            <a:ext cx="4846320" cy="3634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Compressed LTF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38200" y="4038600"/>
            <a:ext cx="1693862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No TxBF, UMi-NLOS, </a:t>
            </a:r>
          </a:p>
          <a:p>
            <a:r>
              <a:rPr lang="en-US" b="1" dirty="0" smtClean="0"/>
              <a:t>SNR=30dB, </a:t>
            </a:r>
            <a:r>
              <a:rPr lang="en-US" b="1" dirty="0" err="1" smtClean="0"/>
              <a:t>Nss</a:t>
            </a:r>
            <a:r>
              <a:rPr lang="en-US" b="1" dirty="0" smtClean="0"/>
              <a:t>=1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6814964" y="4114800"/>
            <a:ext cx="2329036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b="1" dirty="0" smtClean="0"/>
              <a:t>DL-OFDMA 56 tones, D-NLOS, </a:t>
            </a:r>
          </a:p>
          <a:p>
            <a:r>
              <a:rPr lang="en-US" b="1" dirty="0" smtClean="0"/>
              <a:t>SNR=30dB, </a:t>
            </a:r>
            <a:r>
              <a:rPr lang="en-US" b="1" dirty="0" err="1" smtClean="0"/>
              <a:t>Nss</a:t>
            </a:r>
            <a:r>
              <a:rPr lang="en-US" b="1" dirty="0" smtClean="0"/>
              <a:t>=2</a:t>
            </a:r>
            <a:endParaRPr lang="en-US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990600" y="5257800"/>
            <a:ext cx="73152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69863" indent="-169863">
              <a:buFont typeface="Arial" pitchFamily="34" charset="0"/>
              <a:buChar char="•"/>
            </a:pPr>
            <a:r>
              <a:rPr lang="en-US" sz="1400" b="1" dirty="0" smtClean="0">
                <a:sym typeface="Wingdings" pitchFamily="2" charset="2"/>
              </a:rPr>
              <a:t>Compressed LTF has been proposed in [3], with a different symbol duration as 4x data symbols.</a:t>
            </a:r>
          </a:p>
          <a:p>
            <a:pPr marL="169863" indent="-169863">
              <a:buFont typeface="Arial" pitchFamily="34" charset="0"/>
              <a:buChar char="•"/>
            </a:pPr>
            <a:r>
              <a:rPr lang="en-US" sz="1400" b="1" dirty="0" smtClean="0">
                <a:sym typeface="Wingdings" pitchFamily="2" charset="2"/>
              </a:rPr>
              <a:t>Assume 4x compression (1x LTF symbol duration).</a:t>
            </a:r>
          </a:p>
          <a:p>
            <a:pPr marL="169863" indent="-169863">
              <a:buFont typeface="Arial" pitchFamily="34" charset="0"/>
              <a:buChar char="•"/>
            </a:pPr>
            <a:r>
              <a:rPr lang="en-US" sz="1400" b="1" dirty="0" smtClean="0">
                <a:sym typeface="Wingdings" pitchFamily="2" charset="2"/>
              </a:rPr>
              <a:t>Power  ratio between compressed LTF and 0.8us/1.6us HE-STF is close that of 4x data symbols.</a:t>
            </a:r>
            <a:endParaRPr lang="en-US" sz="1400" b="1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490852" y="6477000"/>
            <a:ext cx="509755" cy="184666"/>
          </a:xfrm>
        </p:spPr>
        <p:txBody>
          <a:bodyPr/>
          <a:lstStyle/>
          <a:p>
            <a:pPr algn="ctr"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 algn="ctr">
                <a:defRPr/>
              </a:pPr>
              <a:t>32</a:t>
            </a:fld>
            <a:endParaRPr lang="en-US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 Marvell, et. al.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87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52400" y="1371600"/>
            <a:ext cx="5126671" cy="384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8721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19009" y="1371600"/>
            <a:ext cx="5129791" cy="384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PER Performance Based on 0.8us HE-STF</a:t>
            </a: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762000" y="5257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70000" lnSpcReduction="20000"/>
          </a:bodyPr>
          <a:lstStyle/>
          <a:p>
            <a:pPr marL="169863" marR="0" lvl="0" indent="-169863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2-STA DL-OFDMA setup (STA1</a:t>
            </a:r>
            <a:r>
              <a:rPr kumimoji="0" lang="en-US" sz="20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with 56 contiguous tones, STA2 with the rest tones).</a:t>
            </a:r>
          </a:p>
          <a:p>
            <a:pPr marL="169863" marR="0" lvl="0" indent="-169863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000" b="1" kern="0" dirty="0" smtClean="0">
                <a:latin typeface="+mn-lt"/>
              </a:rPr>
              <a:t>PER for STA1 only (of 8000 bits)</a:t>
            </a:r>
          </a:p>
          <a:p>
            <a:pPr marL="169863" marR="0" lvl="0" indent="-169863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AGC set by power measurement</a:t>
            </a:r>
            <a:r>
              <a:rPr kumimoji="0" lang="en-US" sz="20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over the 2</a:t>
            </a:r>
            <a:r>
              <a:rPr kumimoji="0" lang="en-US" sz="2000" b="1" i="0" u="none" strike="noStrike" kern="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nd</a:t>
            </a:r>
            <a:r>
              <a:rPr kumimoji="0" lang="en-US" sz="20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period of HE-STF, 10bit ADC</a:t>
            </a:r>
          </a:p>
          <a:p>
            <a:pPr marL="169863" marR="0" lvl="0" indent="-169863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2000" b="1" kern="0" baseline="0" dirty="0" smtClean="0">
              <a:latin typeface="+mn-lt"/>
            </a:endParaRPr>
          </a:p>
          <a:p>
            <a:pPr marL="169863" marR="0" lvl="0" indent="-169863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0.8us HE-STF leads to almost no performance degradation comparing to no AGC/ADC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62200" y="3230880"/>
            <a:ext cx="603050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b="1" dirty="0" smtClean="0"/>
              <a:t>MCS9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7391400" y="2316480"/>
            <a:ext cx="603050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b="1" dirty="0" smtClean="0"/>
              <a:t>MCS9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6096000" y="2773680"/>
            <a:ext cx="603050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b="1" dirty="0" smtClean="0"/>
              <a:t>MCS7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6629400" y="3611880"/>
            <a:ext cx="603050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b="1" dirty="0" smtClean="0"/>
              <a:t>MCS4</a:t>
            </a:r>
            <a:endParaRPr lang="en-US" b="1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1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490852" y="6477000"/>
            <a:ext cx="509755" cy="184666"/>
          </a:xfrm>
        </p:spPr>
        <p:txBody>
          <a:bodyPr/>
          <a:lstStyle/>
          <a:p>
            <a:pPr algn="ctr"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 algn="ctr">
                <a:defRPr/>
              </a:pPr>
              <a:t>33</a:t>
            </a:fld>
            <a:endParaRPr lang="en-US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 Marvell, et. al.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7772400" cy="4724400"/>
          </a:xfrm>
        </p:spPr>
        <p:txBody>
          <a:bodyPr>
            <a:normAutofit fontScale="92500" lnSpcReduction="10000"/>
          </a:bodyPr>
          <a:lstStyle/>
          <a:p>
            <a:r>
              <a:rPr lang="en-US" sz="2000" dirty="0" smtClean="0"/>
              <a:t>By extensive simulations we compared three (long, median, and short) HE-STF designs in different channels and signal types.</a:t>
            </a:r>
          </a:p>
          <a:p>
            <a:endParaRPr lang="en-US" sz="2000" dirty="0" smtClean="0"/>
          </a:p>
          <a:p>
            <a:r>
              <a:rPr lang="en-US" sz="2000" dirty="0" smtClean="0"/>
              <a:t>Short HE-STF of 0.8us periodicity performs close to 11ac STF, as well as 1.6us/3.2us periodicity in DL, and provides lowest overhead.</a:t>
            </a:r>
          </a:p>
          <a:p>
            <a:pPr lvl="1"/>
            <a:endParaRPr lang="en-US" sz="1600" b="1" dirty="0" smtClean="0"/>
          </a:p>
          <a:p>
            <a:r>
              <a:rPr lang="en-US" sz="2000" dirty="0" smtClean="0"/>
              <a:t>Median HE-STF of 1.6us periodicity provides additional performance improvement and reliability in UL-MU PPDUs.</a:t>
            </a:r>
          </a:p>
          <a:p>
            <a:endParaRPr lang="en-US" sz="2000" dirty="0" smtClean="0"/>
          </a:p>
          <a:p>
            <a:r>
              <a:rPr lang="en-US" sz="2000" dirty="0" smtClean="0"/>
              <a:t>It is also proposed to keep 5 periods of HE-STF signals to leverage the 11ac design (AGC, receiver state machine, etc).</a:t>
            </a:r>
          </a:p>
          <a:p>
            <a:endParaRPr lang="en-US" dirty="0" smtClean="0"/>
          </a:p>
          <a:p>
            <a:r>
              <a:rPr lang="en-US" sz="2000" dirty="0" smtClean="0"/>
              <a:t>The best solution is to use </a:t>
            </a:r>
          </a:p>
          <a:p>
            <a:pPr lvl="1"/>
            <a:r>
              <a:rPr lang="en-US" sz="1600" dirty="0" smtClean="0"/>
              <a:t>5 periods of 0.8us HE-STF for non-trigger based PPDUs (DL PPDUs, UL-SU PPDUs)</a:t>
            </a:r>
          </a:p>
          <a:p>
            <a:pPr lvl="1"/>
            <a:r>
              <a:rPr lang="en-US" sz="1600" b="0" dirty="0" smtClean="0"/>
              <a:t>5 periods of 1.6us HE-STF for trigger-based PPDUs (UL-MUMIMO/UL-OFDMA PPDUs)</a:t>
            </a:r>
            <a:endParaRPr lang="en-US" sz="2000" b="0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490852" y="6477000"/>
            <a:ext cx="509755" cy="184666"/>
          </a:xfrm>
        </p:spPr>
        <p:txBody>
          <a:bodyPr/>
          <a:lstStyle/>
          <a:p>
            <a:pPr algn="ctr"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 algn="ctr">
                <a:defRPr/>
              </a:pPr>
              <a:t>34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 Marvell, et. al.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the HE-STF of a non-trigger-based PPDU has a periodicity of 0.8 µs with 5 periods?</a:t>
            </a:r>
          </a:p>
          <a:p>
            <a:pPr lvl="1"/>
            <a:r>
              <a:rPr lang="en-US" dirty="0" smtClean="0"/>
              <a:t>A non-trigger-based PPDU is not sent in response to a trigger frame</a:t>
            </a:r>
          </a:p>
          <a:p>
            <a:pPr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Yes</a:t>
            </a:r>
          </a:p>
          <a:p>
            <a:r>
              <a:rPr lang="en-US" dirty="0" smtClean="0"/>
              <a:t>No</a:t>
            </a:r>
          </a:p>
          <a:p>
            <a:r>
              <a:rPr lang="en-US" dirty="0" smtClean="0"/>
              <a:t>Abs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490852" y="6477000"/>
            <a:ext cx="509755" cy="184666"/>
          </a:xfrm>
        </p:spPr>
        <p:txBody>
          <a:bodyPr/>
          <a:lstStyle/>
          <a:p>
            <a:pPr algn="ctr"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 algn="ctr">
                <a:defRPr/>
              </a:pPr>
              <a:t>35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 Marvell, et. al.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the HE-STF of a trigger-based PPDU has a periodicity of 1.6 µs with 5 periods? </a:t>
            </a:r>
          </a:p>
          <a:p>
            <a:pPr lvl="1"/>
            <a:r>
              <a:rPr lang="en-US" dirty="0" smtClean="0"/>
              <a:t>A trigger-based PPDU is an UL PPDU sent in response to a trigger frame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Yes</a:t>
            </a:r>
          </a:p>
          <a:p>
            <a:r>
              <a:rPr lang="en-US" dirty="0" smtClean="0"/>
              <a:t>No</a:t>
            </a:r>
          </a:p>
          <a:p>
            <a:r>
              <a:rPr lang="en-US" dirty="0" smtClean="0"/>
              <a:t>Abs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490852" y="6477000"/>
            <a:ext cx="509755" cy="184666"/>
          </a:xfrm>
        </p:spPr>
        <p:txBody>
          <a:bodyPr/>
          <a:lstStyle/>
          <a:p>
            <a:pPr algn="ctr"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 algn="ctr">
                <a:defRPr/>
              </a:pPr>
              <a:t>36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 Marvell, et. al.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 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0"/>
            <a:ext cx="7772400" cy="4648200"/>
          </a:xfrm>
        </p:spPr>
        <p:txBody>
          <a:bodyPr>
            <a:normAutofit/>
          </a:bodyPr>
          <a:lstStyle/>
          <a:p>
            <a:r>
              <a:rPr lang="en-US" dirty="0" smtClean="0"/>
              <a:t>Do you support the HE-STF tone positions are defined in Equation 1 where </a:t>
            </a:r>
            <a:r>
              <a:rPr lang="en-US" i="1" dirty="0" err="1" smtClean="0"/>
              <a:t>N</a:t>
            </a:r>
            <a:r>
              <a:rPr lang="en-US" i="1" baseline="-25000" dirty="0" err="1" smtClean="0"/>
              <a:t>STF_sample</a:t>
            </a:r>
            <a:r>
              <a:rPr lang="en-US" baseline="-25000" dirty="0" smtClean="0"/>
              <a:t> </a:t>
            </a:r>
            <a:r>
              <a:rPr lang="en-US" dirty="0" smtClean="0"/>
              <a:t>= 16 for a non-trigger-based PPDU and </a:t>
            </a:r>
            <a:r>
              <a:rPr lang="en-US" i="1" dirty="0" err="1" smtClean="0"/>
              <a:t>N</a:t>
            </a:r>
            <a:r>
              <a:rPr lang="en-US" i="1" baseline="-25000" dirty="0" err="1" smtClean="0"/>
              <a:t>STF_sample</a:t>
            </a:r>
            <a:r>
              <a:rPr lang="en-US" baseline="-25000" dirty="0" smtClean="0"/>
              <a:t> </a:t>
            </a:r>
            <a:r>
              <a:rPr lang="en-US" dirty="0" smtClean="0"/>
              <a:t>= 8 for a trigger-based PPDU?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Yes</a:t>
            </a:r>
          </a:p>
          <a:p>
            <a:r>
              <a:rPr lang="en-US" dirty="0" smtClean="0"/>
              <a:t>No</a:t>
            </a:r>
          </a:p>
          <a:p>
            <a:r>
              <a:rPr lang="en-US" dirty="0" smtClean="0"/>
              <a:t>Abs</a:t>
            </a:r>
            <a:endParaRPr lang="en-US" dirty="0"/>
          </a:p>
        </p:txBody>
      </p:sp>
      <p:graphicFrame>
        <p:nvGraphicFramePr>
          <p:cNvPr id="97283" name="Object 3"/>
          <p:cNvGraphicFramePr>
            <a:graphicFrameLocks noChangeAspect="1"/>
          </p:cNvGraphicFramePr>
          <p:nvPr/>
        </p:nvGraphicFramePr>
        <p:xfrm>
          <a:off x="1752600" y="3429000"/>
          <a:ext cx="5713413" cy="1499275"/>
        </p:xfrm>
        <a:graphic>
          <a:graphicData uri="http://schemas.openxmlformats.org/presentationml/2006/ole">
            <p:oleObj spid="_x0000_s5122" name="Equation" r:id="rId4" imgW="3568680" imgH="939600" progId="Equation.DSMT4">
              <p:embed/>
            </p:oleObj>
          </a:graphicData>
        </a:graphic>
      </p:graphicFrame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490852" y="6477000"/>
            <a:ext cx="509755" cy="184666"/>
          </a:xfrm>
        </p:spPr>
        <p:txBody>
          <a:bodyPr/>
          <a:lstStyle/>
          <a:p>
            <a:pPr algn="ctr"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 algn="ctr">
                <a:defRPr/>
              </a:pPr>
              <a:t>37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 Marvell, et. al.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[1] 11-15-0132-02-00ax-spec-framework</a:t>
            </a:r>
          </a:p>
          <a:p>
            <a:r>
              <a:rPr lang="en-US" dirty="0" smtClean="0"/>
              <a:t>[2] 11-15-0365-00-00ax-ul-mu-procedure</a:t>
            </a:r>
          </a:p>
          <a:p>
            <a:r>
              <a:rPr lang="en-US" dirty="0" smtClean="0"/>
              <a:t>[3] 11-15-0349-00-00ax-HE-LTF-proposal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114800" y="6477000"/>
            <a:ext cx="509755" cy="184666"/>
          </a:xfrm>
        </p:spPr>
        <p:txBody>
          <a:bodyPr/>
          <a:lstStyle/>
          <a:p>
            <a:pPr algn="ctr"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 algn="ctr">
                <a:defRPr/>
              </a:pPr>
              <a:t>38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 flipH="1">
            <a:off x="5791200" y="6477000"/>
            <a:ext cx="2752661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a-DK" smtClean="0"/>
              <a:t>Yakun Sun,  Marvell, et. al.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March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Yakun Sun,  Marvell, et. al.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381000" y="1193248"/>
          <a:ext cx="8153400" cy="44760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kishida.akira@lab.ntt.co.jp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March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Yakun Sun,  Marvell, et. al.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914400"/>
          <a:ext cx="7467600" cy="48372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/>
                <a:gridCol w="117909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Phillip Barber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The Lone Star State, TX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pbarber@broadbandmobiletech.com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Zhou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+86-18565826350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Lanzhou1@huawei.com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March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Yakun Sun,  Marvell, et. al.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914400"/>
          <a:ext cx="7772400" cy="48361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 66-S Breukelen, 3621 BR Netherlands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Vegt 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Yucek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March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Yakun Sun,  Marvell, et. al.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914400"/>
          <a:ext cx="7239000" cy="33787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Dusing 1</a:t>
                      </a:r>
                      <a:r>
                        <a:rPr lang="en-GB" sz="12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Hsinchu, Taiwan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502920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11ax will adopt new PHY technologies: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4x OFDM data symbol duration of 11ac </a:t>
            </a:r>
            <a:r>
              <a:rPr lang="en-US" dirty="0" smtClean="0"/>
              <a:t>has been agreed for 11ax. </a:t>
            </a:r>
          </a:p>
          <a:p>
            <a:pPr lvl="2"/>
            <a:r>
              <a:rPr lang="en-GB" dirty="0" smtClean="0"/>
              <a:t>“Data symbols in an HE PPDU shall use a DFT period of 12.8 µs and subcarrier spacing of 78.125 kHz.” [1]</a:t>
            </a:r>
            <a:endParaRPr lang="en-US" dirty="0" smtClean="0"/>
          </a:p>
          <a:p>
            <a:pPr lvl="1"/>
            <a:r>
              <a:rPr lang="en-US" dirty="0" smtClean="0"/>
              <a:t>Other ongoing discussions on OFDMA, UL-MU-MIMO, etc.</a:t>
            </a:r>
          </a:p>
          <a:p>
            <a:pPr>
              <a:spcBef>
                <a:spcPts val="1200"/>
              </a:spcBef>
            </a:pPr>
            <a:r>
              <a:rPr lang="en-US" b="1" dirty="0" smtClean="0"/>
              <a:t>HE-STF design needs to address the new 11ax PHY.</a:t>
            </a:r>
          </a:p>
          <a:p>
            <a:pPr lvl="1"/>
            <a:r>
              <a:rPr lang="en-US" dirty="0" smtClean="0"/>
              <a:t>Provide reliable power measurement for new 11ax PHY and also high efficiency (low overhead).</a:t>
            </a:r>
          </a:p>
          <a:p>
            <a:pPr lvl="1"/>
            <a:r>
              <a:rPr lang="en-US" dirty="0" smtClean="0"/>
              <a:t>Also important to maintain periodical HE-STF signals to leverage existing 11ac receiver designs and reduce implementation costs.</a:t>
            </a:r>
          </a:p>
          <a:p>
            <a:pPr>
              <a:spcBef>
                <a:spcPts val="1200"/>
              </a:spcBef>
            </a:pPr>
            <a:r>
              <a:rPr lang="en-US" b="1" dirty="0" smtClean="0"/>
              <a:t> In this contribution:</a:t>
            </a:r>
          </a:p>
          <a:p>
            <a:pPr lvl="1"/>
            <a:r>
              <a:rPr lang="en-US" dirty="0" smtClean="0"/>
              <a:t>Present different options for HE-STF</a:t>
            </a:r>
          </a:p>
          <a:p>
            <a:pPr lvl="1"/>
            <a:r>
              <a:rPr lang="en-US" dirty="0" smtClean="0"/>
              <a:t>Extensively simulated and analyzed different options, and</a:t>
            </a:r>
          </a:p>
          <a:p>
            <a:pPr lvl="1"/>
            <a:r>
              <a:rPr lang="en-US" dirty="0" smtClean="0"/>
              <a:t>Propose an HE-STF design.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04401" y="6475413"/>
            <a:ext cx="1539524" cy="184666"/>
          </a:xfrm>
        </p:spPr>
        <p:txBody>
          <a:bodyPr/>
          <a:lstStyle/>
          <a:p>
            <a:pPr>
              <a:defRPr/>
            </a:pPr>
            <a:r>
              <a:rPr lang="da-DK" altLang="ko-KR" smtClean="0"/>
              <a:t>Yakun Sun,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 Marvell, et. al.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C3EA3D2-06E9-4683-8223-D14EE749F16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286000" y="3124200"/>
            <a:ext cx="49995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HE-STF Design Considerations</a:t>
            </a:r>
            <a:endParaRPr lang="en-US" sz="2800" b="1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IEEE802.11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1879</TotalTime>
  <Words>3532</Words>
  <Application>Microsoft Office PowerPoint</Application>
  <PresentationFormat>On-screen Show (4:3)</PresentationFormat>
  <Paragraphs>789</Paragraphs>
  <Slides>38</Slides>
  <Notes>20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38</vt:i4>
      </vt:variant>
    </vt:vector>
  </HeadingPairs>
  <TitlesOfParts>
    <vt:vector size="41" baseType="lpstr">
      <vt:lpstr>IEEE802.11 template</vt:lpstr>
      <vt:lpstr>Equation</vt:lpstr>
      <vt:lpstr>Visio</vt:lpstr>
      <vt:lpstr>HE-STF Proposal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Overview</vt:lpstr>
      <vt:lpstr>Slide 9</vt:lpstr>
      <vt:lpstr>Receiver AGC Assumptions</vt:lpstr>
      <vt:lpstr>HE-STF Periodicity</vt:lpstr>
      <vt:lpstr>Number of HE-STF Periods</vt:lpstr>
      <vt:lpstr>HE-STF Tone Indices</vt:lpstr>
      <vt:lpstr>Offset of HE-STF Tones</vt:lpstr>
      <vt:lpstr>Example of Different Offset</vt:lpstr>
      <vt:lpstr>Performance of Aperiodic HE-STF Signals</vt:lpstr>
      <vt:lpstr>Example of HE-STF for 0.8us Periodicity</vt:lpstr>
      <vt:lpstr>Slide 18</vt:lpstr>
      <vt:lpstr>Performance of Different Periodicity</vt:lpstr>
      <vt:lpstr>DL/UL-SU, DLMU: (1) 20MHz, D-NLOS, 1x1</vt:lpstr>
      <vt:lpstr>(2) Outdoor Channels – UMi-NLOS</vt:lpstr>
      <vt:lpstr>(3) Wider BW, 4Tx No TxBF</vt:lpstr>
      <vt:lpstr>(4) TxBF</vt:lpstr>
      <vt:lpstr>DL-OFDMA: (1) Narrowband Allocation</vt:lpstr>
      <vt:lpstr>(2) Different Sizes of Allocations</vt:lpstr>
      <vt:lpstr>(3) Insufficient Coverage</vt:lpstr>
      <vt:lpstr>(4) Partial BW </vt:lpstr>
      <vt:lpstr>UL-OFDMA: (1) Narrowband Resource Allocations</vt:lpstr>
      <vt:lpstr>(2) Practical Resource Allocations</vt:lpstr>
      <vt:lpstr>(3) Single Narrowband Allocation</vt:lpstr>
      <vt:lpstr>Discussions on HE-STF Periodicity in Different HE PPDU</vt:lpstr>
      <vt:lpstr>Compressed LTF</vt:lpstr>
      <vt:lpstr>PER Performance Based on 0.8us HE-STF</vt:lpstr>
      <vt:lpstr>Summary</vt:lpstr>
      <vt:lpstr>SP #1</vt:lpstr>
      <vt:lpstr>SP #2</vt:lpstr>
      <vt:lpstr>SP #3</vt:lpstr>
      <vt:lpstr>Reference</vt:lpstr>
    </vt:vector>
  </TitlesOfParts>
  <Company>Marvell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 Abstraction for HEW System Level Simulation</dc:title>
  <dc:creator>Yakun Sun</dc:creator>
  <cp:lastModifiedBy>Yakun Sun</cp:lastModifiedBy>
  <cp:revision>193</cp:revision>
  <cp:lastPrinted>2010-12-20T20:45:24Z</cp:lastPrinted>
  <dcterms:created xsi:type="dcterms:W3CDTF">2014-01-14T02:35:55Z</dcterms:created>
  <dcterms:modified xsi:type="dcterms:W3CDTF">2015-03-08T23:24:13Z</dcterms:modified>
</cp:coreProperties>
</file>