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70" r:id="rId2"/>
    <p:sldId id="375" r:id="rId3"/>
    <p:sldId id="376" r:id="rId4"/>
    <p:sldId id="377" r:id="rId5"/>
    <p:sldId id="378" r:id="rId6"/>
    <p:sldId id="379" r:id="rId7"/>
    <p:sldId id="380" r:id="rId8"/>
    <p:sldId id="271" r:id="rId9"/>
    <p:sldId id="345" r:id="rId10"/>
    <p:sldId id="366" r:id="rId11"/>
    <p:sldId id="273" r:id="rId12"/>
    <p:sldId id="280" r:id="rId13"/>
    <p:sldId id="341" r:id="rId14"/>
    <p:sldId id="342" r:id="rId15"/>
    <p:sldId id="343" r:id="rId16"/>
    <p:sldId id="344" r:id="rId17"/>
    <p:sldId id="367" r:id="rId18"/>
    <p:sldId id="346" r:id="rId19"/>
    <p:sldId id="281" r:id="rId20"/>
    <p:sldId id="348" r:id="rId21"/>
    <p:sldId id="349" r:id="rId22"/>
    <p:sldId id="350" r:id="rId23"/>
    <p:sldId id="351" r:id="rId24"/>
    <p:sldId id="357" r:id="rId25"/>
    <p:sldId id="353" r:id="rId26"/>
    <p:sldId id="285" r:id="rId27"/>
    <p:sldId id="286" r:id="rId28"/>
    <p:sldId id="288" r:id="rId29"/>
    <p:sldId id="289" r:id="rId30"/>
    <p:sldId id="287" r:id="rId31"/>
    <p:sldId id="290" r:id="rId32"/>
    <p:sldId id="374" r:id="rId33"/>
    <p:sldId id="284" r:id="rId34"/>
    <p:sldId id="336" r:id="rId35"/>
    <p:sldId id="298" r:id="rId36"/>
    <p:sldId id="299" r:id="rId37"/>
    <p:sldId id="300" r:id="rId38"/>
    <p:sldId id="303" r:id="rId39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njing Jiang" initials="JJ" lastIdx="6" clrIdx="0"/>
  <p:cmAuthor id="1" name="Lei Wang" initials="LW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4629" autoAdjust="0"/>
  </p:normalViewPr>
  <p:slideViewPr>
    <p:cSldViewPr>
      <p:cViewPr varScale="1">
        <p:scale>
          <a:sx n="79" d="100"/>
          <a:sy n="79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61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A47FB59-56EE-4F4D-A9FE-28B713D34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67E657C-8704-4B97-9528-C596D55B1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714735" y="84594"/>
            <a:ext cx="697178" cy="215444"/>
          </a:xfrm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6411" y="8670925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801961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714735" y="84594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19467" y="8670925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820311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714735" y="84594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19467" y="8670925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085150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714735" y="84594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19467" y="8670925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33199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714735" y="84594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19467" y="8670925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381845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714735" y="84594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19467" y="8670925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704343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714735" y="84594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19467" y="8670925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162905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714735" y="84594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19467" y="8670925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841634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714735" y="84594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19467" y="8670925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698672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714735" y="84594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19467" y="8670925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84921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714735" y="84594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19467" y="8670925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8492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714735" y="84594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19467" y="8670925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030091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714735" y="84594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19467" y="8670925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64907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714735" y="84594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96411" y="86709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51334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714735" y="84594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96411" y="86709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31075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714735" y="84594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19467" y="8670925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617565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714735" y="84594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19467" y="8670925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5207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714735" y="84594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19467" y="8670925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665950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714735" y="84594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19467" y="8670925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52521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714735" y="84594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19467" y="8670925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19139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366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316" y="6475413"/>
            <a:ext cx="1050609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B5057C-5369-43F9-81A5-48016EC3B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150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 Marvell, et. al.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E056D2B-FD4D-43F6-AE5B-236A21213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150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 Marvell, et. al.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CDDA9FB-F492-474A-A470-D2E51FE40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366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4865" y="6475413"/>
            <a:ext cx="1719060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223F9B-178A-44F0-B932-0C4B2167E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 Marvell, et. al.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F1A853-5D18-4F5E-B11E-3FD02C256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 Marvell, et. al.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84AA33-9D18-4CB9-8FB8-39E3A4ED2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 Marvell, et. al.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17D151-A7DA-432E-91F4-AEFC14BF7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963"/>
            <a:ext cx="9620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000" y="6475413"/>
            <a:ext cx="1050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 Marvell, et. al.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EDCCB6-64B3-4CA4-A33C-939338ADC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963"/>
            <a:ext cx="9620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000" y="6475413"/>
            <a:ext cx="1050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 Marvell, et. al.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3EA3D2-06E9-4683-8223-D14EE749F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 Marvell, et. al.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39F0F10-9CF0-4FDD-9506-336A6B47F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 Marvell, et. al.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FC844-D97B-47AA-91AE-14DC93AD3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250" y="334189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dirty="0" smtClean="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5" y="6475413"/>
            <a:ext cx="171906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cs typeface="+mn-cs"/>
              </a:defRPr>
            </a:lvl1pPr>
          </a:lstStyle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3ADD200-E9A5-4CE0-8216-31865E41E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802.11-15/0381r0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6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e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noFill/>
        </p:spPr>
        <p:txBody>
          <a:bodyPr/>
          <a:lstStyle/>
          <a:p>
            <a:r>
              <a:rPr lang="en-US" sz="3600" dirty="0" smtClean="0"/>
              <a:t>HE-STF Proposal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2015-03-09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90600" y="1600200"/>
            <a:ext cx="1368339" cy="478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858000" y="6477000"/>
            <a:ext cx="1719060" cy="184666"/>
          </a:xfrm>
        </p:spPr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38200" y="2127940"/>
          <a:ext cx="7239000" cy="4132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024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Mingguan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Xu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mxu@marvell.com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6629399" y="6475413"/>
            <a:ext cx="191446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Receiver AGC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7724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DL/UL-SU, DLMU: 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Operating the same way as 11ac, need to re-start AGC during HE-STF, especially when TxBF/DLMU is supported.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DL-OFDMA: 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A STA still operates in full-BW (20/40/80/160MHz ) front-end, even when its own tone allocation is smaller than 20MHz; 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Therefore AGC should be running in time domain for the full-BW signal to avoid clipping.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ULMU, UL-OFDMA: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For example, AP triggers multiple STAs to transmit simultaneously in UL [2].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AP receives signals from different STAs, and will operates the same way as 11ac and 11ax SU.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Due to power control, signals from different STAs are expected with similar Rx power, beamforming effect might be smaller.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For all receivers,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Set AGC with some headroom for PAPR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Need to re-calculate DC offset compensation after AGC over HE-STF is done.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148324" y="6477000"/>
            <a:ext cx="432811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10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HE-STF Periodicity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itchFamily="2" charset="2"/>
              </a:rPr>
              <a:t>Option 1 (short): keep the legacy periodicity of 0.8us  16-tone sampling 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Option 2 (mid): balance option 1&amp;3, 8-tone sampling  1.6us periodicity 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/>
              <a:t>Option 3 (long): keep the legacy 4-tone sampling </a:t>
            </a:r>
            <a:r>
              <a:rPr lang="en-US" dirty="0" smtClean="0">
                <a:sym typeface="Wingdings" pitchFamily="2" charset="2"/>
              </a:rPr>
              <a:t> period = 3.2us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962400" y="6477000"/>
            <a:ext cx="432811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81800" y="6477000"/>
            <a:ext cx="1719060" cy="184666"/>
          </a:xfrm>
        </p:spPr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HE-STF Periods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AGC design needs 5 periods for processing.</a:t>
            </a:r>
          </a:p>
          <a:p>
            <a:pPr lvl="1"/>
            <a:r>
              <a:rPr lang="en-US" dirty="0" smtClean="0"/>
              <a:t>AGC design includes multiple states of processing, such as coarse and fine gain steps, time for gain settling and DC offset estimation after gain settling.</a:t>
            </a:r>
          </a:p>
          <a:p>
            <a:pPr lvl="1"/>
            <a:r>
              <a:rPr lang="en-US" dirty="0" smtClean="0"/>
              <a:t>At least 5 periods are needed.</a:t>
            </a:r>
          </a:p>
          <a:p>
            <a:r>
              <a:rPr lang="en-US" dirty="0" smtClean="0"/>
              <a:t>Keeping HE-STF of 5 periods as in 11ac allows chip vendors to reuse 11ac AGC design and receiver state machines.</a:t>
            </a:r>
          </a:p>
          <a:p>
            <a:r>
              <a:rPr lang="en-US" dirty="0" smtClean="0"/>
              <a:t>For simplicity, use the same number of periods for both UL and DL PPDUs.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886200" y="6477000"/>
            <a:ext cx="432811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6781800" y="6477000"/>
            <a:ext cx="1719060" cy="184666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HE-STF Tone Indices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HE-STF tones are desired to </a:t>
            </a:r>
          </a:p>
          <a:p>
            <a:pPr lvl="1"/>
            <a:r>
              <a:rPr lang="en-US" dirty="0" smtClean="0"/>
              <a:t>sample the full bandwidth universally (no holes or uncovered edge) for OFDMA.</a:t>
            </a:r>
          </a:p>
          <a:p>
            <a:pPr lvl="1"/>
            <a:r>
              <a:rPr lang="en-US" dirty="0" smtClean="0"/>
              <a:t>be placed to generate periodic HE-STF signals in time domain.</a:t>
            </a:r>
          </a:p>
          <a:p>
            <a:r>
              <a:rPr lang="en-US" dirty="0" smtClean="0"/>
              <a:t>Hence, HE-STF tone indices will be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429000" y="6477000"/>
            <a:ext cx="171906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6629400" y="6477000"/>
            <a:ext cx="19812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81200" y="3810000"/>
          <a:ext cx="4876800" cy="2591478"/>
        </p:xfrm>
        <a:graphic>
          <a:graphicData uri="http://schemas.openxmlformats.org/presentationml/2006/ole">
            <p:oleObj spid="_x0000_s13314" name="Equation" r:id="rId4" imgW="3581280" imgH="1904760" progId="Equation.DSMT4">
              <p:embed/>
            </p:oleObj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Offset of HE-STF 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If HE-STF tones positions are not exactly multiple of N</a:t>
            </a:r>
            <a:r>
              <a:rPr lang="en-US" baseline="-25000" dirty="0" smtClean="0"/>
              <a:t>STF_sample</a:t>
            </a:r>
            <a:r>
              <a:rPr lang="en-US" dirty="0" smtClean="0"/>
              <a:t>, the time domain signals are not periodical.</a:t>
            </a:r>
          </a:p>
          <a:p>
            <a:pPr lvl="1"/>
            <a:r>
              <a:rPr lang="en-US" dirty="0" smtClean="0"/>
              <a:t>Suppose the HE-STF position is shifted from </a:t>
            </a:r>
            <a:r>
              <a:rPr lang="en-US" dirty="0" err="1" smtClean="0"/>
              <a:t>Eq</a:t>
            </a:r>
            <a:r>
              <a:rPr lang="en-US" dirty="0" smtClean="0"/>
              <a:t>(1) by </a:t>
            </a:r>
            <a:r>
              <a:rPr lang="en-US" b="1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 tones, the corresponding time signal has a linear phase related to periodic HE-STF signals in </a:t>
            </a:r>
            <a:r>
              <a:rPr lang="en-US" dirty="0" err="1" smtClean="0"/>
              <a:t>Eq</a:t>
            </a:r>
            <a:r>
              <a:rPr lang="en-US" dirty="0" smtClean="0"/>
              <a:t>(1).</a:t>
            </a:r>
          </a:p>
          <a:p>
            <a:pPr lvl="1"/>
            <a:r>
              <a:rPr lang="en-US" dirty="0" smtClean="0"/>
              <a:t>The linear phase is not periodic, hence leads to aperiodic HE-STF time signals, as long as </a:t>
            </a:r>
            <a:r>
              <a:rPr lang="en-US" i="1" dirty="0" smtClean="0"/>
              <a:t>m</a:t>
            </a:r>
            <a:r>
              <a:rPr lang="en-US" dirty="0" smtClean="0"/>
              <a:t> is </a:t>
            </a:r>
            <a:r>
              <a:rPr lang="en-US" i="1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equal to zero.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Note that the </a:t>
            </a:r>
            <a:r>
              <a:rPr lang="en-US" dirty="0" smtClean="0">
                <a:solidFill>
                  <a:srgbClr val="FF0000"/>
                </a:solidFill>
              </a:rPr>
              <a:t>amplitude</a:t>
            </a:r>
            <a:r>
              <a:rPr lang="en-US" dirty="0" smtClean="0"/>
              <a:t> of HE-STF is still periodic, but neither of </a:t>
            </a:r>
            <a:r>
              <a:rPr lang="en-US" dirty="0" smtClean="0">
                <a:solidFill>
                  <a:srgbClr val="FF0000"/>
                </a:solidFill>
              </a:rPr>
              <a:t>real/imaginary</a:t>
            </a:r>
            <a:r>
              <a:rPr lang="en-US" dirty="0" smtClean="0"/>
              <a:t> part 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432811" cy="184666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l"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6858000" y="6477000"/>
            <a:ext cx="1719060" cy="184666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  <p:graphicFrame>
        <p:nvGraphicFramePr>
          <p:cNvPr id="169986" name="Object 2"/>
          <p:cNvGraphicFramePr>
            <a:graphicFrameLocks noChangeAspect="1"/>
          </p:cNvGraphicFramePr>
          <p:nvPr/>
        </p:nvGraphicFramePr>
        <p:xfrm>
          <a:off x="1371600" y="4152900"/>
          <a:ext cx="6931025" cy="1333500"/>
        </p:xfrm>
        <a:graphic>
          <a:graphicData uri="http://schemas.openxmlformats.org/presentationml/2006/ole">
            <p:oleObj spid="_x0000_s14338" name="Equation" r:id="rId3" imgW="4343400" imgH="838080" progId="Equation.DSMT4">
              <p:embed/>
            </p:oleObj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Example of Different Offset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432811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6781800" y="6477000"/>
            <a:ext cx="1719060" cy="184666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  <p:graphicFrame>
        <p:nvGraphicFramePr>
          <p:cNvPr id="171010" name="Object 2"/>
          <p:cNvGraphicFramePr>
            <a:graphicFrameLocks noChangeAspect="1"/>
          </p:cNvGraphicFramePr>
          <p:nvPr/>
        </p:nvGraphicFramePr>
        <p:xfrm>
          <a:off x="755463" y="1295400"/>
          <a:ext cx="3664137" cy="2743200"/>
        </p:xfrm>
        <a:graphic>
          <a:graphicData uri="http://schemas.openxmlformats.org/presentationml/2006/ole">
            <p:oleObj spid="_x0000_s15362" name="Equation" r:id="rId3" imgW="7119000" imgH="5329800" progId="Equation.DSMT4">
              <p:embed/>
            </p:oleObj>
          </a:graphicData>
        </a:graphic>
      </p:graphicFrame>
      <p:pic>
        <p:nvPicPr>
          <p:cNvPr id="1710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1295400"/>
            <a:ext cx="365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101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463" y="3810000"/>
            <a:ext cx="365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2895600" y="2971800"/>
            <a:ext cx="11430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Periodic for m=0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2600" y="2895600"/>
            <a:ext cx="119518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Aperiodic for m=2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95600" y="5410200"/>
            <a:ext cx="10668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Aperiodic for m=4</a:t>
            </a:r>
            <a:endParaRPr lang="en-US" sz="1600" b="1" dirty="0">
              <a:solidFill>
                <a:srgbClr val="000000"/>
              </a:solidFill>
            </a:endParaRPr>
          </a:p>
        </p:txBody>
      </p:sp>
      <p:pic>
        <p:nvPicPr>
          <p:cNvPr id="17101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76800" y="3810000"/>
            <a:ext cx="365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5562600" y="5486400"/>
            <a:ext cx="114299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Aperiodic for m=8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Performance of Aperiodic HE-STF Signals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3845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16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" y="4648200"/>
            <a:ext cx="365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Aperiodic HE-STF signals (offset = 8) degrade power measurement.</a:t>
            </a:r>
          </a:p>
          <a:p>
            <a:pPr marL="168275" indent="-107950">
              <a:buFont typeface="Arial" pitchFamily="34" charset="0"/>
              <a:buChar char="•"/>
            </a:pPr>
            <a:r>
              <a:rPr lang="en-US" dirty="0" smtClean="0"/>
              <a:t>Using different period leads to different bias for aperiodic HE-STF; while periodic HE-STF  performance is almost insensitive to the measuring window.</a:t>
            </a:r>
          </a:p>
          <a:p>
            <a:pPr marL="168275" indent="-1079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48200" y="4648200"/>
            <a:ext cx="4191000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lvl="0" indent="-3175">
              <a:spcBef>
                <a:spcPct val="20000"/>
              </a:spcBef>
              <a:defRPr/>
            </a:pPr>
            <a:r>
              <a:rPr lang="en-US" kern="0" dirty="0" smtClean="0"/>
              <a:t>Aperiodic HE-STF signal leads to unnecessary DC offset.</a:t>
            </a:r>
          </a:p>
          <a:p>
            <a:pPr marL="339725" lvl="1" indent="-227013">
              <a:spcBef>
                <a:spcPct val="20000"/>
              </a:spcBef>
              <a:buFontTx/>
              <a:buChar char="•"/>
            </a:pPr>
            <a:r>
              <a:rPr lang="en-US" kern="0" dirty="0" smtClean="0"/>
              <a:t>DC offset is measured by averaging time domain signal in an 0.8us window (either an exact period – ideal timing or an arbitrary 0.8us window – imperfect timing) and normalized by signal power per tone.</a:t>
            </a:r>
          </a:p>
          <a:p>
            <a:pPr marL="339725" lvl="1" indent="-227013">
              <a:spcBef>
                <a:spcPct val="20000"/>
              </a:spcBef>
              <a:buFontTx/>
              <a:buChar char="•"/>
            </a:pPr>
            <a:r>
              <a:rPr lang="en-US" kern="0" dirty="0" smtClean="0"/>
              <a:t>In absence of DC offset, DC estimate based on aperiodic HE-STF signals is inaccurate and artificially introduces DC offset.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6047601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Periodic HE-STF (offset=0) is preferred for better performance.</a:t>
            </a:r>
            <a:endParaRPr lang="en-US" b="1" dirty="0"/>
          </a:p>
        </p:txBody>
      </p:sp>
      <p:sp>
        <p:nvSpPr>
          <p:cNvPr id="15" name="Right Arrow 14"/>
          <p:cNvSpPr/>
          <p:nvPr/>
        </p:nvSpPr>
        <p:spPr bwMode="auto">
          <a:xfrm rot="2926263">
            <a:off x="2342097" y="5702586"/>
            <a:ext cx="379899" cy="2286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ight Arrow 15"/>
          <p:cNvSpPr/>
          <p:nvPr/>
        </p:nvSpPr>
        <p:spPr bwMode="auto">
          <a:xfrm rot="8279834">
            <a:off x="4114078" y="5618053"/>
            <a:ext cx="601103" cy="2286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7305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56360"/>
            <a:ext cx="4396963" cy="329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30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356360"/>
            <a:ext cx="4396963" cy="329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HE-STF for 0.8us Periodicity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657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20MHz</a:t>
            </a:r>
          </a:p>
          <a:p>
            <a:pPr lvl="1"/>
            <a:r>
              <a:rPr lang="en-US" dirty="0" smtClean="0"/>
              <a:t>Assume guard/DC tone as [6 3 5]*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40MHz</a:t>
            </a:r>
          </a:p>
          <a:p>
            <a:pPr lvl="1"/>
            <a:r>
              <a:rPr lang="en-US" dirty="0" smtClean="0"/>
              <a:t>Assume guard/DC tone as [12 5 11]*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80MHz</a:t>
            </a:r>
          </a:p>
          <a:p>
            <a:pPr lvl="1"/>
            <a:r>
              <a:rPr lang="en-US" dirty="0" smtClean="0"/>
              <a:t>Assume guard/DC tone as [12 7 11]*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267200" y="6477000"/>
            <a:ext cx="504049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6781800" y="6477000"/>
            <a:ext cx="1719060" cy="184666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366838" y="2384425"/>
          <a:ext cx="6029325" cy="933450"/>
        </p:xfrm>
        <a:graphic>
          <a:graphicData uri="http://schemas.openxmlformats.org/presentationml/2006/ole">
            <p:oleObj spid="_x0000_s19458" name="Visio" r:id="rId4" imgW="6790566" imgH="1051128" progId="Visio.Drawing.11">
              <p:embed/>
            </p:oleObj>
          </a:graphicData>
        </a:graphic>
      </p:graphicFrame>
      <p:pic>
        <p:nvPicPr>
          <p:cNvPr id="7066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5486400"/>
            <a:ext cx="74168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65200" y="3974432"/>
            <a:ext cx="74168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7315200" y="1752600"/>
            <a:ext cx="15628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For illustration only.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3EA3D2-06E9-4683-8223-D14EE749F16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00200" y="3124200"/>
            <a:ext cx="59213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Performance of HE-STF Periodicities</a:t>
            </a:r>
            <a:endParaRPr lang="en-US" sz="28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altLang="zh-CN" dirty="0" smtClean="0"/>
              <a:t>Performance of Different Periodicity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886200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 flipH="1">
            <a:off x="6858000" y="6477000"/>
            <a:ext cx="1719060" cy="184666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  <p:sp>
        <p:nvSpPr>
          <p:cNvPr id="9" name="Content Placeholder 6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648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zh-CN" sz="2200" dirty="0" smtClean="0">
                <a:ea typeface="宋体" pitchFamily="2" charset="-122"/>
              </a:rPr>
              <a:t>Data:</a:t>
            </a:r>
          </a:p>
          <a:p>
            <a:pPr lvl="1" eaLnBrk="1" hangingPunct="1">
              <a:buFont typeface="Times New Roman" pitchFamily="18" charset="0"/>
              <a:buChar char="−"/>
            </a:pPr>
            <a:r>
              <a:rPr lang="en-US" altLang="zh-CN" dirty="0" smtClean="0">
                <a:ea typeface="宋体" pitchFamily="2" charset="-122"/>
              </a:rPr>
              <a:t>4x symbol duration + 0.8us CP</a:t>
            </a:r>
            <a:endParaRPr lang="en-US" altLang="zh-CN" sz="1800" dirty="0" smtClean="0">
              <a:ea typeface="宋体" pitchFamily="2" charset="-122"/>
            </a:endParaRPr>
          </a:p>
          <a:p>
            <a:pPr marL="342900" lvl="1" indent="-342900" eaLnBrk="1" hangingPunct="1">
              <a:buFont typeface="Arial" pitchFamily="34" charset="0"/>
              <a:buChar char="•"/>
            </a:pPr>
            <a:r>
              <a:rPr lang="en-US" altLang="zh-CN" sz="2200" b="1" dirty="0" smtClean="0">
                <a:ea typeface="宋体" pitchFamily="2" charset="-122"/>
                <a:cs typeface="+mn-cs"/>
              </a:rPr>
              <a:t>HE-STF:</a:t>
            </a:r>
            <a:endParaRPr lang="en-US" altLang="zh-CN" b="1" dirty="0" smtClean="0">
              <a:ea typeface="宋体" pitchFamily="2" charset="-122"/>
              <a:cs typeface="+mn-cs"/>
            </a:endParaRPr>
          </a:p>
          <a:p>
            <a:pPr marL="685800" lvl="2" indent="-342900" eaLnBrk="1" hangingPunct="1">
              <a:buFont typeface="Times New Roman" pitchFamily="18" charset="0"/>
              <a:buChar char="‒"/>
            </a:pPr>
            <a:r>
              <a:rPr lang="en-US" altLang="zh-CN" dirty="0" smtClean="0">
                <a:ea typeface="宋体" pitchFamily="2" charset="-122"/>
              </a:rPr>
              <a:t>Option 1: 0.8us periodicity for 4us symbol</a:t>
            </a:r>
          </a:p>
          <a:p>
            <a:pPr marL="685800" lvl="2" indent="-342900" eaLnBrk="1" hangingPunct="1">
              <a:buFont typeface="Times New Roman" pitchFamily="18" charset="0"/>
              <a:buChar char="‒"/>
            </a:pPr>
            <a:r>
              <a:rPr lang="en-US" altLang="zh-CN" dirty="0" smtClean="0">
                <a:ea typeface="宋体" pitchFamily="2" charset="-122"/>
              </a:rPr>
              <a:t>Option 2: 1.6us periodicity for 8us symbol</a:t>
            </a:r>
          </a:p>
          <a:p>
            <a:pPr marL="685800" lvl="2" indent="-342900" eaLnBrk="1" hangingPunct="1">
              <a:buFont typeface="Times New Roman" pitchFamily="18" charset="0"/>
              <a:buChar char="‒"/>
            </a:pPr>
            <a:r>
              <a:rPr lang="en-US" altLang="zh-CN" dirty="0" smtClean="0">
                <a:ea typeface="宋体" pitchFamily="2" charset="-122"/>
              </a:rPr>
              <a:t>Option 3: 3.2us periodicity for 16us symbol</a:t>
            </a:r>
          </a:p>
          <a:p>
            <a:pPr marL="685800" lvl="2" indent="-342900" eaLnBrk="1" hangingPunct="1">
              <a:buFont typeface="Times New Roman" pitchFamily="18" charset="0"/>
              <a:buChar char="‒"/>
            </a:pPr>
            <a:r>
              <a:rPr lang="en-US" altLang="zh-CN" dirty="0" smtClean="0">
                <a:ea typeface="宋体" pitchFamily="2" charset="-122"/>
              </a:rPr>
              <a:t>HE-STF tones assigned according to Equation (1) on slide 4.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200" b="1" dirty="0" smtClean="0">
                <a:ea typeface="宋体" pitchFamily="2" charset="-122"/>
              </a:rPr>
              <a:t>HE-LTF:</a:t>
            </a:r>
          </a:p>
          <a:p>
            <a:pPr marL="685800" lvl="2" indent="-342900">
              <a:buFont typeface="Times New Roman" pitchFamily="18" charset="0"/>
              <a:buChar char="−"/>
            </a:pPr>
            <a:r>
              <a:rPr lang="en-US" altLang="zh-CN" dirty="0" smtClean="0">
                <a:ea typeface="宋体" pitchFamily="2" charset="-122"/>
              </a:rPr>
              <a:t>Uncompressed</a:t>
            </a:r>
          </a:p>
          <a:p>
            <a:pPr marL="685800" lvl="2" indent="-342900">
              <a:buFont typeface="Times New Roman" pitchFamily="18" charset="0"/>
              <a:buChar char="−"/>
            </a:pPr>
            <a:r>
              <a:rPr lang="en-US" altLang="zh-CN" dirty="0" smtClean="0">
                <a:ea typeface="宋体" pitchFamily="2" charset="-122"/>
              </a:rPr>
              <a:t>Compressed (P-matrix based, Ng4) or uncompressed LTF, 0.8us CP [2]</a:t>
            </a:r>
            <a:endParaRPr lang="en-US" altLang="zh-CN" b="1" dirty="0" smtClean="0">
              <a:ea typeface="宋体" pitchFamily="2" charset="-122"/>
            </a:endParaRPr>
          </a:p>
          <a:p>
            <a:pPr marL="342900" lvl="1" indent="-342900" eaLnBrk="1" hangingPunct="1">
              <a:buFont typeface="Arial" pitchFamily="34" charset="0"/>
              <a:buChar char="•"/>
            </a:pPr>
            <a:r>
              <a:rPr lang="en-US" altLang="zh-CN" sz="2200" b="1" dirty="0" smtClean="0">
                <a:ea typeface="宋体" pitchFamily="2" charset="-122"/>
              </a:rPr>
              <a:t>Legacy preambles are </a:t>
            </a:r>
            <a:r>
              <a:rPr lang="en-US" altLang="zh-CN" sz="2200" b="1" dirty="0" err="1" smtClean="0">
                <a:ea typeface="宋体" pitchFamily="2" charset="-122"/>
              </a:rPr>
              <a:t>prepended</a:t>
            </a:r>
            <a:r>
              <a:rPr lang="en-US" altLang="zh-CN" sz="2200" b="1" dirty="0" smtClean="0">
                <a:ea typeface="宋体" pitchFamily="2" charset="-122"/>
              </a:rPr>
              <a:t>.</a:t>
            </a:r>
          </a:p>
          <a:p>
            <a:pPr marL="342900" lvl="1" indent="-342900" eaLnBrk="1" hangingPunct="1">
              <a:buFont typeface="Arial" pitchFamily="34" charset="0"/>
              <a:buChar char="•"/>
            </a:pPr>
            <a:endParaRPr lang="en-US" altLang="zh-CN" sz="2200" b="1" dirty="0" smtClean="0">
              <a:ea typeface="宋体" pitchFamily="2" charset="-122"/>
            </a:endParaRPr>
          </a:p>
          <a:p>
            <a:pPr marL="342900" lvl="1" indent="-342900" eaLnBrk="1" hangingPunct="1">
              <a:buFont typeface="Arial" pitchFamily="34" charset="0"/>
              <a:buChar char="•"/>
            </a:pPr>
            <a:r>
              <a:rPr lang="en-US" altLang="zh-CN" sz="2200" b="1" dirty="0" smtClean="0">
                <a:ea typeface="宋体" pitchFamily="2" charset="-122"/>
              </a:rPr>
              <a:t>Power is collected only over 1 Rx antenna and over the 2nd HE-STF period.</a:t>
            </a:r>
          </a:p>
          <a:p>
            <a:pPr marL="342900" lvl="1" indent="-342900" eaLnBrk="1" hangingPunct="1">
              <a:buNone/>
            </a:pPr>
            <a:endParaRPr lang="en-US" altLang="zh-CN" sz="2200" b="1" dirty="0" smtClean="0">
              <a:ea typeface="宋体" pitchFamily="2" charset="-122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8983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Yakun Sun,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239000" cy="39353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600200"/>
            <a:ext cx="4846320" cy="3633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600200"/>
            <a:ext cx="4846320" cy="3633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DL/UL-SU, DLMU: (1) 20MHz, D-NLOS, 1x1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200400" y="6477000"/>
            <a:ext cx="171906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200" y="6477000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3810000"/>
            <a:ext cx="920445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SNR = 0dB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257800" y="3810000"/>
            <a:ext cx="997389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SNR = 30dB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00" y="3762600"/>
            <a:ext cx="10668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Performance close to 11ac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 flipV="1">
            <a:off x="7391400" y="3048000"/>
            <a:ext cx="609600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838200" y="5638800"/>
            <a:ext cx="71628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Even for shortest HE-STF (0.8us), power bump within -1.5~1dB for both low and high SNR</a:t>
            </a:r>
            <a:endParaRPr lang="en-US" sz="1400" b="1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94187" y="1676400"/>
            <a:ext cx="4849813" cy="3638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52400" y="1600200"/>
            <a:ext cx="4846320" cy="3634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(2) Outdoor Channels – UMi-NLOS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18605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200" y="6477000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5562600"/>
            <a:ext cx="70104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Power bump </a:t>
            </a:r>
            <a:r>
              <a:rPr lang="en-US" sz="1400" b="1" dirty="0" smtClean="0">
                <a:sym typeface="Wingdings" pitchFamily="2" charset="2"/>
              </a:rPr>
              <a:t>still within -2 ~1.5dB and no worse than 11ac performance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14400" y="3581400"/>
            <a:ext cx="920445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SNR = 0dB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257800" y="3733800"/>
            <a:ext cx="997389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SNR = 30dB</a:t>
            </a:r>
            <a:endParaRPr lang="en-US" b="1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(3) Wider BW, 4Tx No TxBF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1600200"/>
            <a:ext cx="5074484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49085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22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" y="5715000"/>
            <a:ext cx="63246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12713" algn="ctr"/>
            <a:r>
              <a:rPr lang="en-US" sz="1400" b="1" dirty="0" smtClean="0">
                <a:sym typeface="Wingdings" pitchFamily="2" charset="2"/>
              </a:rPr>
              <a:t>Power bump for 80MHz and 4Tx within a similar range as 20MHz 1Tx.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667000" y="3733800"/>
            <a:ext cx="16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SNR = 30dB, </a:t>
            </a:r>
            <a:r>
              <a:rPr lang="en-US" b="1" dirty="0" err="1" smtClean="0"/>
              <a:t>Nss</a:t>
            </a:r>
            <a:r>
              <a:rPr lang="en-US" b="1" dirty="0" smtClean="0"/>
              <a:t>=1</a:t>
            </a:r>
            <a:endParaRPr lang="en-US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28800"/>
            <a:ext cx="4632960" cy="347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(4) TxBF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3810000"/>
            <a:ext cx="1468672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SNR = 30dB, </a:t>
            </a:r>
            <a:r>
              <a:rPr lang="en-US" b="1" dirty="0" err="1" smtClean="0"/>
              <a:t>Nss</a:t>
            </a:r>
            <a:r>
              <a:rPr lang="en-US" b="1" dirty="0" smtClean="0"/>
              <a:t>=2</a:t>
            </a:r>
            <a:endParaRPr lang="en-US" b="1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8968" y="1828800"/>
            <a:ext cx="4635032" cy="347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7086600" y="4038600"/>
            <a:ext cx="1468672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SNR = 30dB, </a:t>
            </a:r>
            <a:r>
              <a:rPr lang="en-US" b="1" dirty="0" err="1" smtClean="0"/>
              <a:t>Nss</a:t>
            </a:r>
            <a:r>
              <a:rPr lang="en-US" b="1" dirty="0" smtClean="0"/>
              <a:t>=1</a:t>
            </a:r>
            <a:endParaRPr lang="en-US" b="1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762000" y="5715000"/>
            <a:ext cx="7772400" cy="533400"/>
          </a:xfrm>
          <a:ln>
            <a:noFill/>
          </a:ln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Power bump gap between 0.8us HE-STF and longer (1.6-3.2us) HE-STF is very small for TxBF in both indoor and outdoor channels.</a:t>
            </a:r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9085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23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7010400" y="6477000"/>
            <a:ext cx="1719060" cy="184666"/>
          </a:xfrm>
        </p:spPr>
        <p:txBody>
          <a:bodyPr/>
          <a:lstStyle/>
          <a:p>
            <a:pPr>
              <a:defRPr/>
            </a:pPr>
            <a:r>
              <a:rPr lang="da-DK" dirty="0" smtClean="0"/>
              <a:t>Yakun Sun, 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868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DL-OFDMA: (1) Narrowband Allocation</a:t>
            </a:r>
            <a:endParaRPr lang="en-US" dirty="0"/>
          </a:p>
        </p:txBody>
      </p:sp>
      <p:pic>
        <p:nvPicPr>
          <p:cNvPr id="450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447800"/>
            <a:ext cx="5180053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5" name="Group 14"/>
          <p:cNvGrpSpPr/>
          <p:nvPr/>
        </p:nvGrpSpPr>
        <p:grpSpPr>
          <a:xfrm>
            <a:off x="5943600" y="1752600"/>
            <a:ext cx="2438400" cy="3190220"/>
            <a:chOff x="6134100" y="1600200"/>
            <a:chExt cx="2438400" cy="3190220"/>
          </a:xfrm>
        </p:grpSpPr>
        <p:sp>
          <p:nvSpPr>
            <p:cNvPr id="8" name="TextBox 7"/>
            <p:cNvSpPr txBox="1"/>
            <p:nvPr/>
          </p:nvSpPr>
          <p:spPr>
            <a:xfrm>
              <a:off x="6134100" y="1600200"/>
              <a:ext cx="2438400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2713"/>
              <a:r>
                <a:rPr lang="en-US" sz="1400" b="1" dirty="0" smtClean="0">
                  <a:solidFill>
                    <a:srgbClr val="C00000"/>
                  </a:solidFill>
                  <a:sym typeface="Wingdings" pitchFamily="2" charset="2"/>
                </a:rPr>
                <a:t>For </a:t>
              </a:r>
              <a:r>
                <a:rPr lang="en-US" sz="1400" b="1" i="1" dirty="0" smtClean="0">
                  <a:solidFill>
                    <a:srgbClr val="C00000"/>
                  </a:solidFill>
                  <a:sym typeface="Wingdings" pitchFamily="2" charset="2"/>
                </a:rPr>
                <a:t>each</a:t>
              </a:r>
              <a:r>
                <a:rPr lang="en-US" sz="1400" b="1" dirty="0" smtClean="0">
                  <a:solidFill>
                    <a:srgbClr val="C00000"/>
                  </a:solidFill>
                  <a:sym typeface="Wingdings" pitchFamily="2" charset="2"/>
                </a:rPr>
                <a:t> PPDU, schedule 56 </a:t>
              </a:r>
              <a:r>
                <a:rPr lang="en-US" sz="1400" b="1" u="sng" dirty="0" smtClean="0">
                  <a:solidFill>
                    <a:srgbClr val="7030A0"/>
                  </a:solidFill>
                  <a:sym typeface="Wingdings" pitchFamily="2" charset="2"/>
                </a:rPr>
                <a:t>best</a:t>
              </a:r>
              <a:r>
                <a:rPr lang="en-US" sz="1400" b="1" dirty="0" smtClean="0">
                  <a:solidFill>
                    <a:srgbClr val="CC3300"/>
                  </a:solidFill>
                  <a:sym typeface="Wingdings" pitchFamily="2" charset="2"/>
                </a:rPr>
                <a:t> </a:t>
              </a:r>
              <a:r>
                <a:rPr lang="en-US" sz="1400" b="1" dirty="0" smtClean="0">
                  <a:solidFill>
                    <a:srgbClr val="C00000"/>
                  </a:solidFill>
                  <a:sym typeface="Wingdings" pitchFamily="2" charset="2"/>
                </a:rPr>
                <a:t>(contiguous) tones for STA1 in term of average SNR, and the rest tones for STA2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134100" y="3200400"/>
              <a:ext cx="2438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2713"/>
              <a:r>
                <a:rPr lang="en-US" sz="1400" b="1" dirty="0" smtClean="0">
                  <a:solidFill>
                    <a:srgbClr val="C00000"/>
                  </a:solidFill>
                  <a:sym typeface="Wingdings" pitchFamily="2" charset="2"/>
                </a:rPr>
                <a:t>TxBF to each STA on the scheduled tones</a:t>
              </a:r>
              <a:endParaRPr lang="en-US" sz="1400" b="1" dirty="0" smtClean="0">
                <a:solidFill>
                  <a:srgbClr val="7030A0"/>
                </a:solidFill>
                <a:sym typeface="Wingdings" pitchFamily="2" charset="2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>
              <a:off x="7315200" y="27432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33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6134100" y="4267200"/>
              <a:ext cx="2438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2713"/>
              <a:r>
                <a:rPr lang="en-US" sz="1400" b="1" dirty="0" smtClean="0">
                  <a:solidFill>
                    <a:srgbClr val="CC3300"/>
                  </a:solidFill>
                  <a:sym typeface="Wingdings" pitchFamily="2" charset="2"/>
                </a:rPr>
                <a:t>STA1</a:t>
              </a:r>
              <a:r>
                <a:rPr lang="en-US" sz="1400" b="1" dirty="0" smtClean="0">
                  <a:solidFill>
                    <a:srgbClr val="C00000"/>
                  </a:solidFill>
                  <a:sym typeface="Wingdings" pitchFamily="2" charset="2"/>
                </a:rPr>
                <a:t> measures HE-STF power over in time domain</a:t>
              </a:r>
              <a:endParaRPr lang="en-US" sz="1400" b="1" dirty="0" smtClean="0">
                <a:solidFill>
                  <a:srgbClr val="C00000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>
              <a:off x="7315200" y="38100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33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13" name="TextBox 12"/>
          <p:cNvSpPr txBox="1"/>
          <p:nvPr/>
        </p:nvSpPr>
        <p:spPr>
          <a:xfrm>
            <a:off x="685800" y="5410200"/>
            <a:ext cx="8001000" cy="990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2301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b="1" dirty="0" smtClean="0">
                <a:sym typeface="Wingdings" pitchFamily="2" charset="2"/>
              </a:rPr>
              <a:t>The 2-user OFDMA transmission is very close to a general multi-user DL-OFDMA transmission to each individual receiver. (</a:t>
            </a:r>
            <a:r>
              <a:rPr lang="en-US" sz="1400" b="1" dirty="0" smtClean="0">
                <a:sym typeface="Wingdings" pitchFamily="2" charset="2"/>
              </a:rPr>
              <a:t>All unscheduled tones are randomly beamformed.)</a:t>
            </a:r>
            <a:endParaRPr lang="en-US" sz="1400" dirty="0" smtClean="0">
              <a:sym typeface="Wingdings" pitchFamily="2" charset="2"/>
            </a:endParaRPr>
          </a:p>
          <a:p>
            <a:pPr marL="342900" indent="-2301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b="1" dirty="0" smtClean="0">
                <a:sym typeface="Wingdings" pitchFamily="2" charset="2"/>
              </a:rPr>
              <a:t>Power bump gap between different periodicities is less than 0.5-1dB.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9085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24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6815340" y="6477000"/>
            <a:ext cx="1719060" cy="184666"/>
          </a:xfrm>
        </p:spPr>
        <p:txBody>
          <a:bodyPr/>
          <a:lstStyle/>
          <a:p>
            <a:pPr>
              <a:defRPr/>
            </a:pPr>
            <a:r>
              <a:rPr lang="da-DK" dirty="0" smtClean="0"/>
              <a:t>Yakun Sun, 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771650"/>
            <a:ext cx="58674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(2) Different Sizes of Allocations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67000" y="4572000"/>
            <a:ext cx="15240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SNR = 30dB, </a:t>
            </a:r>
            <a:r>
              <a:rPr lang="en-US" b="1" dirty="0" err="1" smtClean="0"/>
              <a:t>Nss</a:t>
            </a:r>
            <a:r>
              <a:rPr lang="en-US" b="1" dirty="0" smtClean="0"/>
              <a:t>=2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257800" y="4724400"/>
            <a:ext cx="35814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12713"/>
            <a:r>
              <a:rPr lang="en-US" b="1" dirty="0" smtClean="0">
                <a:sym typeface="Wingdings" pitchFamily="2" charset="2"/>
              </a:rPr>
              <a:t>Small range of power bump for OFDMA resource allocations (no allocation  narrow allocation  wide resource allocation  SU)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0" y="301126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STA1 is allocated 14 tones on the edge and only beamformed over those tones. 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1752600" y="2362200"/>
            <a:ext cx="10668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0" y="40386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STA1 is allocated half of all tones and only beamformed over those tones. 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flipV="1">
            <a:off x="1981200" y="2895600"/>
            <a:ext cx="8382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0" y="1981200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STA1 is not scheduled (each tone is beamformed to STA2, STA1 is an unintended receiver).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1676400" y="3352800"/>
            <a:ext cx="1143000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18" name="Oval 17"/>
          <p:cNvSpPr/>
          <p:nvPr/>
        </p:nvSpPr>
        <p:spPr bwMode="auto">
          <a:xfrm>
            <a:off x="4648200" y="4038600"/>
            <a:ext cx="381000" cy="228600"/>
          </a:xfrm>
          <a:prstGeom prst="ellipse">
            <a:avLst/>
          </a:prstGeom>
          <a:solidFill>
            <a:schemeClr val="accent6">
              <a:lumMod val="75000"/>
              <a:alpha val="36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>
              <a:rot lat="3282664" lon="21081358" rev="21201780"/>
            </a:camera>
            <a:lightRig rig="threePt" dir="t"/>
          </a:scene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 flipV="1">
            <a:off x="5029200" y="4267200"/>
            <a:ext cx="68580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9085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25</a:t>
            </a:fld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(3) Insufficient Coverage</a:t>
            </a:r>
            <a:endParaRPr lang="en-US" sz="2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638800" y="1981200"/>
            <a:ext cx="3124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1" indent="6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latin typeface="+mn-lt"/>
              </a:rPr>
              <a:t>D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L-OFDMA + TxBF with STA1/STA2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STA1 transmit over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26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contiguous tones symmetrically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across DC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kern="0" dirty="0" smtClean="0">
                <a:latin typeface="+mn-lt"/>
              </a:rPr>
              <a:t>STA2 transmit over the rest tones.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8275" lvl="0" indent="-168275">
              <a:spcBef>
                <a:spcPct val="20000"/>
              </a:spcBef>
              <a:buFontTx/>
              <a:buChar char="•"/>
              <a:defRPr/>
            </a:pPr>
            <a:r>
              <a:rPr lang="en-US" kern="0" dirty="0" smtClean="0"/>
              <a:t>TxBF to each STA on the allocated tones.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Artificially put 3 DC tones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(so all HE-STF are beamformed to STA2)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5410200"/>
            <a:ext cx="7772400" cy="762000"/>
          </a:xfrm>
        </p:spPr>
        <p:txBody>
          <a:bodyPr>
            <a:normAutofit fontScale="85000" lnSpcReduction="10000"/>
          </a:bodyPr>
          <a:lstStyle/>
          <a:p>
            <a:r>
              <a:rPr lang="en-US" sz="1800" dirty="0" smtClean="0"/>
              <a:t>STA1 </a:t>
            </a:r>
            <a:r>
              <a:rPr lang="en-US" sz="1800" dirty="0" smtClean="0">
                <a:solidFill>
                  <a:srgbClr val="FF0000"/>
                </a:solidFill>
              </a:rPr>
              <a:t>always</a:t>
            </a:r>
            <a:r>
              <a:rPr lang="en-US" sz="1800" dirty="0" smtClean="0"/>
              <a:t> uses the center 26 tones </a:t>
            </a:r>
            <a:r>
              <a:rPr lang="en-US" sz="1800" dirty="0" smtClean="0">
                <a:sym typeface="Wingdings" pitchFamily="2" charset="2"/>
              </a:rPr>
              <a:t> no beamformed HE-STF for STA1  </a:t>
            </a:r>
            <a:r>
              <a:rPr lang="en-US" sz="1800" dirty="0" smtClean="0">
                <a:solidFill>
                  <a:srgbClr val="FF0000"/>
                </a:solidFill>
                <a:sym typeface="Wingdings" pitchFamily="2" charset="2"/>
              </a:rPr>
              <a:t>worst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sym typeface="Wingdings" pitchFamily="2" charset="2"/>
              </a:rPr>
              <a:t>scenario</a:t>
            </a:r>
            <a:r>
              <a:rPr lang="en-US" sz="1800" dirty="0" smtClean="0">
                <a:sym typeface="Wingdings" pitchFamily="2" charset="2"/>
              </a:rPr>
              <a:t> in DL-OFDMA.</a:t>
            </a:r>
          </a:p>
          <a:p>
            <a:r>
              <a:rPr lang="en-US" sz="1800" dirty="0" smtClean="0">
                <a:sym typeface="Wingdings" pitchFamily="2" charset="2"/>
              </a:rPr>
              <a:t>Power bump performance is only </a:t>
            </a:r>
            <a:r>
              <a:rPr lang="en-US" sz="1800" dirty="0" smtClean="0">
                <a:solidFill>
                  <a:srgbClr val="FF0000"/>
                </a:solidFill>
                <a:sym typeface="Wingdings" pitchFamily="2" charset="2"/>
              </a:rPr>
              <a:t>0.5dB</a:t>
            </a:r>
            <a:r>
              <a:rPr lang="en-US" sz="1800" dirty="0" smtClean="0">
                <a:sym typeface="Wingdings" pitchFamily="2" charset="2"/>
              </a:rPr>
              <a:t> between different HE-STFs.</a:t>
            </a:r>
            <a:endParaRPr lang="en-US" sz="1800" dirty="0"/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676400"/>
            <a:ext cx="48006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9085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26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(4) Partial BW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029200"/>
            <a:ext cx="7772400" cy="12954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dirty="0" smtClean="0"/>
              <a:t>Assume data tones are [-118:-2 2:118]. Split 20MHz into 9 blocks of 26-tone each.</a:t>
            </a:r>
          </a:p>
          <a:p>
            <a:r>
              <a:rPr lang="en-US" dirty="0" smtClean="0"/>
              <a:t>Only a single allocation of 26/52/104 (except the center 26x1), the rest tones are unused.</a:t>
            </a:r>
          </a:p>
          <a:p>
            <a:pPr lvl="1"/>
            <a:r>
              <a:rPr lang="en-US" dirty="0" smtClean="0"/>
              <a:t>Corresponds to 11% to 44% BW usage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corner cases in DL-OFDMA.</a:t>
            </a:r>
          </a:p>
          <a:p>
            <a:r>
              <a:rPr lang="en-US" dirty="0" smtClean="0"/>
              <a:t>0.8us HE-STF works well for DL-OFDMA even for partial BW usage.</a:t>
            </a:r>
          </a:p>
          <a:p>
            <a:pPr lvl="1"/>
            <a:r>
              <a:rPr lang="en-US" dirty="0" smtClean="0"/>
              <a:t>Typically has less than 1dB loss than 1.6us HE-STF. </a:t>
            </a:r>
          </a:p>
          <a:p>
            <a:pPr lvl="1"/>
            <a:r>
              <a:rPr lang="en-US" dirty="0" smtClean="0"/>
              <a:t>A little longer tail at 26x1 for UMi-NLOS less than 3%. For such a case, a low MCS may more likely be  used, therefore the noise will be the dominant factor rather than AGC/ADC clipping.</a:t>
            </a:r>
            <a:endParaRPr lang="en-US" dirty="0"/>
          </a:p>
        </p:txBody>
      </p:sp>
      <p:pic>
        <p:nvPicPr>
          <p:cNvPr id="2099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09700"/>
            <a:ext cx="4632960" cy="347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99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409700"/>
            <a:ext cx="4632960" cy="347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9085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27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305800" cy="1066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UL-OFDMA: (1) Narrowband Resource Allocations</a:t>
            </a:r>
            <a:endParaRPr lang="en-US" sz="2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638800" y="2286000"/>
            <a:ext cx="3124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lvl="1" indent="6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UL-OFDMA with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9 STAs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b="0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20MHz, UMi-NLOS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kern="0" dirty="0" smtClean="0">
                <a:latin typeface="+mn-lt"/>
              </a:rPr>
              <a:t>1 Tx, 1 Rx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b="0" i="0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kern="0" dirty="0" smtClean="0">
                <a:latin typeface="+mn-lt"/>
              </a:rPr>
              <a:t>Assume data tones are [-118:-2 2:118].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b="0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Split the data tones into 9 blocks of 26-tone each.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b="0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STA occupies </a:t>
            </a:r>
            <a:r>
              <a:rPr kumimoji="0" lang="en-US" b="0" i="0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</a:t>
            </a:r>
            <a:r>
              <a:rPr kumimoji="0" lang="en-US" b="0" i="0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block</a:t>
            </a:r>
            <a:r>
              <a:rPr kumimoji="0" lang="en-US" b="0" i="0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nd transmits HE-STF tones within its allocated bandwidth.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kern="0" dirty="0" smtClean="0">
                <a:latin typeface="+mn-lt"/>
              </a:rPr>
              <a:t>The received power is roughly equal by each STA transmitting equal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power and normalizing</a:t>
            </a:r>
            <a:r>
              <a:rPr lang="en-US" kern="0" dirty="0" smtClean="0">
                <a:latin typeface="+mn-lt"/>
              </a:rPr>
              <a:t> its channel.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57912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>
              <a:buFont typeface="Arial" pitchFamily="34" charset="0"/>
              <a:buChar char="•"/>
            </a:pPr>
            <a:r>
              <a:rPr lang="en-US" sz="1800" b="1" dirty="0" smtClean="0"/>
              <a:t>0.8us HE-STF shows 0.8dB loss at 10% and 1.2dB loss at 1% comparing 1.6us HE-STF.</a:t>
            </a:r>
          </a:p>
        </p:txBody>
      </p:sp>
      <p:pic>
        <p:nvPicPr>
          <p:cNvPr id="11162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05000"/>
            <a:ext cx="497299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9085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28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(2) Practical Resource Allocations</a:t>
            </a:r>
            <a:endParaRPr lang="en-US" sz="2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486400" y="2133600"/>
            <a:ext cx="3276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marL="0" marR="0" lvl="1" indent="6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UL-OFDMA with </a:t>
            </a: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up to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9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STAs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b="0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20MHz, UMi-NLOS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kern="0" dirty="0" smtClean="0">
                <a:latin typeface="+mn-lt"/>
              </a:rPr>
              <a:t>1 Tx, 1 Rx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kern="0" dirty="0" smtClean="0">
                <a:latin typeface="+mn-lt"/>
              </a:rPr>
              <a:t>Assume data tones are [-118:-2 2:118], and split into 9 26-tone blocks.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kern="0" dirty="0" smtClean="0">
                <a:latin typeface="+mn-lt"/>
              </a:rPr>
              <a:t>Each user can be scheduled with </a:t>
            </a:r>
            <a:r>
              <a:rPr kumimoji="0" lang="en-US" b="0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blocks,</a:t>
            </a:r>
            <a:r>
              <a:rPr kumimoji="0" lang="en-US" b="0" i="0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n=1…4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b="0" i="0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b="0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</a:t>
            </a:r>
            <a:r>
              <a:rPr lang="en-US" kern="0" dirty="0" smtClean="0">
                <a:latin typeface="+mn-lt"/>
              </a:rPr>
              <a:t>UL transmission with a practical resource allocations.</a:t>
            </a:r>
          </a:p>
          <a:p>
            <a:pPr marL="398463" lvl="1" indent="-171450">
              <a:spcBef>
                <a:spcPct val="20000"/>
              </a:spcBef>
              <a:buFont typeface="Times New Roman" pitchFamily="18" charset="0"/>
              <a:buChar char="−"/>
            </a:pPr>
            <a:r>
              <a:rPr kumimoji="0" lang="en-US" sz="1100" b="0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STA occupies a </a:t>
            </a:r>
            <a:r>
              <a:rPr kumimoji="0" lang="en-US" sz="1100" b="0" i="1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random valid </a:t>
            </a:r>
            <a:r>
              <a:rPr lang="en-US" sz="1100" i="1" kern="0" noProof="0" dirty="0" smtClean="0">
                <a:solidFill>
                  <a:srgbClr val="FF0000"/>
                </a:solidFill>
                <a:latin typeface="+mn-lt"/>
              </a:rPr>
              <a:t>number </a:t>
            </a:r>
            <a:r>
              <a:rPr lang="en-US" sz="1100" kern="0" noProof="0" dirty="0" smtClean="0">
                <a:solidFill>
                  <a:schemeClr val="tx2"/>
                </a:solidFill>
                <a:latin typeface="+mn-lt"/>
              </a:rPr>
              <a:t>of</a:t>
            </a:r>
            <a:r>
              <a:rPr lang="en-US" sz="1100" i="1" kern="0" noProof="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kumimoji="0" lang="en-US" sz="1100" b="0" i="0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blocks.</a:t>
            </a:r>
          </a:p>
          <a:p>
            <a:pPr marL="398463" lvl="1" indent="-171450">
              <a:spcBef>
                <a:spcPct val="20000"/>
              </a:spcBef>
              <a:buFont typeface="Times New Roman" pitchFamily="18" charset="0"/>
              <a:buChar char="−"/>
            </a:pPr>
            <a:r>
              <a:rPr lang="en-US" sz="1100" kern="0" dirty="0" smtClean="0">
                <a:solidFill>
                  <a:schemeClr val="tx2"/>
                </a:solidFill>
                <a:latin typeface="+mn-lt"/>
              </a:rPr>
              <a:t>All tones are allocated.</a:t>
            </a:r>
          </a:p>
          <a:p>
            <a:pPr marL="398463" lvl="1" indent="-171450">
              <a:spcBef>
                <a:spcPct val="20000"/>
              </a:spcBef>
              <a:buFont typeface="Times New Roman" pitchFamily="18" charset="0"/>
              <a:buChar char="−"/>
            </a:pPr>
            <a:r>
              <a:rPr kumimoji="0" lang="en-US" sz="1100" b="0" i="0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 of STAs in each UL transmission varies.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5562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863" indent="-169863">
              <a:buFont typeface="Arial" pitchFamily="34" charset="0"/>
              <a:buChar char="•"/>
            </a:pPr>
            <a:r>
              <a:rPr lang="en-US" sz="1800" b="1" dirty="0" smtClean="0"/>
              <a:t>Gap between 0.8us and 1.6us HE-STF becomes smaller over practical resource allocations.</a:t>
            </a:r>
            <a:endParaRPr lang="en-US" sz="1800" b="1" dirty="0"/>
          </a:p>
        </p:txBody>
      </p:sp>
      <p:pic>
        <p:nvPicPr>
          <p:cNvPr id="1126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76400"/>
            <a:ext cx="4953000" cy="371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9085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29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Yakun Sun,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5695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wookbong.lee@lge.com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Laurent.cariou@orange.com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(3) Single Narrowband Allocation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2600" y="2743200"/>
            <a:ext cx="2971800" cy="1371600"/>
          </a:xfrm>
        </p:spPr>
        <p:txBody>
          <a:bodyPr>
            <a:normAutofit/>
          </a:bodyPr>
          <a:lstStyle/>
          <a:p>
            <a:pPr marL="0" lvl="1" indent="6350">
              <a:buNone/>
            </a:pPr>
            <a:r>
              <a:rPr lang="en-US" sz="1400" dirty="0" smtClean="0"/>
              <a:t>UL-OFDMA with a single STA1</a:t>
            </a:r>
          </a:p>
          <a:p>
            <a:pPr marL="168275" indent="-168275"/>
            <a:r>
              <a:rPr lang="en-US" sz="1200" b="0" dirty="0" smtClean="0"/>
              <a:t>STA1 randomly transmit over </a:t>
            </a:r>
            <a:r>
              <a:rPr lang="en-US" sz="1200" b="0" dirty="0" smtClean="0">
                <a:solidFill>
                  <a:srgbClr val="FF0000"/>
                </a:solidFill>
              </a:rPr>
              <a:t>26</a:t>
            </a:r>
            <a:r>
              <a:rPr lang="en-US" sz="1200" b="0" dirty="0" smtClean="0"/>
              <a:t> contiguous tones; </a:t>
            </a:r>
            <a:r>
              <a:rPr lang="en-US" sz="1200" b="0" dirty="0" smtClean="0">
                <a:solidFill>
                  <a:srgbClr val="FF0000"/>
                </a:solidFill>
              </a:rPr>
              <a:t>No</a:t>
            </a:r>
            <a:r>
              <a:rPr lang="en-US" sz="1200" b="0" dirty="0" smtClean="0"/>
              <a:t> STA2.</a:t>
            </a:r>
          </a:p>
          <a:p>
            <a:pPr marL="168275" indent="-168275"/>
            <a:r>
              <a:rPr lang="en-US" sz="1200" b="0" dirty="0" smtClean="0"/>
              <a:t>STA1 transmits HE-STF tones within its allocated bandwidth. </a:t>
            </a:r>
          </a:p>
          <a:p>
            <a:pPr marL="168275" indent="-168275"/>
            <a:endParaRPr lang="en-US" sz="1200" b="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38200" y="5410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/>
          <a:p>
            <a:pPr marL="169863" marR="0" lvl="1" indent="-1698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Power bump of 0.8us LTF for the 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worst scenario 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(single narrowband) UL-OFDMA</a:t>
            </a:r>
            <a:r>
              <a:rPr kumimoji="0" lang="en-US" sz="1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has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a longer tail.</a:t>
            </a:r>
          </a:p>
        </p:txBody>
      </p:sp>
      <p:pic>
        <p:nvPicPr>
          <p:cNvPr id="1679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524000"/>
            <a:ext cx="5129793" cy="384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9085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30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Discussions on HE-STF Periodicity in Different HE PPDU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77240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All DL PPDUs and UL-SU PPDUs: prefer 0.8us HE-STF </a:t>
            </a:r>
          </a:p>
          <a:p>
            <a:pPr lvl="1"/>
            <a:r>
              <a:rPr lang="en-US" dirty="0" smtClean="0"/>
              <a:t>performs fine with the highest efficiency.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UL-MU PPDUs: prefer 1.6us HE-STF </a:t>
            </a:r>
          </a:p>
          <a:p>
            <a:pPr lvl="1"/>
            <a:r>
              <a:rPr lang="en-US" dirty="0" smtClean="0"/>
              <a:t>Improve performance and reliability</a:t>
            </a:r>
          </a:p>
          <a:p>
            <a:pPr lvl="2"/>
            <a:r>
              <a:rPr lang="en-US" sz="1700" dirty="0" smtClean="0"/>
              <a:t>Longer duration to protect from ISI from larger time offset spread among different STAs</a:t>
            </a:r>
          </a:p>
          <a:p>
            <a:pPr lvl="2"/>
            <a:r>
              <a:rPr lang="en-US" sz="1700" dirty="0" smtClean="0"/>
              <a:t>Improve the performance of 0.8us HE-STF for UL-OFDMA NB allocation (no long tail from 0.8us HE-STF).</a:t>
            </a:r>
          </a:p>
          <a:p>
            <a:pPr lvl="2"/>
            <a:r>
              <a:rPr lang="en-US" sz="1700" dirty="0" smtClean="0"/>
              <a:t>No transmit power dropping to zero if transmit only over center 26 tones (</a:t>
            </a:r>
            <a:r>
              <a:rPr lang="en-US" sz="1600" dirty="0" smtClean="0"/>
              <a:t>center 26 tone block has ZERO HE-STF tone if using 0.8us period)</a:t>
            </a:r>
            <a:endParaRPr lang="en-US" sz="1700" dirty="0" smtClean="0"/>
          </a:p>
          <a:p>
            <a:pPr lvl="1"/>
            <a:r>
              <a:rPr lang="en-US" dirty="0" smtClean="0"/>
              <a:t>Little sacrifice on efficiency</a:t>
            </a:r>
          </a:p>
          <a:p>
            <a:pPr lvl="2"/>
            <a:r>
              <a:rPr lang="en-US" sz="1700" dirty="0" smtClean="0"/>
              <a:t>No much overhead using longer HE-STF (additional 4us) in trigger-based frame with potentially less SIG symbols.</a:t>
            </a:r>
          </a:p>
          <a:p>
            <a:pPr lvl="2"/>
            <a:r>
              <a:rPr lang="en-US" sz="1700" dirty="0" smtClean="0"/>
              <a:t>No need to signal HE-STF periodicity.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Propose to use </a:t>
            </a:r>
            <a:r>
              <a:rPr lang="en-US" dirty="0" smtClean="0">
                <a:solidFill>
                  <a:srgbClr val="C00000"/>
                </a:solidFill>
              </a:rPr>
              <a:t>0.8us HE-STF for a non-trigger-based </a:t>
            </a:r>
            <a:r>
              <a:rPr lang="en-US" dirty="0" smtClean="0"/>
              <a:t>PPDU (DL, and UL-SU), and </a:t>
            </a:r>
            <a:r>
              <a:rPr lang="en-US" dirty="0" smtClean="0">
                <a:solidFill>
                  <a:srgbClr val="C00000"/>
                </a:solidFill>
              </a:rPr>
              <a:t>1.6us HE-STF for a trigger-based </a:t>
            </a:r>
            <a:r>
              <a:rPr lang="en-US" dirty="0" smtClean="0"/>
              <a:t>PPDU (UL-MUMIMO/OFDMA).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9085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31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447800"/>
            <a:ext cx="4846320" cy="3634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97680" y="1524000"/>
            <a:ext cx="4846320" cy="3634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Compressed LTF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38200" y="4038600"/>
            <a:ext cx="169386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No TxBF, UMi-NLOS, </a:t>
            </a:r>
          </a:p>
          <a:p>
            <a:r>
              <a:rPr lang="en-US" b="1" dirty="0" smtClean="0"/>
              <a:t>SNR=30dB, </a:t>
            </a:r>
            <a:r>
              <a:rPr lang="en-US" b="1" dirty="0" err="1" smtClean="0"/>
              <a:t>Nss</a:t>
            </a:r>
            <a:r>
              <a:rPr lang="en-US" b="1" dirty="0" smtClean="0"/>
              <a:t>=1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814964" y="4114800"/>
            <a:ext cx="232903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DL-OFDMA 56 tones, D-NLOS, </a:t>
            </a:r>
          </a:p>
          <a:p>
            <a:r>
              <a:rPr lang="en-US" b="1" dirty="0" smtClean="0"/>
              <a:t>SNR=30dB, </a:t>
            </a:r>
            <a:r>
              <a:rPr lang="en-US" b="1" dirty="0" err="1" smtClean="0"/>
              <a:t>Nss</a:t>
            </a:r>
            <a:r>
              <a:rPr lang="en-US" b="1" dirty="0" smtClean="0"/>
              <a:t>=2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90600" y="5257800"/>
            <a:ext cx="7315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863" indent="-169863">
              <a:buFont typeface="Arial" pitchFamily="34" charset="0"/>
              <a:buChar char="•"/>
            </a:pPr>
            <a:r>
              <a:rPr lang="en-US" sz="1400" b="1" dirty="0" smtClean="0">
                <a:sym typeface="Wingdings" pitchFamily="2" charset="2"/>
              </a:rPr>
              <a:t>Compressed LTF has been proposed in [3], with a different symbol duration as 4x data symbols.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en-US" sz="1400" b="1" dirty="0" smtClean="0">
                <a:sym typeface="Wingdings" pitchFamily="2" charset="2"/>
              </a:rPr>
              <a:t>Assume 4x compression (1x LTF symbol duration).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en-US" sz="1400" b="1" dirty="0" smtClean="0">
                <a:sym typeface="Wingdings" pitchFamily="2" charset="2"/>
              </a:rPr>
              <a:t>Power  ratio between compressed LTF and 0.8us/1.6us HE-STF is close that of 4x data symbols.</a:t>
            </a:r>
            <a:endParaRPr lang="en-US" sz="1400" b="1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9085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32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2400" y="1371600"/>
            <a:ext cx="5126671" cy="384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8721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19009" y="1371600"/>
            <a:ext cx="5129791" cy="384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PER Performance Based on 0.8us HE-STF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" y="5257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2-STA DL-OFDMA setup (STA1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56 contiguous tones, STA2 with the rest tones).</a:t>
            </a: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1" kern="0" dirty="0" smtClean="0">
                <a:latin typeface="+mn-lt"/>
              </a:rPr>
              <a:t>PER for STA1 only (of 8000 bits)</a:t>
            </a: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AGC set by power measurement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over the 2</a:t>
            </a:r>
            <a:r>
              <a:rPr kumimoji="0" lang="en-US" sz="2000" b="1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nd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period of HE-STF, 10bit ADC</a:t>
            </a: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000" b="1" kern="0" baseline="0" dirty="0" smtClean="0">
              <a:latin typeface="+mn-lt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0.8us HE-STF leads to almost no performance degradation comparing to no AGC/ADC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3230880"/>
            <a:ext cx="603050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MCS9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391400" y="2316480"/>
            <a:ext cx="603050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MCS9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0" y="2773680"/>
            <a:ext cx="603050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MCS7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629400" y="3611880"/>
            <a:ext cx="603050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MCS4</a:t>
            </a:r>
            <a:endParaRPr lang="en-US" b="1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9085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33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7724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By extensive simulations we compared three (long, median, and short) HE-STF designs in different channels and signal types.</a:t>
            </a:r>
          </a:p>
          <a:p>
            <a:endParaRPr lang="en-US" sz="2000" dirty="0" smtClean="0"/>
          </a:p>
          <a:p>
            <a:r>
              <a:rPr lang="en-US" sz="2000" dirty="0" smtClean="0"/>
              <a:t>Short HE-STF of 0.8us periodicity performs close to 11ac STF, as well as 1.6us/3.2us periodicity in DL, and provides lowest overhead.</a:t>
            </a:r>
          </a:p>
          <a:p>
            <a:pPr lvl="1"/>
            <a:endParaRPr lang="en-US" sz="1600" b="1" dirty="0" smtClean="0"/>
          </a:p>
          <a:p>
            <a:r>
              <a:rPr lang="en-US" sz="2000" dirty="0" smtClean="0"/>
              <a:t>Median HE-STF of 1.6us periodicity provides additional performance improvement and reliability in UL-MU PPDUs.</a:t>
            </a:r>
          </a:p>
          <a:p>
            <a:endParaRPr lang="en-US" sz="2000" dirty="0" smtClean="0"/>
          </a:p>
          <a:p>
            <a:r>
              <a:rPr lang="en-US" sz="2000" dirty="0" smtClean="0"/>
              <a:t>It is also proposed to keep 5 periods of HE-STF signals to leverage the 11ac design (AGC, receiver state machine, etc).</a:t>
            </a:r>
          </a:p>
          <a:p>
            <a:endParaRPr lang="en-US" dirty="0" smtClean="0"/>
          </a:p>
          <a:p>
            <a:r>
              <a:rPr lang="en-US" sz="2000" dirty="0" smtClean="0"/>
              <a:t>The best solution is to use </a:t>
            </a:r>
          </a:p>
          <a:p>
            <a:pPr lvl="1"/>
            <a:r>
              <a:rPr lang="en-US" sz="1600" dirty="0" smtClean="0"/>
              <a:t>5 periods of 0.8us HE-STF for non-trigger based PPDUs (DL PPDUs, UL-SU PPDUs)</a:t>
            </a:r>
          </a:p>
          <a:p>
            <a:pPr lvl="1"/>
            <a:r>
              <a:rPr lang="en-US" sz="1600" b="0" dirty="0" smtClean="0"/>
              <a:t>5 periods of 1.6us HE-STF for trigger-based PPDUs (UL-MUMIMO/UL-OFDMA PPDUs)</a:t>
            </a:r>
            <a:endParaRPr lang="en-US" sz="2000" b="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9085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34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HE-STF of a non-trigger-based PPDU has a periodicity of 0.8 µs with 5 periods?</a:t>
            </a:r>
          </a:p>
          <a:p>
            <a:pPr lvl="1"/>
            <a:r>
              <a:rPr lang="en-US" dirty="0" smtClean="0"/>
              <a:t>A non-trigger-based PPDU is not sent in response to a trigger frame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No</a:t>
            </a:r>
          </a:p>
          <a:p>
            <a:r>
              <a:rPr lang="en-US" dirty="0" smtClean="0"/>
              <a:t>Abs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9085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35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HE-STF of a trigger-based PPDU has a periodicity of 1.6 µs with 5 periods? </a:t>
            </a:r>
          </a:p>
          <a:p>
            <a:pPr lvl="1"/>
            <a:r>
              <a:rPr lang="en-US" dirty="0" smtClean="0"/>
              <a:t>A trigger-based PPDU is an UL PPDU sent in response to a trigger frame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No</a:t>
            </a:r>
          </a:p>
          <a:p>
            <a:r>
              <a:rPr lang="en-US" dirty="0" smtClean="0"/>
              <a:t>Abs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9085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36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7724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Do you support the HE-STF tone positions are defined in Equation 1 where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STF_sample</a:t>
            </a:r>
            <a:r>
              <a:rPr lang="en-US" baseline="-25000" dirty="0" smtClean="0"/>
              <a:t> </a:t>
            </a:r>
            <a:r>
              <a:rPr lang="en-US" dirty="0" smtClean="0"/>
              <a:t>= 16 for a non-trigger-based PPDU and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STF_sample</a:t>
            </a:r>
            <a:r>
              <a:rPr lang="en-US" baseline="-25000" dirty="0" smtClean="0"/>
              <a:t> </a:t>
            </a:r>
            <a:r>
              <a:rPr lang="en-US" dirty="0" smtClean="0"/>
              <a:t>= 8 for a trigger-based PPDU?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No</a:t>
            </a:r>
          </a:p>
          <a:p>
            <a:r>
              <a:rPr lang="en-US" dirty="0" smtClean="0"/>
              <a:t>Abs</a:t>
            </a:r>
            <a:endParaRPr lang="en-US" dirty="0"/>
          </a:p>
        </p:txBody>
      </p:sp>
      <p:graphicFrame>
        <p:nvGraphicFramePr>
          <p:cNvPr id="97283" name="Object 3"/>
          <p:cNvGraphicFramePr>
            <a:graphicFrameLocks noChangeAspect="1"/>
          </p:cNvGraphicFramePr>
          <p:nvPr/>
        </p:nvGraphicFramePr>
        <p:xfrm>
          <a:off x="1752600" y="3429000"/>
          <a:ext cx="5713413" cy="1499275"/>
        </p:xfrm>
        <a:graphic>
          <a:graphicData uri="http://schemas.openxmlformats.org/presentationml/2006/ole">
            <p:oleObj spid="_x0000_s5122" name="Equation" r:id="rId4" imgW="3568680" imgH="939600" progId="Equation.DSMT4">
              <p:embed/>
            </p:oleObj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9085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37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11-15-0132-02-00ax-spec-framework</a:t>
            </a:r>
          </a:p>
          <a:p>
            <a:r>
              <a:rPr lang="en-US" dirty="0" smtClean="0"/>
              <a:t>[2] 11-15-0365-00-00ax-ul-mu-procedure</a:t>
            </a:r>
          </a:p>
          <a:p>
            <a:r>
              <a:rPr lang="en-US" dirty="0" smtClean="0"/>
              <a:t>[3] 11-15-0349-00-00ax-HE-LTF-proposal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38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200" y="6477000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Yakun Sun,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Yakun Sun,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Yakun Sun,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Yakun Sun,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11ax will adopt new PHY technologies: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4x OFDM data symbol duration of 11ac </a:t>
            </a:r>
            <a:r>
              <a:rPr lang="en-US" dirty="0" smtClean="0"/>
              <a:t>has been agreed for 11ax. </a:t>
            </a:r>
          </a:p>
          <a:p>
            <a:pPr lvl="2"/>
            <a:r>
              <a:rPr lang="en-GB" dirty="0" smtClean="0"/>
              <a:t>“Data symbols in an HE PPDU shall use a DFT period of 12.8 µs and subcarrier spacing of 78.125 kHz.” [1]</a:t>
            </a:r>
            <a:endParaRPr lang="en-US" dirty="0" smtClean="0"/>
          </a:p>
          <a:p>
            <a:pPr lvl="1"/>
            <a:r>
              <a:rPr lang="en-US" dirty="0" smtClean="0"/>
              <a:t>Other ongoing discussions on OFDMA, UL-MU-MIMO, etc.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HE-STF design needs to address the new 11ax PHY.</a:t>
            </a:r>
          </a:p>
          <a:p>
            <a:pPr lvl="1"/>
            <a:r>
              <a:rPr lang="en-US" dirty="0" smtClean="0"/>
              <a:t>Provide reliable power measurement for new 11ax PHY and also high efficiency (low overhead).</a:t>
            </a:r>
          </a:p>
          <a:p>
            <a:pPr lvl="1"/>
            <a:r>
              <a:rPr lang="en-US" dirty="0" smtClean="0"/>
              <a:t>Also important to maintain periodical HE-STF signals to leverage existing 11ac receiver designs and reduce implementation costs.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 In this contribution:</a:t>
            </a:r>
          </a:p>
          <a:p>
            <a:pPr lvl="1"/>
            <a:r>
              <a:rPr lang="en-US" dirty="0" smtClean="0"/>
              <a:t>Present different options for HE-STF</a:t>
            </a:r>
          </a:p>
          <a:p>
            <a:pPr lvl="1"/>
            <a:r>
              <a:rPr lang="en-US" dirty="0" smtClean="0"/>
              <a:t>Extensively simulated and analyzed different options, and</a:t>
            </a:r>
          </a:p>
          <a:p>
            <a:pPr lvl="1"/>
            <a:r>
              <a:rPr lang="en-US" dirty="0" smtClean="0"/>
              <a:t>Propose an HE-STF design.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04401" y="6475413"/>
            <a:ext cx="1539524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Yakun Sun,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3EA3D2-06E9-4683-8223-D14EE749F1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86000" y="3124200"/>
            <a:ext cx="4999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HE-STF Design Considerations</a:t>
            </a:r>
            <a:endParaRPr lang="en-US" sz="28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EEE802.11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1879</TotalTime>
  <Words>3532</Words>
  <Application>Microsoft Office PowerPoint</Application>
  <PresentationFormat>On-screen Show (4:3)</PresentationFormat>
  <Paragraphs>789</Paragraphs>
  <Slides>38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IEEE802.11 template</vt:lpstr>
      <vt:lpstr>Equation</vt:lpstr>
      <vt:lpstr>Visio</vt:lpstr>
      <vt:lpstr>HE-STF Proposal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Overview</vt:lpstr>
      <vt:lpstr>Slide 9</vt:lpstr>
      <vt:lpstr>Receiver AGC Assumptions</vt:lpstr>
      <vt:lpstr>HE-STF Periodicity</vt:lpstr>
      <vt:lpstr>Number of HE-STF Periods</vt:lpstr>
      <vt:lpstr>HE-STF Tone Indices</vt:lpstr>
      <vt:lpstr>Offset of HE-STF Tones</vt:lpstr>
      <vt:lpstr>Example of Different Offset</vt:lpstr>
      <vt:lpstr>Performance of Aperiodic HE-STF Signals</vt:lpstr>
      <vt:lpstr>Example of HE-STF for 0.8us Periodicity</vt:lpstr>
      <vt:lpstr>Slide 18</vt:lpstr>
      <vt:lpstr>Performance of Different Periodicity</vt:lpstr>
      <vt:lpstr>DL/UL-SU, DLMU: (1) 20MHz, D-NLOS, 1x1</vt:lpstr>
      <vt:lpstr>(2) Outdoor Channels – UMi-NLOS</vt:lpstr>
      <vt:lpstr>(3) Wider BW, 4Tx No TxBF</vt:lpstr>
      <vt:lpstr>(4) TxBF</vt:lpstr>
      <vt:lpstr>DL-OFDMA: (1) Narrowband Allocation</vt:lpstr>
      <vt:lpstr>(2) Different Sizes of Allocations</vt:lpstr>
      <vt:lpstr>(3) Insufficient Coverage</vt:lpstr>
      <vt:lpstr>(4) Partial BW </vt:lpstr>
      <vt:lpstr>UL-OFDMA: (1) Narrowband Resource Allocations</vt:lpstr>
      <vt:lpstr>(2) Practical Resource Allocations</vt:lpstr>
      <vt:lpstr>(3) Single Narrowband Allocation</vt:lpstr>
      <vt:lpstr>Discussions on HE-STF Periodicity in Different HE PPDU</vt:lpstr>
      <vt:lpstr>Compressed LTF</vt:lpstr>
      <vt:lpstr>PER Performance Based on 0.8us HE-STF</vt:lpstr>
      <vt:lpstr>Summary</vt:lpstr>
      <vt:lpstr>SP #1</vt:lpstr>
      <vt:lpstr>SP #2</vt:lpstr>
      <vt:lpstr>SP #3</vt:lpstr>
      <vt:lpstr>Reference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 Abstraction for HEW System Level Simulation</dc:title>
  <dc:creator>Yakun Sun</dc:creator>
  <cp:lastModifiedBy>Yakun Sun</cp:lastModifiedBy>
  <cp:revision>193</cp:revision>
  <cp:lastPrinted>2010-12-20T20:45:24Z</cp:lastPrinted>
  <dcterms:created xsi:type="dcterms:W3CDTF">2014-01-14T02:35:55Z</dcterms:created>
  <dcterms:modified xsi:type="dcterms:W3CDTF">2015-03-08T23:24:13Z</dcterms:modified>
</cp:coreProperties>
</file>