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1" r:id="rId2"/>
    <p:sldId id="396" r:id="rId3"/>
    <p:sldId id="393" r:id="rId4"/>
    <p:sldId id="395" r:id="rId5"/>
    <p:sldId id="441" r:id="rId6"/>
    <p:sldId id="379" r:id="rId7"/>
    <p:sldId id="413" r:id="rId8"/>
    <p:sldId id="414" r:id="rId9"/>
    <p:sldId id="415" r:id="rId10"/>
    <p:sldId id="416" r:id="rId11"/>
    <p:sldId id="384" r:id="rId12"/>
    <p:sldId id="431" r:id="rId13"/>
    <p:sldId id="436" r:id="rId14"/>
    <p:sldId id="386" r:id="rId15"/>
    <p:sldId id="410" r:id="rId16"/>
    <p:sldId id="387" r:id="rId17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ngfei Xia" initials="PX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F8"/>
    <a:srgbClr val="DBEFC3"/>
    <a:srgbClr val="FF92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5" autoAdjust="0"/>
    <p:restoredTop sz="95400" autoAdjust="0"/>
  </p:normalViewPr>
  <p:slideViewPr>
    <p:cSldViewPr>
      <p:cViewPr varScale="1">
        <p:scale>
          <a:sx n="66" d="100"/>
          <a:sy n="66" d="100"/>
        </p:scale>
        <p:origin x="48" y="54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1998" y="114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F2487-F579-4D11-B22D-C25F7D14C41D}" type="datetime1">
              <a:rPr lang="en-US" altLang="ja-JP" smtClean="0"/>
              <a:pPr/>
              <a:t>3/10/2015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336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AB77B4E-7A1E-44AB-A0E4-B63E2C5EF258}" type="datetime1">
              <a:rPr lang="en-US" altLang="ja-JP" smtClean="0"/>
              <a:pPr/>
              <a:t>3/10/2015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7573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E50F9BE-7C2B-446C-98DB-7B9589F39658}" type="datetime1">
              <a:rPr lang="en-US" altLang="ja-JP" smtClean="0"/>
              <a:pPr/>
              <a:t>3/10/2015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370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AB77B4E-7A1E-44AB-A0E4-B63E2C5EF258}" type="datetime1">
              <a:rPr lang="en-US" altLang="ja-JP" smtClean="0"/>
              <a:pPr/>
              <a:t>3/10/2015</a:t>
            </a:fld>
            <a:endParaRPr 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28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40C92CF-C7E8-4865-A2A0-53E0AFF55DE4}" type="datetime1">
              <a:rPr lang="en-US" altLang="ja-JP" smtClean="0"/>
              <a:pPr/>
              <a:t>3/10/2015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470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AB77B4E-7A1E-44AB-A0E4-B63E2C5EF258}" type="datetime1">
              <a:rPr lang="en-US" altLang="ja-JP" smtClean="0"/>
              <a:pPr/>
              <a:t>3/10/2015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8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47228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376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onardo@dsp.cse.kyutech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11" name="Rectangle 1"/>
          <p:cNvSpPr>
            <a:spLocks noGrp="1" noChangeArrowheads="1"/>
          </p:cNvSpPr>
          <p:nvPr>
            <p:ph type="title"/>
          </p:nvPr>
        </p:nvSpPr>
        <p:spPr>
          <a:xfrm>
            <a:off x="379414" y="685801"/>
            <a:ext cx="8383586" cy="609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 smtClean="0"/>
              <a:t>UL-MU MAC Throughput </a:t>
            </a:r>
            <a:br>
              <a:rPr lang="en-US" altLang="ja-JP" sz="2800" dirty="0" smtClean="0"/>
            </a:br>
            <a:r>
              <a:rPr lang="en-US" altLang="ja-JP" sz="2800" dirty="0" smtClean="0"/>
              <a:t>under Non-Full </a:t>
            </a:r>
            <a:r>
              <a:rPr lang="en-US" altLang="ja-JP" sz="2800" dirty="0"/>
              <a:t>Buffer Traffic</a:t>
            </a:r>
            <a:endParaRPr lang="en-GB" sz="28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481879"/>
              </p:ext>
            </p:extLst>
          </p:nvPr>
        </p:nvGraphicFramePr>
        <p:xfrm>
          <a:off x="838200" y="2362201"/>
          <a:ext cx="7672754" cy="1828799"/>
        </p:xfrm>
        <a:graphic>
          <a:graphicData uri="http://schemas.openxmlformats.org/drawingml/2006/table">
            <a:tbl>
              <a:tblPr/>
              <a:tblGrid>
                <a:gridCol w="1371600"/>
                <a:gridCol w="1828800"/>
                <a:gridCol w="1600200"/>
                <a:gridCol w="1066800"/>
                <a:gridCol w="1805354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SimSun"/>
                          <a:cs typeface="Times New Roman"/>
                        </a:rPr>
                        <a:t>Name</a:t>
                      </a:r>
                      <a:endParaRPr lang="en-US" sz="1100" b="1" kern="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Times New Roman"/>
                          <a:cs typeface="Times New Roman"/>
                        </a:rPr>
                        <a:t>Affiliations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Times New Roman"/>
                          <a:cs typeface="Times New Roman"/>
                        </a:rPr>
                        <a:t>Address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Times New Roman"/>
                          <a:cs typeface="Times New Roman"/>
                        </a:rPr>
                        <a:t>Phone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Times New Roman"/>
                          <a:cs typeface="Times New Roman"/>
                        </a:rPr>
                        <a:t>Email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Tatsumi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Uwai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Radrix</a:t>
                      </a:r>
                      <a:r>
                        <a:rPr lang="en-US" altLang="ja-JP" sz="1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ja-JP" sz="1000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co.ltd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Incubation</a:t>
                      </a:r>
                      <a:r>
                        <a:rPr lang="ja-JP" altLang="en-US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Facilities,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+81-948-29-7937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uwai@radrix.com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Yuhei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Nagao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ja-JP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nagao@radrix.com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Tran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Thi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Thao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Nguyen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altLang="ja-JP" sz="10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nguyen@dsp.cse.kyutech.ac.jp</a:t>
                      </a: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  <a:hlinkClick r:id="rId3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Leonardo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Lanante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leonardo@cse.kyutech.ac.jp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Hiroshi Ochi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ochi@cse.kyutech.ac.jp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0813" cy="47228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</a:t>
            </a:r>
            <a:r>
              <a:rPr lang="en-GB" altLang="ja-JP" sz="2000" b="0" dirty="0"/>
              <a:t>0</a:t>
            </a:r>
            <a:r>
              <a:rPr lang="en-GB" sz="2000" b="0" dirty="0" smtClean="0"/>
              <a:t>9</a:t>
            </a: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384834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STA </a:t>
            </a:r>
            <a:r>
              <a:rPr lang="en-US" altLang="ko-KR" dirty="0" smtClean="0"/>
              <a:t>Initiated UL-MU </a:t>
            </a:r>
            <a:r>
              <a:rPr kumimoji="1" lang="en-US" altLang="ja-JP" dirty="0"/>
              <a:t>protocol cont.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40669"/>
            <a:ext cx="7467600" cy="1828800"/>
          </a:xfrm>
        </p:spPr>
        <p:txBody>
          <a:bodyPr/>
          <a:lstStyle/>
          <a:p>
            <a:pPr marL="0" indent="0"/>
            <a:r>
              <a:rPr kumimoji="1" lang="en-US" altLang="ja-JP" dirty="0">
                <a:solidFill>
                  <a:schemeClr val="tx1"/>
                </a:solidFill>
              </a:rPr>
              <a:t>Protocol S3 </a:t>
            </a:r>
            <a:r>
              <a:rPr kumimoji="1" lang="en-US" altLang="ja-JP" dirty="0" smtClean="0">
                <a:solidFill>
                  <a:schemeClr val="tx1"/>
                </a:solidFill>
              </a:rPr>
              <a:t>[2</a:t>
            </a:r>
            <a:r>
              <a:rPr kumimoji="1" lang="en-US" altLang="ja-JP" dirty="0">
                <a:solidFill>
                  <a:schemeClr val="tx1"/>
                </a:solidFill>
              </a:rPr>
              <a:t>]</a:t>
            </a:r>
            <a:endParaRPr lang="en-US" altLang="ja-JP" b="0" dirty="0"/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/>
              <a:t>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/>
              <a:t>Overhead is </a:t>
            </a:r>
            <a:r>
              <a:rPr lang="en-US" altLang="ja-JP" sz="1800" dirty="0" smtClean="0"/>
              <a:t>comparable with  UL legacy RTS/CTS access mechanism.</a:t>
            </a:r>
            <a:endParaRPr lang="en-US" altLang="ja-JP" sz="1800" dirty="0"/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/>
              <a:t>Disadvantage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/>
              <a:t>Scheduling is only based on long </a:t>
            </a:r>
            <a:r>
              <a:rPr lang="en-US" altLang="ja-JP" sz="1800" dirty="0" smtClean="0"/>
              <a:t>term </a:t>
            </a:r>
            <a:r>
              <a:rPr lang="en-US" altLang="ja-JP" sz="1800" dirty="0"/>
              <a:t>statistics.</a:t>
            </a:r>
          </a:p>
        </p:txBody>
      </p:sp>
      <p:sp>
        <p:nvSpPr>
          <p:cNvPr id="13" name="右中かっこ 12"/>
          <p:cNvSpPr/>
          <p:nvPr/>
        </p:nvSpPr>
        <p:spPr bwMode="auto">
          <a:xfrm rot="5400000">
            <a:off x="3764930" y="5327458"/>
            <a:ext cx="369900" cy="134656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76600" y="6138469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Overhead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518" y="3257381"/>
            <a:ext cx="5331376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4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Evaluation Condition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 bwMode="auto">
          <a:xfrm>
            <a:off x="685800" y="1371600"/>
            <a:ext cx="7619999" cy="472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ja-JP" sz="1800" kern="0" dirty="0" smtClean="0"/>
              <a:t>N : Number of STAs multiplexed = 1 – 4 STAs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kern="0" dirty="0" smtClean="0"/>
              <a:t>80 </a:t>
            </a:r>
            <a:r>
              <a:rPr lang="en-US" altLang="ja-JP" sz="1800" kern="0" dirty="0"/>
              <a:t>MHz bandwidth, 1SS, MCS </a:t>
            </a:r>
            <a:r>
              <a:rPr lang="en-US" altLang="ja-JP" sz="1800" kern="0" dirty="0" smtClean="0"/>
              <a:t>8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800" kern="0" dirty="0" smtClean="0"/>
              <a:t>Resource is equally distributed to all transmitting STAs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800" kern="0" dirty="0" smtClean="0">
                <a:solidFill>
                  <a:schemeClr val="tx1"/>
                </a:solidFill>
              </a:rPr>
              <a:t>The </a:t>
            </a:r>
            <a:r>
              <a:rPr lang="en-US" altLang="ja-JP" sz="1800" kern="0" smtClean="0">
                <a:solidFill>
                  <a:schemeClr val="tx1"/>
                </a:solidFill>
              </a:rPr>
              <a:t>Subcarrier design </a:t>
            </a:r>
            <a:r>
              <a:rPr lang="en-US" altLang="ja-JP" sz="1800" kern="0" dirty="0" smtClean="0">
                <a:solidFill>
                  <a:schemeClr val="tx1"/>
                </a:solidFill>
              </a:rPr>
              <a:t>is the same as in 11ac.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kern="0" dirty="0" smtClean="0">
                <a:solidFill>
                  <a:schemeClr val="tx1"/>
                </a:solidFill>
              </a:rPr>
              <a:t>Assumes OFDMA using  short GI for UL-MU transmission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kern="0" dirty="0" smtClean="0">
                <a:solidFill>
                  <a:schemeClr val="tx1"/>
                </a:solidFill>
              </a:rPr>
              <a:t>TXOP limit = 0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kern="0" dirty="0" smtClean="0">
                <a:solidFill>
                  <a:schemeClr val="tx1"/>
                </a:solidFill>
              </a:rPr>
              <a:t>Block ACK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kern="0" dirty="0" smtClean="0">
                <a:solidFill>
                  <a:schemeClr val="tx1"/>
                </a:solidFill>
              </a:rPr>
              <a:t>Error free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800" kern="0" dirty="0" smtClean="0">
                <a:solidFill>
                  <a:schemeClr val="tx1"/>
                </a:solidFill>
              </a:rPr>
              <a:t>Non-full </a:t>
            </a:r>
            <a:r>
              <a:rPr kumimoji="1" lang="en-US" altLang="ja-JP" sz="1800" kern="0" dirty="0" smtClean="0"/>
              <a:t>buffer traffic model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1800" kern="0" dirty="0" smtClean="0"/>
              <a:t>Video Conferencing Traffic Model</a:t>
            </a:r>
            <a:r>
              <a:rPr lang="en-US" altLang="ja-JP" sz="1800" kern="0" dirty="0" smtClean="0"/>
              <a:t> [4]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800" kern="0" dirty="0" smtClean="0"/>
              <a:t>Only the uplink traffic is considered.</a:t>
            </a:r>
          </a:p>
          <a:p>
            <a:pPr lvl="1">
              <a:buFont typeface="Arial" pitchFamily="34" charset="0"/>
              <a:buChar char="•"/>
            </a:pPr>
            <a:endParaRPr kumimoji="1" lang="en-US" altLang="ja-JP" sz="1800" kern="0" dirty="0" smtClean="0"/>
          </a:p>
          <a:p>
            <a:endParaRPr kumimoji="1" lang="ja-JP" alt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55608" y="5405437"/>
                <a:ext cx="8227637" cy="478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𝑀𝐴𝐶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𝑇h𝑟𝑜𝑢𝑔h𝑝𝑢𝑡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𝑀𝑏𝑝𝑠</m:t>
                          </m:r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type m:val="skw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𝑀𝑈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𝑓𝑟𝑎𝑚𝑒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𝑠𝑖𝑧𝑒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𝑏𝑖𝑡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𝑡𝑟𝑎𝑛𝑠𝑚𝑖𝑠𝑠𝑖𝑜𝑛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𝑡𝑖𝑚𝑒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𝑢𝑠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608" y="5405437"/>
                <a:ext cx="8227637" cy="47865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コンテンツ プレースホルダー 7"/>
          <p:cNvSpPr>
            <a:spLocks noGrp="1"/>
          </p:cNvSpPr>
          <p:nvPr>
            <p:ph idx="1"/>
          </p:nvPr>
        </p:nvSpPr>
        <p:spPr>
          <a:xfrm>
            <a:off x="4572000" y="6094412"/>
            <a:ext cx="4484298" cy="282005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MU</a:t>
            </a:r>
            <a:r>
              <a:rPr lang="ja-JP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</a:rPr>
              <a:t>frame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</a:rPr>
              <a:t>size   :  Total number of bytes sent by all STAs</a:t>
            </a:r>
          </a:p>
        </p:txBody>
      </p:sp>
    </p:spTree>
    <p:extLst>
      <p:ext uri="{BB962C8B-B14F-4D97-AF65-F5344CB8AC3E}">
        <p14:creationId xmlns:p14="http://schemas.microsoft.com/office/powerpoint/2010/main" val="97236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Evaluation Result : MAC Throughput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655899" y="5047324"/>
            <a:ext cx="8382000" cy="863360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</a:pPr>
            <a:r>
              <a:rPr lang="en-US" altLang="ja-JP" dirty="0">
                <a:solidFill>
                  <a:schemeClr val="tx1"/>
                </a:solidFill>
              </a:rPr>
              <a:t>S3 has best performance </a:t>
            </a:r>
            <a:r>
              <a:rPr lang="en-US" altLang="ja-JP" dirty="0" smtClean="0">
                <a:solidFill>
                  <a:schemeClr val="tx1"/>
                </a:solidFill>
              </a:rPr>
              <a:t>regardless of offered load.</a:t>
            </a:r>
            <a:endParaRPr lang="en-US" altLang="ja-JP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</a:pPr>
            <a:r>
              <a:rPr lang="en-US" altLang="ko-KR" dirty="0">
                <a:solidFill>
                  <a:schemeClr val="tx1"/>
                </a:solidFill>
              </a:rPr>
              <a:t>S1 </a:t>
            </a:r>
            <a:r>
              <a:rPr lang="en-US" altLang="ko-KR" dirty="0" smtClean="0">
                <a:solidFill>
                  <a:schemeClr val="tx1"/>
                </a:solidFill>
              </a:rPr>
              <a:t>and S2 has better performance compared to A1 and A2 with min cycle time at lower offered load.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The difference becomes smaller and smaller as offered load increases. 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74776"/>
            <a:ext cx="5479560" cy="367254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5665281" y="1890355"/>
            <a:ext cx="243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2060"/>
                </a:solidFill>
              </a:rPr>
              <a:t>with Min cycle time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62406" y="2326608"/>
            <a:ext cx="243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2060"/>
                </a:solidFill>
              </a:rPr>
              <a:t>with Min cycle time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461504" y="2713711"/>
            <a:ext cx="2432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u="sng" dirty="0" smtClean="0">
                <a:solidFill>
                  <a:srgbClr val="002060"/>
                </a:solidFill>
              </a:rPr>
              <a:t>Min cycle time is same with protocol duration.</a:t>
            </a:r>
            <a:endParaRPr kumimoji="1" lang="ja-JP" altLang="en-US" sz="1400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40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Evaluation Result : MAC Throughput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655899" y="5426861"/>
            <a:ext cx="8382000" cy="863360"/>
          </a:xfrm>
        </p:spPr>
        <p:txBody>
          <a:bodyPr/>
          <a:lstStyle/>
          <a:p>
            <a:pPr marL="457200" lvl="1" indent="0"/>
            <a:r>
              <a:rPr lang="en-US" altLang="ja-JP" dirty="0" smtClean="0"/>
              <a:t>A1 and A2 with max cycle time has better performance than all STA initiated protocols. However, latency for both is very high.</a:t>
            </a:r>
            <a:endParaRPr lang="en-US" altLang="ko-KR" dirty="0">
              <a:solidFill>
                <a:schemeClr val="tx1"/>
              </a:solidFill>
            </a:endParaRPr>
          </a:p>
          <a:p>
            <a:pPr marL="457200" lvl="1" indent="0"/>
            <a:endParaRPr lang="en-US" altLang="ko-KR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marL="342900" lvl="1" indent="-342900">
              <a:spcBef>
                <a:spcPts val="600"/>
              </a:spcBef>
            </a:pPr>
            <a:endParaRPr lang="en-US" altLang="ko-KR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361" y="1528514"/>
            <a:ext cx="5501507" cy="3665233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5644550" y="2164963"/>
            <a:ext cx="243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2060"/>
                </a:solidFill>
              </a:rPr>
              <a:t>w</a:t>
            </a:r>
            <a:r>
              <a:rPr kumimoji="1" lang="en-US" altLang="ja-JP" sz="1400" dirty="0" smtClean="0">
                <a:solidFill>
                  <a:srgbClr val="002060"/>
                </a:solidFill>
              </a:rPr>
              <a:t>ith Max cycle time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44550" y="2705854"/>
            <a:ext cx="243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2060"/>
                </a:solidFill>
              </a:rPr>
              <a:t>w</a:t>
            </a:r>
            <a:r>
              <a:rPr kumimoji="1" lang="en-US" altLang="ja-JP" sz="1400" dirty="0" smtClean="0">
                <a:solidFill>
                  <a:srgbClr val="002060"/>
                </a:solidFill>
              </a:rPr>
              <a:t>ith Max cycle time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461503" y="3134380"/>
            <a:ext cx="25763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u="sng" dirty="0" smtClean="0">
                <a:solidFill>
                  <a:srgbClr val="002060"/>
                </a:solidFill>
              </a:rPr>
              <a:t>Max cycle time is the longest possible UL-MU cycle time such that  the STAs’ buffer contents doesn’t increase infinity.</a:t>
            </a:r>
          </a:p>
        </p:txBody>
      </p:sp>
    </p:spTree>
    <p:extLst>
      <p:ext uri="{BB962C8B-B14F-4D97-AF65-F5344CB8AC3E}">
        <p14:creationId xmlns:p14="http://schemas.microsoft.com/office/powerpoint/2010/main" val="317731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From this result, 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Both AP and STA initiated UL-MU protocol have advantages.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AP </a:t>
            </a:r>
            <a:r>
              <a:rPr lang="en-US" altLang="ko-KR" dirty="0" smtClean="0"/>
              <a:t>initiated UL-MU </a:t>
            </a:r>
            <a:r>
              <a:rPr lang="en-US" altLang="ja-JP" dirty="0" smtClean="0"/>
              <a:t>protocol (protocol A1, A2) can have the best throughput by controlling </a:t>
            </a:r>
            <a:r>
              <a:rPr lang="en-US" altLang="ko-KR" dirty="0" smtClean="0"/>
              <a:t>UL-MU transmission timing depending </a:t>
            </a:r>
            <a:r>
              <a:rPr lang="en-US" altLang="ko-KR" dirty="0" smtClean="0">
                <a:solidFill>
                  <a:schemeClr val="tx1"/>
                </a:solidFill>
              </a:rPr>
              <a:t>on all STAs’ TX demand at the expense of latency. </a:t>
            </a:r>
          </a:p>
          <a:p>
            <a:pPr lvl="1">
              <a:buFont typeface="Arial" pitchFamily="34" charset="0"/>
              <a:buChar char="•"/>
            </a:pP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STA initiated UL-MU protocol has the best performance in terms of latency, and also good throughput without other STA coordination.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8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#1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4722813"/>
          </a:xfrm>
        </p:spPr>
        <p:txBody>
          <a:bodyPr/>
          <a:lstStyle/>
          <a:p>
            <a:pPr marL="0" indent="0"/>
            <a:r>
              <a:rPr kumimoji="1" lang="en-US" altLang="ja-JP" dirty="0"/>
              <a:t>Do you agree to add to the </a:t>
            </a:r>
            <a:r>
              <a:rPr kumimoji="1" lang="en-US" altLang="ja-JP" dirty="0" err="1"/>
              <a:t>TGax</a:t>
            </a:r>
            <a:r>
              <a:rPr kumimoji="1" lang="en-US" altLang="ja-JP" dirty="0"/>
              <a:t> Specification Framework:</a:t>
            </a:r>
          </a:p>
          <a:p>
            <a:pPr marL="0" indent="0"/>
            <a:r>
              <a:rPr kumimoji="1" lang="en-US" altLang="ja-JP" dirty="0"/>
              <a:t>     </a:t>
            </a:r>
            <a:r>
              <a:rPr kumimoji="1" lang="en-US" altLang="ja-JP" dirty="0" err="1"/>
              <a:t>x.y.z</a:t>
            </a:r>
            <a:r>
              <a:rPr kumimoji="1" lang="en-US" altLang="ja-JP" dirty="0"/>
              <a:t> </a:t>
            </a:r>
            <a:r>
              <a:rPr lang="en-GB" altLang="ja-JP" i="1" dirty="0"/>
              <a:t>The amendment shall define a mechanism for both AP and </a:t>
            </a:r>
            <a:r>
              <a:rPr lang="en-GB" altLang="ja-JP" i="1" dirty="0" smtClean="0"/>
              <a:t>non-AP STA to initiate a </a:t>
            </a:r>
            <a:r>
              <a:rPr lang="en-GB" altLang="ja-JP" i="1" dirty="0"/>
              <a:t>UL </a:t>
            </a:r>
            <a:r>
              <a:rPr lang="en-GB" altLang="ja-JP" i="1"/>
              <a:t>MU </a:t>
            </a:r>
            <a:r>
              <a:rPr lang="en-GB" altLang="ja-JP" i="1" smtClean="0"/>
              <a:t>transmission.</a:t>
            </a:r>
            <a:endParaRPr lang="ja-JP" altLang="ja-JP" i="1" dirty="0"/>
          </a:p>
          <a:p>
            <a:pPr marL="0" indent="0"/>
            <a:endParaRPr kumimoji="1" lang="en-US" altLang="ja-JP" i="1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kumimoji="1" lang="en-US" altLang="ja-JP" dirty="0" smtClean="0"/>
              <a:t>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kumimoji="1" lang="en-US" altLang="ja-JP" dirty="0" smtClean="0"/>
              <a:t>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kumimoji="1" lang="en-US" altLang="ja-JP" dirty="0" smtClean="0"/>
              <a:t>A</a:t>
            </a:r>
          </a:p>
          <a:p>
            <a:endParaRPr kumimoji="1" lang="en-US" altLang="ja-JP" dirty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34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1800" b="0" dirty="0"/>
              <a:t>[1]Tomoko Adachi, Hiroki Mori, Brian Hart, Sean Coffey, </a:t>
            </a:r>
            <a:r>
              <a:rPr lang="en-US" altLang="ja-JP" sz="1800" b="0" dirty="0" err="1"/>
              <a:t>Sigurd</a:t>
            </a:r>
            <a:r>
              <a:rPr lang="en-US" altLang="ja-JP" sz="1800" b="0" dirty="0"/>
              <a:t> </a:t>
            </a:r>
            <a:r>
              <a:rPr lang="en-US" altLang="ja-JP" sz="1800" b="0" dirty="0" err="1"/>
              <a:t>Schelstraete</a:t>
            </a:r>
            <a:r>
              <a:rPr lang="en-US" altLang="ja-JP" sz="1800" b="0" dirty="0"/>
              <a:t>, Yuichi Morioka, Guido </a:t>
            </a:r>
            <a:r>
              <a:rPr lang="en-US" altLang="ja-JP" sz="1800" b="0" dirty="0" err="1"/>
              <a:t>Hiertz</a:t>
            </a:r>
            <a:r>
              <a:rPr lang="en-US" altLang="ja-JP" sz="1800" b="0" dirty="0"/>
              <a:t>, “</a:t>
            </a:r>
            <a:r>
              <a:rPr lang="en-US" altLang="ko-KR" sz="1800" b="0" dirty="0"/>
              <a:t>Consideration on UL-MU overheads”, 11-15/0064r1, Toshiba Corporation,</a:t>
            </a:r>
            <a:r>
              <a:rPr lang="en-US" altLang="ja-JP" sz="1800" b="0" dirty="0"/>
              <a:t> Toshiba Corporation</a:t>
            </a:r>
            <a:r>
              <a:rPr lang="en-US" altLang="ko-KR" sz="1800" b="0" dirty="0"/>
              <a:t>,</a:t>
            </a:r>
            <a:r>
              <a:rPr lang="en-US" altLang="ja-JP" sz="1800" b="0" dirty="0"/>
              <a:t> Cisco Systems</a:t>
            </a:r>
            <a:r>
              <a:rPr lang="en-US" altLang="ko-KR" sz="1800" b="0" dirty="0"/>
              <a:t>,</a:t>
            </a:r>
            <a:r>
              <a:rPr lang="en-US" altLang="ja-JP" sz="1800" b="0" dirty="0"/>
              <a:t> </a:t>
            </a:r>
            <a:r>
              <a:rPr lang="en-US" altLang="ja-JP" sz="1800" b="0" dirty="0" err="1"/>
              <a:t>Realtek</a:t>
            </a:r>
            <a:r>
              <a:rPr lang="en-US" altLang="ko-KR" sz="1800" b="0" dirty="0"/>
              <a:t>,</a:t>
            </a:r>
            <a:r>
              <a:rPr lang="en-US" altLang="ja-JP" sz="1800" b="0" dirty="0"/>
              <a:t> </a:t>
            </a:r>
            <a:r>
              <a:rPr lang="en-US" altLang="ja-JP" sz="1800" b="0" dirty="0" err="1"/>
              <a:t>Quantenna</a:t>
            </a:r>
            <a:r>
              <a:rPr lang="en-US" altLang="ja-JP" sz="1800" b="0" dirty="0"/>
              <a:t> </a:t>
            </a:r>
            <a:r>
              <a:rPr lang="en-US" altLang="ko-KR" sz="1800" b="0" dirty="0"/>
              <a:t>,</a:t>
            </a:r>
            <a:r>
              <a:rPr lang="en-US" altLang="ja-JP" sz="1800" b="0" dirty="0"/>
              <a:t> Sony</a:t>
            </a:r>
            <a:r>
              <a:rPr lang="en-US" altLang="ko-KR" sz="1800" b="0" dirty="0"/>
              <a:t>,</a:t>
            </a:r>
            <a:r>
              <a:rPr lang="en-US" altLang="ja-JP" sz="1800" b="0" dirty="0"/>
              <a:t> </a:t>
            </a:r>
            <a:r>
              <a:rPr lang="en-US" altLang="ja-JP" sz="1800" b="0" dirty="0" smtClean="0"/>
              <a:t>Ericsson</a:t>
            </a:r>
            <a:endParaRPr lang="en-US" altLang="ja-JP" sz="1800" b="0" dirty="0">
              <a:ea typeface="MingLiU_HKSCS" panose="02020500000000000000" pitchFamily="18" charset="-120"/>
            </a:endParaRPr>
          </a:p>
          <a:p>
            <a:r>
              <a:rPr lang="en-US" altLang="ja-JP" sz="1800" b="0" dirty="0">
                <a:ea typeface="MingLiU_HKSCS" panose="02020500000000000000" pitchFamily="18" charset="-120"/>
              </a:rPr>
              <a:t>[2] </a:t>
            </a:r>
            <a:r>
              <a:rPr lang="en-US" altLang="ja-JP" sz="1800" b="0" dirty="0"/>
              <a:t>Tran </a:t>
            </a:r>
            <a:r>
              <a:rPr lang="en-US" altLang="ja-JP" sz="1800" b="0" dirty="0" err="1"/>
              <a:t>Thi</a:t>
            </a:r>
            <a:r>
              <a:rPr lang="en-US" altLang="ja-JP" sz="1800" b="0" dirty="0"/>
              <a:t> </a:t>
            </a:r>
            <a:r>
              <a:rPr lang="en-US" altLang="ja-JP" sz="1800" b="0" dirty="0" err="1"/>
              <a:t>Thao</a:t>
            </a:r>
            <a:r>
              <a:rPr lang="en-US" altLang="ja-JP" sz="1800" b="0" dirty="0"/>
              <a:t> Nguyen, Leonardo </a:t>
            </a:r>
            <a:r>
              <a:rPr lang="en-US" altLang="ja-JP" sz="1800" b="0" dirty="0" err="1"/>
              <a:t>Lanante</a:t>
            </a:r>
            <a:r>
              <a:rPr lang="en-US" altLang="ja-JP" sz="1800" b="0" dirty="0"/>
              <a:t>, Hiroshi Ochi, </a:t>
            </a:r>
            <a:r>
              <a:rPr lang="en-US" altLang="ja-JP" sz="1800" b="0" dirty="0" err="1"/>
              <a:t>Tatsumi</a:t>
            </a:r>
            <a:r>
              <a:rPr lang="en-US" altLang="ja-JP" sz="1800" b="0" dirty="0"/>
              <a:t> </a:t>
            </a:r>
            <a:r>
              <a:rPr lang="en-US" altLang="ja-JP" sz="1800" b="0" dirty="0" err="1"/>
              <a:t>Uwai</a:t>
            </a:r>
            <a:r>
              <a:rPr lang="en-US" altLang="ja-JP" sz="1800" b="0" dirty="0"/>
              <a:t>, </a:t>
            </a:r>
            <a:r>
              <a:rPr lang="en-US" altLang="ja-JP" sz="1800" b="0" dirty="0" err="1"/>
              <a:t>Yuhel</a:t>
            </a:r>
            <a:r>
              <a:rPr lang="en-US" altLang="ja-JP" sz="1800" b="0" dirty="0"/>
              <a:t> Nagao, “</a:t>
            </a:r>
            <a:r>
              <a:rPr lang="en-US" altLang="ko-KR" sz="1800" b="0" dirty="0"/>
              <a:t>Uplink multi-user MAC protocol for 11ax”, 11-14/0598r0, Kyushu Institute of Technology, </a:t>
            </a:r>
            <a:r>
              <a:rPr lang="en-US" altLang="ko-KR" sz="1800" b="0" dirty="0" err="1"/>
              <a:t>Radrix</a:t>
            </a:r>
            <a:r>
              <a:rPr lang="en-US" altLang="ko-KR" sz="1800" b="0" dirty="0"/>
              <a:t> co. </a:t>
            </a:r>
            <a:r>
              <a:rPr lang="en-US" altLang="ko-KR" sz="1800" b="0" dirty="0" smtClean="0"/>
              <a:t>ltd</a:t>
            </a:r>
            <a:endParaRPr lang="en-US" altLang="ja-JP" sz="1800" b="0" dirty="0">
              <a:ea typeface="MingLiU_HKSCS" panose="02020500000000000000" pitchFamily="18" charset="-120"/>
            </a:endParaRPr>
          </a:p>
          <a:p>
            <a:r>
              <a:rPr kumimoji="1" lang="en-US" altLang="ja-JP" sz="1800" b="0" dirty="0" smtClean="0"/>
              <a:t>[</a:t>
            </a:r>
            <a:r>
              <a:rPr kumimoji="1" lang="en-US" altLang="ja-JP" sz="1800" b="0" dirty="0"/>
              <a:t>3</a:t>
            </a:r>
            <a:r>
              <a:rPr kumimoji="1" lang="en-US" altLang="ja-JP" sz="1800" b="0" dirty="0" smtClean="0"/>
              <a:t>] </a:t>
            </a:r>
            <a:r>
              <a:rPr kumimoji="1" lang="en-US" altLang="ja-JP" sz="1800" b="0" dirty="0" err="1"/>
              <a:t>Woojin</a:t>
            </a:r>
            <a:r>
              <a:rPr kumimoji="1" lang="en-US" altLang="ja-JP" sz="1800" b="0" dirty="0"/>
              <a:t> </a:t>
            </a:r>
            <a:r>
              <a:rPr kumimoji="1" lang="en-US" altLang="ja-JP" sz="1800" b="0" dirty="0" err="1"/>
              <a:t>Ahn</a:t>
            </a:r>
            <a:r>
              <a:rPr kumimoji="1" lang="en-US" altLang="ja-JP" sz="1800" b="0" dirty="0"/>
              <a:t>, </a:t>
            </a:r>
            <a:r>
              <a:rPr kumimoji="1" lang="en-US" altLang="ja-JP" sz="1800" b="0" dirty="0" err="1"/>
              <a:t>Jinsoo</a:t>
            </a:r>
            <a:r>
              <a:rPr kumimoji="1" lang="en-US" altLang="ja-JP" sz="1800" b="0" dirty="0"/>
              <a:t> </a:t>
            </a:r>
            <a:r>
              <a:rPr kumimoji="1" lang="en-US" altLang="ja-JP" sz="1800" b="0" dirty="0" err="1"/>
              <a:t>Ahn</a:t>
            </a:r>
            <a:r>
              <a:rPr kumimoji="1" lang="en-US" altLang="ja-JP" sz="1800" b="0" dirty="0"/>
              <a:t>, Ronny </a:t>
            </a:r>
            <a:r>
              <a:rPr kumimoji="1" lang="en-US" altLang="ja-JP" sz="1800" b="0" dirty="0" err="1"/>
              <a:t>Yonho</a:t>
            </a:r>
            <a:r>
              <a:rPr kumimoji="1" lang="en-US" altLang="ja-JP" sz="1800" b="0" dirty="0"/>
              <a:t> Kim, “UL-OFDMA procedure in IEEE </a:t>
            </a:r>
            <a:r>
              <a:rPr kumimoji="1" lang="en-US" altLang="ja-JP" sz="1800" b="0" dirty="0" smtClean="0"/>
              <a:t>802.11ax”, </a:t>
            </a:r>
            <a:r>
              <a:rPr kumimoji="1" lang="en-US" altLang="ja-JP" sz="1800" b="0" dirty="0"/>
              <a:t>11-15/0091r0, </a:t>
            </a:r>
            <a:r>
              <a:rPr kumimoji="1" lang="en-US" altLang="ja-JP" sz="1800" b="0" dirty="0" err="1"/>
              <a:t>Yonsei</a:t>
            </a:r>
            <a:r>
              <a:rPr kumimoji="1" lang="en-US" altLang="ja-JP" sz="1800" b="0" dirty="0"/>
              <a:t> Univ., </a:t>
            </a:r>
            <a:r>
              <a:rPr kumimoji="1" lang="en-US" altLang="ja-JP" sz="1800" b="0" dirty="0" smtClean="0"/>
              <a:t>KNUT</a:t>
            </a:r>
          </a:p>
          <a:p>
            <a:r>
              <a:rPr lang="en-US" altLang="ja-JP" sz="1800" b="0" dirty="0" smtClean="0">
                <a:ea typeface="MingLiU_HKSCS" panose="02020500000000000000" pitchFamily="18" charset="-120"/>
              </a:rPr>
              <a:t>[4] 11ax Evaluation Methodology, 11-14-0571-07-00ax-evaluation-methodology.docx</a:t>
            </a:r>
          </a:p>
          <a:p>
            <a:endParaRPr kumimoji="1" lang="ja-JP" altLang="en-US" sz="1800" b="0" dirty="0"/>
          </a:p>
          <a:p>
            <a:endParaRPr lang="en-US" altLang="ja-JP" sz="1800" b="0" dirty="0">
              <a:ea typeface="MingLiU_HKSCS" panose="02020500000000000000" pitchFamily="18" charset="-120"/>
            </a:endParaRPr>
          </a:p>
          <a:p>
            <a:endParaRPr kumimoji="1" lang="ja-JP" altLang="en-US" sz="1800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182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4722813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2400" b="0" dirty="0" smtClean="0"/>
              <a:t>UL-MU is considered as a technique to increase the efficiency which meets the requirement in 802.11ax.</a:t>
            </a:r>
          </a:p>
          <a:p>
            <a:pPr marL="74295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2200" dirty="0" smtClean="0"/>
          </a:p>
          <a:p>
            <a:pPr marL="3429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2400" dirty="0" smtClean="0"/>
              <a:t>In previous contributions, the need for a low overhead UL-MU protocol was discussed [1] [2].</a:t>
            </a:r>
          </a:p>
          <a:p>
            <a:pPr marL="74295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22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Another discussion is to decide who and when to initiate </a:t>
            </a:r>
            <a:r>
              <a:rPr lang="en-US" altLang="ko-KR" b="0" dirty="0" smtClean="0">
                <a:solidFill>
                  <a:schemeClr val="tx1"/>
                </a:solidFill>
              </a:rPr>
              <a:t>UL-MU protocol [1] [</a:t>
            </a:r>
            <a:r>
              <a:rPr lang="en-US" altLang="ko-KR" b="0" dirty="0" smtClean="0"/>
              <a:t>2] [3].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altLang="ko-KR" sz="2400" dirty="0" smtClean="0"/>
              <a:t>AP initiated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altLang="ko-KR" sz="2400" dirty="0" smtClean="0"/>
              <a:t>STA initiated</a:t>
            </a:r>
            <a:endParaRPr lang="en-US" altLang="ko-KR" sz="24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58000" y="5308937"/>
            <a:ext cx="19320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[1]</a:t>
            </a:r>
            <a:r>
              <a:rPr lang="en-US" altLang="ko-KR" sz="2000" dirty="0" smtClean="0">
                <a:solidFill>
                  <a:schemeClr val="tx1"/>
                </a:solidFill>
              </a:rPr>
              <a:t> 11-15/0064r1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[2] </a:t>
            </a:r>
            <a:r>
              <a:rPr lang="en-US" altLang="ko-KR" sz="2000" dirty="0" smtClean="0">
                <a:solidFill>
                  <a:schemeClr val="tx1"/>
                </a:solidFill>
              </a:rPr>
              <a:t>11-14/0598r0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[3] 11-15/0091r0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50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on UL-MU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Times New Roman" panose="02020603050405020304" pitchFamily="18" charset="0"/>
              <a:buChar char="●"/>
            </a:pPr>
            <a:r>
              <a:rPr lang="en-US" altLang="ja-JP" b="0" dirty="0" smtClean="0"/>
              <a:t>In previous contributions, full buffer traffic was assumed where STAs always have UL frame to send.</a:t>
            </a:r>
            <a:endParaRPr lang="en-US" altLang="ja-JP" b="0" dirty="0"/>
          </a:p>
          <a:p>
            <a:pPr lvl="1" algn="just">
              <a:buFont typeface="Times New Roman" panose="02020603050405020304" pitchFamily="18" charset="0"/>
              <a:buChar char="●"/>
            </a:pPr>
            <a:endParaRPr lang="en-US" altLang="ja-JP" b="0" dirty="0" smtClean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ja-JP" b="0" dirty="0"/>
          </a:p>
          <a:p>
            <a:pPr algn="just">
              <a:buFont typeface="Times New Roman" panose="02020603050405020304" pitchFamily="18" charset="0"/>
              <a:buChar char="●"/>
            </a:pPr>
            <a:r>
              <a:rPr lang="en-US" altLang="ja-JP" b="0" dirty="0" smtClean="0"/>
              <a:t>In this presentation, we evaluate the effect of non-full buffer traffic in the MAC efficiency of several </a:t>
            </a:r>
            <a:r>
              <a:rPr lang="en-US" altLang="ja-JP" b="0" dirty="0"/>
              <a:t>protocol </a:t>
            </a:r>
            <a:r>
              <a:rPr lang="en-US" altLang="ja-JP" b="0" dirty="0" smtClean="0"/>
              <a:t>types.</a:t>
            </a:r>
            <a:endParaRPr lang="en-US" altLang="ja-JP" b="0" dirty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ja-JP" b="0" dirty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ja-JP" b="0" dirty="0" smtClean="0"/>
          </a:p>
          <a:p>
            <a:pPr algn="just">
              <a:buFont typeface="Arial" pitchFamily="34" charset="0"/>
              <a:buChar char="•"/>
            </a:pPr>
            <a:endParaRPr lang="en-US" altLang="ja-JP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99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UL-MU </a:t>
            </a:r>
            <a:r>
              <a:rPr lang="en-US" altLang="ko-KR" dirty="0"/>
              <a:t>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ko-KR" sz="2600" dirty="0" smtClean="0"/>
              <a:t>AP Initiated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altLang="ko-KR" sz="2200" u="sng" dirty="0" smtClean="0"/>
              <a:t>Advantage:</a:t>
            </a:r>
            <a:r>
              <a:rPr lang="en-US" altLang="ko-KR" sz="2200" dirty="0" smtClean="0"/>
              <a:t> Possibility to adjust UL-MU transmission timing depending on </a:t>
            </a:r>
            <a:r>
              <a:rPr lang="en-US" altLang="ko-KR" sz="2200" dirty="0" smtClean="0">
                <a:solidFill>
                  <a:schemeClr val="tx1"/>
                </a:solidFill>
              </a:rPr>
              <a:t>all STAs’ TX demand [1].</a:t>
            </a:r>
            <a:endParaRPr lang="en-US" altLang="ja-JP" sz="2200" dirty="0" smtClean="0">
              <a:solidFill>
                <a:schemeClr val="tx1"/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altLang="ko-KR" sz="2200" u="sng" dirty="0" smtClean="0">
                <a:solidFill>
                  <a:schemeClr val="tx1"/>
                </a:solidFill>
              </a:rPr>
              <a:t>Disadvantage:</a:t>
            </a:r>
            <a:r>
              <a:rPr lang="en-US" altLang="ko-KR" sz="2200" dirty="0" smtClean="0">
                <a:solidFill>
                  <a:schemeClr val="tx1"/>
                </a:solidFill>
              </a:rPr>
              <a:t>  Possibility of no transmission after </a:t>
            </a:r>
            <a:r>
              <a:rPr lang="en-US" altLang="ko-KR" sz="2200" dirty="0" smtClean="0"/>
              <a:t>initiating UL-MU transmission.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endParaRPr lang="en-US" altLang="ko-KR" sz="22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ko-KR" sz="2600" dirty="0" smtClean="0"/>
              <a:t>STA Initiated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altLang="ko-KR" sz="2200" u="sng" dirty="0" smtClean="0"/>
              <a:t>Advantage:</a:t>
            </a:r>
            <a:r>
              <a:rPr lang="en-US" altLang="ko-KR" sz="2200" dirty="0" smtClean="0"/>
              <a:t> STAs</a:t>
            </a:r>
            <a:r>
              <a:rPr lang="en-US" altLang="ja-JP" sz="2200" dirty="0" smtClean="0"/>
              <a:t> </a:t>
            </a:r>
            <a:r>
              <a:rPr lang="en-US" altLang="ja-JP" sz="2200" dirty="0"/>
              <a:t>can initiate </a:t>
            </a:r>
            <a:r>
              <a:rPr lang="en-US" altLang="ja-JP" sz="2200" dirty="0" smtClean="0"/>
              <a:t>UL-MU sequence </a:t>
            </a:r>
            <a:r>
              <a:rPr lang="en-US" altLang="ja-JP" sz="2200" dirty="0"/>
              <a:t>without </a:t>
            </a:r>
            <a:r>
              <a:rPr lang="en-US" altLang="ja-JP" sz="2200" dirty="0" smtClean="0"/>
              <a:t>waiting AP initiation. It means at least one UL frame can be transmitted.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altLang="ko-KR" sz="2200" b="0" u="sng" dirty="0" smtClean="0"/>
              <a:t>Disadvantage:</a:t>
            </a:r>
            <a:r>
              <a:rPr lang="en-US" altLang="ko-KR" sz="2200" b="0" dirty="0" smtClean="0"/>
              <a:t> </a:t>
            </a:r>
            <a:r>
              <a:rPr lang="en-US" altLang="ko-KR" sz="2200" dirty="0" smtClean="0"/>
              <a:t>cannot </a:t>
            </a:r>
            <a:r>
              <a:rPr lang="en-US" altLang="ko-KR" sz="2200" dirty="0"/>
              <a:t>adjust UL-MU transmission timing depending </a:t>
            </a:r>
            <a:r>
              <a:rPr lang="en-US" altLang="ko-KR" sz="2200" dirty="0">
                <a:solidFill>
                  <a:schemeClr val="tx1"/>
                </a:solidFill>
              </a:rPr>
              <a:t>on all </a:t>
            </a:r>
            <a:r>
              <a:rPr lang="en-US" altLang="ko-KR" sz="2200" dirty="0" smtClean="0">
                <a:solidFill>
                  <a:schemeClr val="tx1"/>
                </a:solidFill>
              </a:rPr>
              <a:t>STAs’ TX demand.</a:t>
            </a:r>
            <a:endParaRPr lang="en-US" altLang="ja-JP" sz="2200" dirty="0">
              <a:solidFill>
                <a:schemeClr val="tx1"/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endParaRPr lang="en-US" altLang="ko-KR" sz="2200" dirty="0"/>
          </a:p>
        </p:txBody>
      </p:sp>
    </p:spTree>
    <p:extLst>
      <p:ext uri="{BB962C8B-B14F-4D97-AF65-F5344CB8AC3E}">
        <p14:creationId xmlns:p14="http://schemas.microsoft.com/office/powerpoint/2010/main" val="384743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UL-MU Protocol list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graphicFrame>
        <p:nvGraphicFramePr>
          <p:cNvPr id="8" name="コンテンツ プレースホルダー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384376"/>
              </p:ext>
            </p:extLst>
          </p:nvPr>
        </p:nvGraphicFramePr>
        <p:xfrm>
          <a:off x="476250" y="2667000"/>
          <a:ext cx="8066088" cy="2209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496"/>
                <a:gridCol w="1697103"/>
                <a:gridCol w="4808489"/>
              </a:tblGrid>
              <a:tr h="546755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AP initiated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STA initiated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Comment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5434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(1).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A1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(3).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S1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TX demand response is transmitted to AP as SU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5434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(2).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A2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(4).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S2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TX demand response is transmitted to AP as MU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543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(5).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S3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No TX</a:t>
                      </a:r>
                      <a:r>
                        <a:rPr kumimoji="1" lang="en-US" altLang="ja-JP" baseline="0" dirty="0" smtClean="0"/>
                        <a:t> demand response to any STA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ko-KR" sz="2600" b="0" dirty="0" smtClean="0"/>
              <a:t>We consider several protocol types as following,</a:t>
            </a:r>
            <a:endParaRPr lang="en-US" altLang="ko-KR" sz="2200" b="0" dirty="0"/>
          </a:p>
        </p:txBody>
      </p:sp>
    </p:spTree>
    <p:extLst>
      <p:ext uri="{BB962C8B-B14F-4D97-AF65-F5344CB8AC3E}">
        <p14:creationId xmlns:p14="http://schemas.microsoft.com/office/powerpoint/2010/main" val="143814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 </a:t>
            </a:r>
            <a:r>
              <a:rPr lang="en-US" altLang="ko-KR" dirty="0" smtClean="0"/>
              <a:t>Initiated UL-MU </a:t>
            </a:r>
            <a:r>
              <a:rPr kumimoji="1" lang="en-US" altLang="ja-JP" dirty="0" smtClean="0"/>
              <a:t>protocol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40669"/>
            <a:ext cx="7467600" cy="1828800"/>
          </a:xfrm>
        </p:spPr>
        <p:txBody>
          <a:bodyPr/>
          <a:lstStyle/>
          <a:p>
            <a:pPr marL="0" indent="0"/>
            <a:r>
              <a:rPr kumimoji="1" lang="en-US" altLang="ja-JP" sz="1800" dirty="0" smtClean="0">
                <a:solidFill>
                  <a:schemeClr val="tx1"/>
                </a:solidFill>
              </a:rPr>
              <a:t>Protocol A1 [1]</a:t>
            </a:r>
            <a:endParaRPr lang="en-US" altLang="ja-JP" sz="1800" b="0" dirty="0" smtClean="0"/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1800" b="0" dirty="0" smtClean="0"/>
              <a:t>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b="0" dirty="0" smtClean="0"/>
              <a:t>AP </a:t>
            </a:r>
            <a:r>
              <a:rPr lang="en-US" altLang="ja-JP" sz="1800" b="0" dirty="0"/>
              <a:t>has </a:t>
            </a:r>
            <a:r>
              <a:rPr lang="en-US" altLang="ja-JP" sz="1800" b="0" dirty="0">
                <a:solidFill>
                  <a:schemeClr val="tx1"/>
                </a:solidFill>
              </a:rPr>
              <a:t>knowledge of complete CSI </a:t>
            </a:r>
            <a:r>
              <a:rPr lang="en-US" altLang="ja-JP" sz="1800" dirty="0" smtClean="0">
                <a:solidFill>
                  <a:schemeClr val="tx1"/>
                </a:solidFill>
              </a:rPr>
              <a:t>and</a:t>
            </a:r>
            <a:r>
              <a:rPr lang="en-US" altLang="ja-JP" sz="1800" b="0" dirty="0" smtClean="0">
                <a:solidFill>
                  <a:schemeClr val="tx1"/>
                </a:solidFill>
              </a:rPr>
              <a:t> TX demand for </a:t>
            </a:r>
            <a:r>
              <a:rPr lang="en-US" altLang="ja-JP" sz="1800" b="0" dirty="0">
                <a:solidFill>
                  <a:schemeClr val="tx1"/>
                </a:solidFill>
              </a:rPr>
              <a:t>all </a:t>
            </a:r>
            <a:r>
              <a:rPr lang="en-US" altLang="ja-JP" sz="1800" dirty="0" smtClean="0">
                <a:solidFill>
                  <a:schemeClr val="tx1"/>
                </a:solidFill>
              </a:rPr>
              <a:t>STAs</a:t>
            </a:r>
            <a:r>
              <a:rPr lang="en-US" altLang="ja-JP" sz="1800" b="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1800" b="0" dirty="0"/>
              <a:t>Disadvantage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/>
              <a:t>Overhead </a:t>
            </a:r>
            <a:r>
              <a:rPr lang="en-US" altLang="ja-JP" sz="1800" dirty="0" smtClean="0"/>
              <a:t>to </a:t>
            </a:r>
            <a:r>
              <a:rPr lang="en-US" altLang="ja-JP" sz="1800" dirty="0" smtClean="0">
                <a:solidFill>
                  <a:schemeClr val="tx1"/>
                </a:solidFill>
              </a:rPr>
              <a:t>find </a:t>
            </a:r>
            <a:r>
              <a:rPr lang="en-US" altLang="ja-JP" sz="1800" dirty="0">
                <a:solidFill>
                  <a:schemeClr val="tx1"/>
                </a:solidFill>
              </a:rPr>
              <a:t>out STAs</a:t>
            </a:r>
            <a:r>
              <a:rPr lang="en-US" altLang="ja-JP" sz="1800" dirty="0" smtClean="0">
                <a:solidFill>
                  <a:schemeClr val="tx1"/>
                </a:solidFill>
              </a:rPr>
              <a:t>’ TX demand</a:t>
            </a:r>
            <a:r>
              <a:rPr lang="en-US" altLang="ja-JP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 smtClean="0">
                <a:solidFill>
                  <a:schemeClr val="tx1"/>
                </a:solidFill>
              </a:rPr>
              <a:t>is large. AP needs to balance UL MU cycle time for  high throughput and low latency.</a:t>
            </a:r>
            <a:endParaRPr lang="en-US" altLang="ja-JP" sz="1800" dirty="0">
              <a:solidFill>
                <a:schemeClr val="tx1"/>
              </a:solidFill>
            </a:endParaRPr>
          </a:p>
          <a:p>
            <a:pPr>
              <a:buFont typeface="Times New Roman" panose="02020603050405020304" pitchFamily="18" charset="0"/>
              <a:buChar char="●"/>
            </a:pPr>
            <a:endParaRPr lang="en-US" altLang="ja-JP" sz="1800" b="0" dirty="0" smtClean="0"/>
          </a:p>
          <a:p>
            <a:pPr>
              <a:buFont typeface="Arial" pitchFamily="34" charset="0"/>
              <a:buChar char="•"/>
            </a:pPr>
            <a:endParaRPr lang="en-US" altLang="ja-JP" sz="1800" b="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71069" y="6056913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2060"/>
                </a:solidFill>
              </a:rPr>
              <a:t>UL MU cycle time</a:t>
            </a:r>
            <a:endParaRPr kumimoji="1" lang="ja-JP" altLang="en-US" sz="1800" dirty="0">
              <a:solidFill>
                <a:srgbClr val="002060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799" y="3485110"/>
            <a:ext cx="8530201" cy="2324100"/>
          </a:xfrm>
          <a:prstGeom prst="rect">
            <a:avLst/>
          </a:prstGeom>
        </p:spPr>
      </p:pic>
      <p:sp>
        <p:nvSpPr>
          <p:cNvPr id="13" name="右中かっこ 12"/>
          <p:cNvSpPr/>
          <p:nvPr/>
        </p:nvSpPr>
        <p:spPr bwMode="auto">
          <a:xfrm rot="5400000">
            <a:off x="4456906" y="2845445"/>
            <a:ext cx="304800" cy="6324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055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 </a:t>
            </a:r>
            <a:r>
              <a:rPr lang="en-US" altLang="ko-KR" dirty="0" smtClean="0"/>
              <a:t>Initiated UL-MU </a:t>
            </a:r>
            <a:r>
              <a:rPr kumimoji="1" lang="en-US" altLang="ja-JP" dirty="0"/>
              <a:t>protocol cont.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40669"/>
            <a:ext cx="7467600" cy="1828800"/>
          </a:xfrm>
        </p:spPr>
        <p:txBody>
          <a:bodyPr/>
          <a:lstStyle/>
          <a:p>
            <a:pPr marL="0" indent="0"/>
            <a:r>
              <a:rPr kumimoji="1" lang="en-US" altLang="ja-JP" sz="1800" dirty="0">
                <a:solidFill>
                  <a:schemeClr val="tx1"/>
                </a:solidFill>
              </a:rPr>
              <a:t>Protocol A2 [3]</a:t>
            </a:r>
            <a:endParaRPr lang="en-US" altLang="ja-JP" sz="1800" b="0" dirty="0"/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1800" b="0" dirty="0"/>
              <a:t>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/>
              <a:t>Overhead is small</a:t>
            </a: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1800" b="0" dirty="0"/>
              <a:t>Disadvantage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 smtClean="0"/>
              <a:t>AP cannot obtain complete CSI from response frames resulting in suboptimum scheduling. </a:t>
            </a:r>
            <a:r>
              <a:rPr lang="en-US" altLang="ja-JP" sz="1800" dirty="0">
                <a:solidFill>
                  <a:schemeClr val="tx1"/>
                </a:solidFill>
              </a:rPr>
              <a:t>AP needs to balance UL MU cycle time for  high throughput and low latency.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ja-JP" sz="1800" dirty="0"/>
          </a:p>
          <a:p>
            <a:pPr>
              <a:buFont typeface="Times New Roman" panose="02020603050405020304" pitchFamily="18" charset="0"/>
              <a:buChar char="●"/>
            </a:pPr>
            <a:endParaRPr lang="en-US" altLang="ja-JP" sz="2200" b="0" dirty="0" smtClean="0"/>
          </a:p>
          <a:p>
            <a:pPr>
              <a:buFont typeface="Arial" pitchFamily="34" charset="0"/>
              <a:buChar char="•"/>
            </a:pPr>
            <a:endParaRPr lang="en-US" altLang="ja-JP" sz="2000" b="0" dirty="0"/>
          </a:p>
        </p:txBody>
      </p:sp>
      <p:sp>
        <p:nvSpPr>
          <p:cNvPr id="12" name="右中かっこ 11"/>
          <p:cNvSpPr/>
          <p:nvPr/>
        </p:nvSpPr>
        <p:spPr bwMode="auto">
          <a:xfrm rot="5400000">
            <a:off x="4690197" y="3999823"/>
            <a:ext cx="288866" cy="436304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92259" y="6186629"/>
            <a:ext cx="3223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2060"/>
                </a:solidFill>
              </a:rPr>
              <a:t>UL MU cycle time</a:t>
            </a:r>
            <a:endParaRPr kumimoji="1" lang="ja-JP" altLang="en-US" sz="1800" dirty="0">
              <a:solidFill>
                <a:srgbClr val="00206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840" y="3679649"/>
            <a:ext cx="6948560" cy="250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87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STA </a:t>
            </a:r>
            <a:r>
              <a:rPr lang="en-US" altLang="ko-KR" dirty="0" smtClean="0"/>
              <a:t>Initiated UL-MU </a:t>
            </a:r>
            <a:r>
              <a:rPr kumimoji="1" lang="en-US" altLang="ja-JP" dirty="0" smtClean="0"/>
              <a:t>protocol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40669"/>
            <a:ext cx="7467600" cy="1828800"/>
          </a:xfrm>
        </p:spPr>
        <p:txBody>
          <a:bodyPr/>
          <a:lstStyle/>
          <a:p>
            <a:pPr marL="0" indent="0"/>
            <a:r>
              <a:rPr kumimoji="1" lang="en-US" altLang="ja-JP" dirty="0">
                <a:solidFill>
                  <a:schemeClr val="tx1"/>
                </a:solidFill>
              </a:rPr>
              <a:t>Protocol S1</a:t>
            </a:r>
            <a:endParaRPr lang="en-US" altLang="ja-JP" b="0" dirty="0">
              <a:solidFill>
                <a:schemeClr val="tx1"/>
              </a:solidFill>
            </a:endParaRP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>
                <a:solidFill>
                  <a:schemeClr val="tx1"/>
                </a:solidFill>
              </a:rPr>
              <a:t>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>
                <a:solidFill>
                  <a:schemeClr val="tx1"/>
                </a:solidFill>
              </a:rPr>
              <a:t>AP has knowledge of complete CSI </a:t>
            </a:r>
            <a:r>
              <a:rPr lang="en-US" altLang="ja-JP" sz="1800" dirty="0" smtClean="0">
                <a:solidFill>
                  <a:schemeClr val="tx1"/>
                </a:solidFill>
              </a:rPr>
              <a:t>and TX </a:t>
            </a:r>
            <a:r>
              <a:rPr lang="en-US" altLang="ja-JP" sz="1800" dirty="0">
                <a:solidFill>
                  <a:schemeClr val="tx1"/>
                </a:solidFill>
              </a:rPr>
              <a:t>demand for all STAs.</a:t>
            </a: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>
                <a:solidFill>
                  <a:schemeClr val="tx1"/>
                </a:solidFill>
              </a:rPr>
              <a:t>Disadvantage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>
                <a:solidFill>
                  <a:schemeClr val="tx1"/>
                </a:solidFill>
              </a:rPr>
              <a:t>Overhead become large to find out STAs’ TX demand.</a:t>
            </a:r>
          </a:p>
          <a:p>
            <a:pPr>
              <a:buFont typeface="Times New Roman" panose="02020603050405020304" pitchFamily="18" charset="0"/>
              <a:buChar char="●"/>
            </a:pPr>
            <a:endParaRPr lang="en-US" altLang="ja-JP" sz="2200" b="0" dirty="0">
              <a:solidFill>
                <a:schemeClr val="tx1"/>
              </a:solidFill>
            </a:endParaRPr>
          </a:p>
        </p:txBody>
      </p:sp>
      <p:sp>
        <p:nvSpPr>
          <p:cNvPr id="9" name="右中かっこ 8"/>
          <p:cNvSpPr/>
          <p:nvPr/>
        </p:nvSpPr>
        <p:spPr bwMode="auto">
          <a:xfrm rot="5400000">
            <a:off x="3853649" y="3956216"/>
            <a:ext cx="369900" cy="4114799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286734" y="6128513"/>
            <a:ext cx="350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Overhead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267" y="3414738"/>
            <a:ext cx="7872665" cy="251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1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STA </a:t>
            </a:r>
            <a:r>
              <a:rPr lang="en-US" altLang="ko-KR" dirty="0" smtClean="0"/>
              <a:t>Initiated UL-MU </a:t>
            </a:r>
            <a:r>
              <a:rPr kumimoji="1" lang="en-US" altLang="ja-JP" dirty="0"/>
              <a:t>protocol cont.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40669"/>
            <a:ext cx="7467600" cy="1828800"/>
          </a:xfrm>
        </p:spPr>
        <p:txBody>
          <a:bodyPr/>
          <a:lstStyle/>
          <a:p>
            <a:pPr marL="0" indent="0"/>
            <a:r>
              <a:rPr kumimoji="1" lang="en-US" altLang="ja-JP" dirty="0">
                <a:solidFill>
                  <a:schemeClr val="tx1"/>
                </a:solidFill>
              </a:rPr>
              <a:t>Protocol S2</a:t>
            </a:r>
            <a:endParaRPr lang="en-US" altLang="ja-JP" b="0" dirty="0">
              <a:solidFill>
                <a:schemeClr val="tx1"/>
              </a:solidFill>
            </a:endParaRP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>
                <a:solidFill>
                  <a:schemeClr val="tx1"/>
                </a:solidFill>
              </a:rPr>
              <a:t>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>
                <a:solidFill>
                  <a:schemeClr val="tx1"/>
                </a:solidFill>
              </a:rPr>
              <a:t>Overhead is small</a:t>
            </a: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>
                <a:solidFill>
                  <a:schemeClr val="tx1"/>
                </a:solidFill>
              </a:rPr>
              <a:t>Disadvantage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/>
              <a:t>AP cannot obtain complete CSI from response frames resulting in suboptimum scheduling.</a:t>
            </a:r>
          </a:p>
          <a:p>
            <a:pPr>
              <a:buFont typeface="Times New Roman" panose="02020603050405020304" pitchFamily="18" charset="0"/>
              <a:buChar char="●"/>
            </a:pPr>
            <a:endParaRPr lang="en-US" altLang="ja-JP" sz="2200" b="0" dirty="0"/>
          </a:p>
        </p:txBody>
      </p:sp>
      <p:sp>
        <p:nvSpPr>
          <p:cNvPr id="10" name="右中かっこ 9"/>
          <p:cNvSpPr/>
          <p:nvPr/>
        </p:nvSpPr>
        <p:spPr bwMode="auto">
          <a:xfrm rot="5400000">
            <a:off x="3653617" y="4746784"/>
            <a:ext cx="369900" cy="253366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09800" y="6150117"/>
            <a:ext cx="350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Overhead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346" y="3400928"/>
            <a:ext cx="6486507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33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9468</TotalTime>
  <Words>1145</Words>
  <Application>Microsoft Office PowerPoint</Application>
  <PresentationFormat>画面に合わせる (4:3)</PresentationFormat>
  <Paragraphs>210</Paragraphs>
  <Slides>16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6" baseType="lpstr">
      <vt:lpstr>Arial Unicode MS</vt:lpstr>
      <vt:lpstr>MingLiU_HKSCS</vt:lpstr>
      <vt:lpstr>ＭＳ Ｐゴシック</vt:lpstr>
      <vt:lpstr>MS Gothic</vt:lpstr>
      <vt:lpstr>SimSun</vt:lpstr>
      <vt:lpstr>Arial</vt:lpstr>
      <vt:lpstr>Cambria Math</vt:lpstr>
      <vt:lpstr>Times New Roman</vt:lpstr>
      <vt:lpstr>Wingdings</vt:lpstr>
      <vt:lpstr>802-11-Submission</vt:lpstr>
      <vt:lpstr>UL-MU MAC Throughput  under Non-Full Buffer Traffic</vt:lpstr>
      <vt:lpstr>Abstract</vt:lpstr>
      <vt:lpstr>Consideration on UL-MU</vt:lpstr>
      <vt:lpstr>UL-MU protocol</vt:lpstr>
      <vt:lpstr>UL-MU Protocol list</vt:lpstr>
      <vt:lpstr>AP Initiated UL-MU protocol</vt:lpstr>
      <vt:lpstr>AP Initiated UL-MU protocol cont.</vt:lpstr>
      <vt:lpstr>STA Initiated UL-MU protocol</vt:lpstr>
      <vt:lpstr>STA Initiated UL-MU protocol cont.</vt:lpstr>
      <vt:lpstr>STA Initiated UL-MU protocol cont.</vt:lpstr>
      <vt:lpstr>Evaluation Condition</vt:lpstr>
      <vt:lpstr>Evaluation Result : MAC Throughput</vt:lpstr>
      <vt:lpstr>Evaluation Result : MAC Throughput</vt:lpstr>
      <vt:lpstr>Summary</vt:lpstr>
      <vt:lpstr>Straw Poll #1</vt:lpstr>
      <vt:lpstr>Reference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Markov Modeling of the Channel for HEW System Level Simulations</dc:title>
  <dc:creator>Joseph Levy</dc:creator>
  <cp:lastModifiedBy>User</cp:lastModifiedBy>
  <cp:revision>764</cp:revision>
  <cp:lastPrinted>2014-05-09T13:45:27Z</cp:lastPrinted>
  <dcterms:created xsi:type="dcterms:W3CDTF">2013-09-13T18:19:10Z</dcterms:created>
  <dcterms:modified xsi:type="dcterms:W3CDTF">2015-03-10T06:49:05Z</dcterms:modified>
</cp:coreProperties>
</file>