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36" r:id="rId3"/>
    <p:sldId id="331" r:id="rId4"/>
    <p:sldId id="330" r:id="rId5"/>
    <p:sldId id="332" r:id="rId6"/>
    <p:sldId id="333" r:id="rId7"/>
    <p:sldId id="335" r:id="rId8"/>
    <p:sldId id="304" r:id="rId9"/>
    <p:sldId id="325" r:id="rId10"/>
    <p:sldId id="326" r:id="rId11"/>
    <p:sldId id="327" r:id="rId12"/>
    <p:sldId id="319" r:id="rId13"/>
    <p:sldId id="321" r:id="rId14"/>
    <p:sldId id="311" r:id="rId15"/>
    <p:sldId id="328" r:id="rId16"/>
    <p:sldId id="329" r:id="rId17"/>
    <p:sldId id="318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5501" autoAdjust="0"/>
  </p:normalViewPr>
  <p:slideViewPr>
    <p:cSldViewPr>
      <p:cViewPr>
        <p:scale>
          <a:sx n="125" d="100"/>
          <a:sy n="125" d="100"/>
        </p:scale>
        <p:origin x="342" y="-1518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0366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March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Multi-STA </a:t>
            </a:r>
            <a:r>
              <a:rPr lang="en-US" sz="2800" dirty="0"/>
              <a:t>A</a:t>
            </a:r>
            <a:r>
              <a:rPr lang="en-US" sz="2800" dirty="0" smtClean="0"/>
              <a:t>cknowledgment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629718"/>
              </p:ext>
            </p:extLst>
          </p:nvPr>
        </p:nvGraphicFramePr>
        <p:xfrm>
          <a:off x="762000" y="1828801"/>
          <a:ext cx="7696201" cy="44196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9240"/>
                <a:gridCol w="822960"/>
                <a:gridCol w="2895600"/>
                <a:gridCol w="575110"/>
                <a:gridCol w="1863291"/>
              </a:tblGrid>
              <a:tr h="267446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Santosh Abraham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sabraham@qualcomm.com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 Gwendolyn</a:t>
                      </a:r>
                      <a:r>
                        <a:rPr lang="en-US" sz="1050" baseline="0" dirty="0" smtClean="0">
                          <a:latin typeface="+mn-lt"/>
                          <a:ea typeface="Times New Roman"/>
                          <a:cs typeface="Arial"/>
                        </a:rPr>
                        <a:t> Barriac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Cherian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Gorge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aasterja@qti.qualcomm.com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 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Carlos Aldana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caldana@qca.qualcomm.com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 smtClean="0">
                          <a:latin typeface="Times New Roman"/>
                          <a:ea typeface="Times New Roman"/>
                          <a:cs typeface="Arial"/>
                        </a:rPr>
                        <a:t>Tomo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Adachi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Toshiba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tomo.adachi@toshiba.co.jp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Nabetani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Filippo </a:t>
                      </a:r>
                      <a:r>
                        <a:rPr lang="en-US" sz="105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Tosato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4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Madhavan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 </a:t>
            </a:r>
            <a:r>
              <a:rPr lang="en-US" dirty="0" smtClean="0"/>
              <a:t>options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sz="1600" dirty="0" smtClean="0"/>
              <a:t>BAs sent with DL OFDMA</a:t>
            </a:r>
          </a:p>
          <a:p>
            <a:pPr lvl="1"/>
            <a:r>
              <a:rPr lang="en-US" sz="1400" dirty="0" smtClean="0"/>
              <a:t>Overhead is reduced compared to previous options</a:t>
            </a:r>
          </a:p>
          <a:p>
            <a:pPr lvl="1"/>
            <a:r>
              <a:rPr lang="en-US" sz="1400" dirty="0" smtClean="0"/>
              <a:t>Duration is determined by the longest BA transmission time across users, which may be large if the BW/MCS allocated to one user is narrow/low. </a:t>
            </a:r>
          </a:p>
          <a:p>
            <a:pPr lvl="1"/>
            <a:r>
              <a:rPr lang="en-US" sz="1400" dirty="0" smtClean="0"/>
              <a:t>Requires the use of an HE PPDU, which has longer preamble than an 11a PPDU and is not legacy decodable (EIFS, NAV)</a:t>
            </a:r>
          </a:p>
          <a:p>
            <a:pPr lvl="1"/>
            <a:r>
              <a:rPr lang="en-US" sz="1400" dirty="0" smtClean="0"/>
              <a:t>Each BA includes certain redundant fields across users (TA, BA Control etc..) which could be compressed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1800" dirty="0" smtClean="0"/>
              <a:t>BAs sent with DL MU MIMO</a:t>
            </a:r>
          </a:p>
          <a:p>
            <a:pPr lvl="1"/>
            <a:r>
              <a:rPr lang="en-US" sz="1400" dirty="0" smtClean="0"/>
              <a:t>Similar consideration as for DL OFDMA</a:t>
            </a:r>
          </a:p>
          <a:p>
            <a:pPr lvl="1"/>
            <a:r>
              <a:rPr lang="en-US" sz="1400" dirty="0" smtClean="0"/>
              <a:t>Only possible if CSI is available at AP. Gathering CSI from each STA just for BAs transmission would not be efficient</a:t>
            </a:r>
            <a:r>
              <a:rPr lang="en-US" sz="1400" dirty="0"/>
              <a:t>.</a:t>
            </a:r>
            <a:r>
              <a:rPr lang="en-US" sz="1400" dirty="0" smtClean="0"/>
              <a:t> This mode is useful if CSI is already available (e.g. because already collected for DL MU MIMO Data transmission)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273613" y="39624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5107877" y="3962400"/>
            <a:ext cx="683322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DL OFDMA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BAs</a:t>
            </a: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3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Multi-STA 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Define a BA frame format that includes BA/ACK signaling for multiple STAs</a:t>
            </a:r>
          </a:p>
          <a:p>
            <a:pPr lvl="1"/>
            <a:r>
              <a:rPr lang="en-US" sz="1600" dirty="0" smtClean="0"/>
              <a:t>It can be sent in any PHY mode, including legacy 11a</a:t>
            </a:r>
          </a:p>
          <a:p>
            <a:pPr lvl="2"/>
            <a:r>
              <a:rPr lang="en-US" sz="1400" dirty="0" smtClean="0"/>
              <a:t>11a PPDU has a very short preamble for reduced overhead</a:t>
            </a:r>
          </a:p>
          <a:p>
            <a:pPr lvl="2"/>
            <a:r>
              <a:rPr lang="en-US" sz="1400" dirty="0" smtClean="0"/>
              <a:t>11a format enables NAV setting and correct EIFS behavior for legacy STAs</a:t>
            </a:r>
          </a:p>
          <a:p>
            <a:pPr lvl="2"/>
            <a:r>
              <a:rPr lang="en-US" sz="1400" dirty="0" smtClean="0"/>
              <a:t>11ac/ax formats can be used for higher rates/outdoor</a:t>
            </a:r>
            <a:endParaRPr lang="en-US" sz="1400" dirty="0"/>
          </a:p>
          <a:p>
            <a:pPr lvl="1"/>
            <a:r>
              <a:rPr lang="en-US" sz="1600" dirty="0" smtClean="0"/>
              <a:t>Amortizes the redundant fields across users</a:t>
            </a:r>
          </a:p>
          <a:p>
            <a:pPr lvl="1"/>
            <a:r>
              <a:rPr lang="en-US" sz="1600" dirty="0" smtClean="0"/>
              <a:t>Overhead analysis indicates this is a low overhead option (see appendix)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819400" y="45720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4653664" y="45720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M-BA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13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Multi-STA </a:t>
            </a:r>
            <a:r>
              <a:rPr lang="en-US" dirty="0" smtClean="0"/>
              <a:t>BA frame format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1800" dirty="0" smtClean="0"/>
              <a:t>Define a multi-STA BA frame by re-using the Multi-TID </a:t>
            </a:r>
            <a:r>
              <a:rPr lang="en-US" sz="1800" dirty="0" err="1" smtClean="0"/>
              <a:t>BlockAck</a:t>
            </a:r>
            <a:r>
              <a:rPr lang="en-US" sz="1800" dirty="0" smtClean="0"/>
              <a:t> frame format with the following changes:</a:t>
            </a:r>
          </a:p>
          <a:p>
            <a:pPr lvl="1"/>
            <a:r>
              <a:rPr lang="en-US" sz="1600" dirty="0" smtClean="0"/>
              <a:t>Add an indication that the frame is a multi-STA BA (TBD)</a:t>
            </a:r>
          </a:p>
          <a:p>
            <a:pPr lvl="1"/>
            <a:r>
              <a:rPr lang="en-US" sz="1600" dirty="0" smtClean="0"/>
              <a:t>Each BA Information field can be addressed to different STAs</a:t>
            </a:r>
          </a:p>
          <a:p>
            <a:pPr lvl="2"/>
            <a:r>
              <a:rPr lang="en-US" sz="1400" dirty="0" smtClean="0"/>
              <a:t>B0-B10 of the Per TID Info field carry a (Partial) AID identifying the intended receiver of the BA Information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490582" y="3618706"/>
            <a:ext cx="8053278" cy="2856707"/>
            <a:chOff x="490582" y="3618706"/>
            <a:chExt cx="8053278" cy="2856707"/>
          </a:xfrm>
        </p:grpSpPr>
        <p:pic>
          <p:nvPicPr>
            <p:cNvPr id="13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1091" y="5550870"/>
              <a:ext cx="2102814" cy="924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1" name="Group 30"/>
            <p:cNvGrpSpPr/>
            <p:nvPr/>
          </p:nvGrpSpPr>
          <p:grpSpPr>
            <a:xfrm>
              <a:off x="490582" y="3618706"/>
              <a:ext cx="8053278" cy="2582833"/>
              <a:chOff x="490582" y="3618706"/>
              <a:chExt cx="8053278" cy="2582833"/>
            </a:xfrm>
          </p:grpSpPr>
          <p:pic>
            <p:nvPicPr>
              <p:cNvPr id="11" name="Picture 1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0785" y="4653058"/>
                <a:ext cx="3843075" cy="7588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15"/>
              <p:cNvPicPr/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946800" y="3618706"/>
                <a:ext cx="4662447" cy="9873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7" name="Straight Connector 16"/>
              <p:cNvCxnSpPr/>
              <p:nvPr/>
            </p:nvCxnSpPr>
            <p:spPr bwMode="auto">
              <a:xfrm flipV="1">
                <a:off x="799702" y="4038539"/>
                <a:ext cx="3480520" cy="81594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 flipV="1">
                <a:off x="4135201" y="4037977"/>
                <a:ext cx="844751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flipH="1" flipV="1">
                <a:off x="4969076" y="4037071"/>
                <a:ext cx="181277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 flipH="1" flipV="1">
                <a:off x="6238015" y="4015948"/>
                <a:ext cx="2030304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 flipV="1">
                <a:off x="4979952" y="5032470"/>
                <a:ext cx="168281" cy="74879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 flipH="1" flipV="1">
                <a:off x="5730439" y="5050375"/>
                <a:ext cx="362554" cy="73089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23" name="Oval 22"/>
              <p:cNvSpPr/>
              <p:nvPr/>
            </p:nvSpPr>
            <p:spPr bwMode="auto">
              <a:xfrm>
                <a:off x="4846559" y="5633439"/>
                <a:ext cx="811369" cy="568100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 bwMode="auto">
              <a:xfrm flipV="1">
                <a:off x="4135201" y="5954703"/>
                <a:ext cx="711358" cy="9428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5" name="TextBox 24"/>
              <p:cNvSpPr txBox="1"/>
              <p:nvPr/>
            </p:nvSpPr>
            <p:spPr>
              <a:xfrm>
                <a:off x="3137594" y="5873283"/>
                <a:ext cx="1032711" cy="288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B0-B10= AID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0582" y="4853574"/>
                <a:ext cx="3784849" cy="71133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115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Multi-STA BA frame </a:t>
            </a:r>
            <a:r>
              <a:rPr lang="en-US" dirty="0" smtClean="0"/>
              <a:t>format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420" y="1752600"/>
            <a:ext cx="7772400" cy="4114800"/>
          </a:xfrm>
        </p:spPr>
        <p:txBody>
          <a:bodyPr/>
          <a:lstStyle/>
          <a:p>
            <a:r>
              <a:rPr lang="en-US" sz="1800" dirty="0" smtClean="0"/>
              <a:t>Allow ACK indication per STA (instead of BA)</a:t>
            </a:r>
          </a:p>
          <a:p>
            <a:pPr lvl="1"/>
            <a:r>
              <a:rPr lang="en-US" sz="1600" dirty="0" smtClean="0"/>
              <a:t>In a BA Info field, if B11 in the per-TID info field is set, then the </a:t>
            </a:r>
            <a:r>
              <a:rPr lang="en-US" sz="1600" dirty="0" err="1" smtClean="0"/>
              <a:t>BlockAck</a:t>
            </a:r>
            <a:r>
              <a:rPr lang="en-US" sz="1600" dirty="0" smtClean="0"/>
              <a:t> bitmap and the SC subfields </a:t>
            </a:r>
            <a:r>
              <a:rPr lang="en-US" sz="1600" dirty="0"/>
              <a:t>are </a:t>
            </a:r>
            <a:r>
              <a:rPr lang="en-US" sz="1600" dirty="0" smtClean="0"/>
              <a:t>not present and this BA </a:t>
            </a:r>
            <a:r>
              <a:rPr lang="en-US" sz="1600" dirty="0"/>
              <a:t>Info </a:t>
            </a:r>
            <a:r>
              <a:rPr lang="en-US" sz="1600" dirty="0" smtClean="0"/>
              <a:t>field indicates an ACK for the STA with AID indicated in the per-TID info field</a:t>
            </a:r>
            <a:endParaRPr lang="en-US" sz="14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74065" y="3280333"/>
            <a:ext cx="8252435" cy="2891074"/>
            <a:chOff x="574065" y="3280333"/>
            <a:chExt cx="8252435" cy="289107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4065" y="4388571"/>
              <a:ext cx="3784849" cy="711336"/>
            </a:xfrm>
            <a:prstGeom prst="rect">
              <a:avLst/>
            </a:prstGeom>
          </p:spPr>
        </p:pic>
        <p:pic>
          <p:nvPicPr>
            <p:cNvPr id="12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2291" y="4327129"/>
              <a:ext cx="4084209" cy="767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283" y="5235741"/>
              <a:ext cx="2234756" cy="935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6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15507" y="3280333"/>
              <a:ext cx="4954993" cy="999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Straight Connector 17"/>
            <p:cNvCxnSpPr/>
            <p:nvPr/>
          </p:nvCxnSpPr>
          <p:spPr bwMode="auto">
            <a:xfrm flipV="1">
              <a:off x="1105439" y="3705218"/>
              <a:ext cx="3189901" cy="694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4141219" y="3704648"/>
              <a:ext cx="89775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H="1" flipV="1">
              <a:off x="5027415" y="3703731"/>
              <a:ext cx="192651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H="1" flipV="1">
              <a:off x="6375975" y="3682354"/>
              <a:ext cx="215769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5038974" y="4711104"/>
              <a:ext cx="178840" cy="7578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 flipV="1">
              <a:off x="5836551" y="4729226"/>
              <a:ext cx="385303" cy="7396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>
              <a:off x="4897211" y="5319304"/>
              <a:ext cx="862278" cy="574934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 flipV="1">
              <a:off x="4141219" y="5644432"/>
              <a:ext cx="755992" cy="954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3081018" y="5562033"/>
              <a:ext cx="1171194" cy="487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B0-B10= AID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B11= ACK/BA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73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0"/>
            <a:r>
              <a:rPr lang="pt-BR" sz="2000" dirty="0" smtClean="0"/>
              <a:t>[1]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0064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r1 </a:t>
            </a:r>
            <a:r>
              <a:rPr lang="en-GB" sz="2000" dirty="0"/>
              <a:t>Consideration on UL-MU overheads</a:t>
            </a:r>
            <a:endParaRPr lang="pt-BR" sz="2000" dirty="0" smtClean="0"/>
          </a:p>
          <a:p>
            <a:r>
              <a:rPr lang="pt-BR" sz="2000" dirty="0" smtClean="0"/>
              <a:t>[</a:t>
            </a:r>
            <a:r>
              <a:rPr lang="pt-BR" sz="2000" dirty="0"/>
              <a:t>2</a:t>
            </a:r>
            <a:r>
              <a:rPr lang="pt-BR" sz="2000" dirty="0" smtClean="0"/>
              <a:t>] 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802.11-15/0365r0 </a:t>
            </a:r>
            <a:r>
              <a:rPr lang="pl-PL" sz="2000" dirty="0" smtClean="0"/>
              <a:t>UL </a:t>
            </a:r>
            <a:r>
              <a:rPr lang="pl-PL" sz="2000" dirty="0"/>
              <a:t>MU procedure for 11ax system</a:t>
            </a: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Simone Merlin et al.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SFD: </a:t>
            </a:r>
          </a:p>
          <a:p>
            <a:r>
              <a:rPr lang="en-US" sz="1800" dirty="0" smtClean="0"/>
              <a:t>The spec shall define a multi-STA BA frame by using the Multi-TID </a:t>
            </a:r>
            <a:r>
              <a:rPr lang="en-US" sz="1800" dirty="0" err="1" smtClean="0"/>
              <a:t>BlockAck</a:t>
            </a:r>
            <a:r>
              <a:rPr lang="en-US" sz="1800" dirty="0" smtClean="0"/>
              <a:t> frame format with the following changes:</a:t>
            </a:r>
          </a:p>
          <a:p>
            <a:pPr lvl="1"/>
            <a:r>
              <a:rPr lang="en-US" sz="1600" dirty="0" smtClean="0"/>
              <a:t>Add an indication that the frame is a multi-STA BA (TBD)</a:t>
            </a:r>
          </a:p>
          <a:p>
            <a:pPr lvl="1"/>
            <a:r>
              <a:rPr lang="en-US" sz="1600" dirty="0" smtClean="0"/>
              <a:t>Each BA Information field can be addressed to different STAs</a:t>
            </a:r>
          </a:p>
          <a:p>
            <a:pPr lvl="2"/>
            <a:r>
              <a:rPr lang="en-US" sz="1400" dirty="0" smtClean="0"/>
              <a:t>B0-B10 of the Per TID Info field carry a (Partial) AID identifying the intended receiver of the BA Information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490582" y="3618706"/>
            <a:ext cx="8053278" cy="2856707"/>
            <a:chOff x="490582" y="3618706"/>
            <a:chExt cx="8053278" cy="2856707"/>
          </a:xfrm>
        </p:grpSpPr>
        <p:pic>
          <p:nvPicPr>
            <p:cNvPr id="27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1091" y="5550870"/>
              <a:ext cx="2102814" cy="924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8" name="Group 27"/>
            <p:cNvGrpSpPr/>
            <p:nvPr/>
          </p:nvGrpSpPr>
          <p:grpSpPr>
            <a:xfrm>
              <a:off x="490582" y="3618706"/>
              <a:ext cx="8053278" cy="2582833"/>
              <a:chOff x="490582" y="3618706"/>
              <a:chExt cx="8053278" cy="2582833"/>
            </a:xfrm>
          </p:grpSpPr>
          <p:pic>
            <p:nvPicPr>
              <p:cNvPr id="29" name="Picture 1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0785" y="4653058"/>
                <a:ext cx="3843075" cy="7588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29"/>
              <p:cNvPicPr/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946800" y="3618706"/>
                <a:ext cx="4662447" cy="9873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1" name="Straight Connector 30"/>
              <p:cNvCxnSpPr/>
              <p:nvPr/>
            </p:nvCxnSpPr>
            <p:spPr bwMode="auto">
              <a:xfrm flipV="1">
                <a:off x="799702" y="4038539"/>
                <a:ext cx="3480520" cy="81594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 flipV="1">
                <a:off x="4135201" y="4037977"/>
                <a:ext cx="844751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flipH="1" flipV="1">
                <a:off x="4969076" y="4037071"/>
                <a:ext cx="181277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flipH="1" flipV="1">
                <a:off x="6238015" y="4015948"/>
                <a:ext cx="2030304" cy="81650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 flipV="1">
                <a:off x="4979952" y="5032470"/>
                <a:ext cx="168281" cy="74879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flipH="1" flipV="1">
                <a:off x="5730439" y="5050375"/>
                <a:ext cx="362554" cy="73089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37" name="Oval 36"/>
              <p:cNvSpPr/>
              <p:nvPr/>
            </p:nvSpPr>
            <p:spPr bwMode="auto">
              <a:xfrm>
                <a:off x="4846559" y="5633439"/>
                <a:ext cx="811369" cy="568100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38" name="Straight Arrow Connector 37"/>
              <p:cNvCxnSpPr/>
              <p:nvPr/>
            </p:nvCxnSpPr>
            <p:spPr bwMode="auto">
              <a:xfrm flipV="1">
                <a:off x="4135201" y="5954703"/>
                <a:ext cx="711358" cy="9428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9" name="TextBox 38"/>
              <p:cNvSpPr txBox="1"/>
              <p:nvPr/>
            </p:nvSpPr>
            <p:spPr>
              <a:xfrm>
                <a:off x="3137594" y="5873283"/>
                <a:ext cx="1032711" cy="288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B0-B10= AID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0582" y="4853574"/>
                <a:ext cx="3784849" cy="71133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42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Do you agree to add the following to the SFD: </a:t>
            </a:r>
            <a:endParaRPr lang="en-US" sz="1600" dirty="0" smtClean="0"/>
          </a:p>
          <a:p>
            <a:r>
              <a:rPr lang="en-US" sz="1600" dirty="0" smtClean="0"/>
              <a:t>The spec shall define a signaling in the Multi-STA BA frame that can indicate an ACK, as follows: </a:t>
            </a:r>
          </a:p>
          <a:p>
            <a:pPr lvl="1"/>
            <a:r>
              <a:rPr lang="en-US" sz="1400" dirty="0" smtClean="0"/>
              <a:t>If B11 in the per-TID info field is set, then the </a:t>
            </a:r>
            <a:r>
              <a:rPr lang="en-US" sz="1400" dirty="0" err="1" smtClean="0"/>
              <a:t>BlockAck</a:t>
            </a:r>
            <a:r>
              <a:rPr lang="en-US" sz="1400" dirty="0" smtClean="0"/>
              <a:t> bitmap and the SC subfields </a:t>
            </a:r>
            <a:r>
              <a:rPr lang="en-US" sz="1400" dirty="0"/>
              <a:t>in the BA Info field are </a:t>
            </a:r>
            <a:r>
              <a:rPr lang="en-US" sz="1400" dirty="0" smtClean="0"/>
              <a:t>not present and this BA </a:t>
            </a:r>
            <a:r>
              <a:rPr lang="en-US" sz="1400" dirty="0"/>
              <a:t>Info </a:t>
            </a:r>
            <a:r>
              <a:rPr lang="en-US" sz="1400" dirty="0" smtClean="0"/>
              <a:t>field indicates an ACK for the STA with AID indicated in the per-TID info field</a:t>
            </a:r>
          </a:p>
          <a:p>
            <a:pPr lvl="1"/>
            <a:r>
              <a:rPr lang="en-US" sz="1400" dirty="0" smtClean="0"/>
              <a:t>Instruction to the </a:t>
            </a:r>
            <a:r>
              <a:rPr lang="en-US" sz="1400" dirty="0"/>
              <a:t>E</a:t>
            </a:r>
            <a:r>
              <a:rPr lang="en-US" sz="1400" dirty="0" smtClean="0"/>
              <a:t>ditor: replace the Multi-STA BA figure from straw poll 1 with the following</a:t>
            </a:r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574065" y="3433526"/>
            <a:ext cx="8252435" cy="2891074"/>
            <a:chOff x="574065" y="3280333"/>
            <a:chExt cx="8252435" cy="2891074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4065" y="4388571"/>
              <a:ext cx="3784849" cy="711336"/>
            </a:xfrm>
            <a:prstGeom prst="rect">
              <a:avLst/>
            </a:prstGeom>
          </p:spPr>
        </p:pic>
        <p:pic>
          <p:nvPicPr>
            <p:cNvPr id="29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2291" y="4327129"/>
              <a:ext cx="4084209" cy="767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283" y="5235741"/>
              <a:ext cx="2234756" cy="935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30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15507" y="3280333"/>
              <a:ext cx="4954993" cy="999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5" name="Straight Connector 34"/>
            <p:cNvCxnSpPr/>
            <p:nvPr/>
          </p:nvCxnSpPr>
          <p:spPr bwMode="auto">
            <a:xfrm flipV="1">
              <a:off x="1105439" y="3705218"/>
              <a:ext cx="3189901" cy="694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4141219" y="3704648"/>
              <a:ext cx="89775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 flipV="1">
              <a:off x="5027415" y="3703731"/>
              <a:ext cx="192651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 flipV="1">
              <a:off x="6375975" y="3682354"/>
              <a:ext cx="215769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5038974" y="4711104"/>
              <a:ext cx="178840" cy="7578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 flipV="1">
              <a:off x="5836551" y="4729226"/>
              <a:ext cx="385303" cy="7396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2" name="Oval 41"/>
            <p:cNvSpPr/>
            <p:nvPr/>
          </p:nvSpPr>
          <p:spPr bwMode="auto">
            <a:xfrm>
              <a:off x="4897211" y="5319304"/>
              <a:ext cx="862278" cy="574934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 flipV="1">
              <a:off x="4141219" y="5644432"/>
              <a:ext cx="755992" cy="954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081018" y="5562033"/>
              <a:ext cx="1171194" cy="487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B0-B10= AID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B11= ACK/BA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87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- Overhead of BAs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378149"/>
              </p:ext>
            </p:extLst>
          </p:nvPr>
        </p:nvGraphicFramePr>
        <p:xfrm>
          <a:off x="676341" y="2001520"/>
          <a:ext cx="7858059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53"/>
                <a:gridCol w="2619353"/>
                <a:gridCol w="26193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</a:t>
                      </a:r>
                      <a:r>
                        <a:rPr lang="en-US" sz="1400" baseline="0" dirty="0" smtClean="0"/>
                        <a:t> rate per STA in SU mode [Mbps]</a:t>
                      </a:r>
                    </a:p>
                    <a:p>
                      <a:r>
                        <a:rPr lang="en-US" sz="1400" baseline="0" dirty="0" smtClean="0"/>
                        <a:t>(8 STAs)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DL FDMA BA exchange duration [us]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(equal BW/Optimized split)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Multi-STA-BA duration [us]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[6 6 6 6 6 6 6 6]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196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[6 6 6 6  24 24 24</a:t>
                      </a:r>
                      <a:r>
                        <a:rPr lang="en-US" sz="1100" baseline="0" dirty="0" smtClean="0"/>
                        <a:t> 24</a:t>
                      </a:r>
                      <a:r>
                        <a:rPr lang="en-US" sz="1100" dirty="0" smtClean="0"/>
                        <a:t>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436/228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196 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[24 24 24 24 24 24 24 24]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76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[6 6 6 6 48 48 48 48 ]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436/164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196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[48 48 48 48 48 48 48 48]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56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81000" y="5137956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err="1" smtClean="0"/>
              <a:t>Muti</a:t>
            </a:r>
            <a:r>
              <a:rPr lang="en-US" sz="1400" b="0" dirty="0" smtClean="0"/>
              <a:t>-STA BA duration =  SIFS + 11a preamble  </a:t>
            </a:r>
            <a:r>
              <a:rPr lang="en-US" sz="1400" b="0" dirty="0"/>
              <a:t>+ </a:t>
            </a:r>
            <a:r>
              <a:rPr lang="en-US" sz="1400" b="0" dirty="0" smtClean="0"/>
              <a:t>(22 </a:t>
            </a:r>
            <a:r>
              <a:rPr lang="en-US" sz="1400" b="0" dirty="0"/>
              <a:t>+ </a:t>
            </a:r>
            <a:r>
              <a:rPr lang="en-US" sz="1400" b="0" dirty="0" smtClean="0"/>
              <a:t>N_STA*12) bytes sent at the minimum MCS across STAs</a:t>
            </a:r>
          </a:p>
          <a:p>
            <a:r>
              <a:rPr lang="en-US" sz="1400" b="0" dirty="0" smtClean="0"/>
              <a:t>OFDMA BAs Duration = </a:t>
            </a:r>
            <a:r>
              <a:rPr lang="en-US" sz="1400" b="0" dirty="0"/>
              <a:t>SIFS + </a:t>
            </a:r>
            <a:r>
              <a:rPr lang="en-US" sz="1400" b="0" dirty="0" smtClean="0"/>
              <a:t>OFDMA preamble [Assuming 52us] + (22 + 12) bytes sent at:</a:t>
            </a:r>
          </a:p>
          <a:p>
            <a:pPr lvl="1"/>
            <a:r>
              <a:rPr lang="en-US" sz="1100" dirty="0" smtClean="0"/>
              <a:t>Equal BW per STA: bytes transmitted at control rate / N_STAs</a:t>
            </a:r>
          </a:p>
          <a:p>
            <a:pPr lvl="1"/>
            <a:r>
              <a:rPr lang="en-US" sz="1100" b="0" dirty="0" smtClean="0"/>
              <a:t>Optimized: assume BW is allocated so that the rate = (</a:t>
            </a:r>
            <a:r>
              <a:rPr lang="en-US" sz="1100" b="0" dirty="0" err="1" smtClean="0"/>
              <a:t>min_su_rate</a:t>
            </a:r>
            <a:r>
              <a:rPr lang="en-US" sz="1100" b="0" dirty="0" smtClean="0"/>
              <a:t> + </a:t>
            </a:r>
            <a:r>
              <a:rPr lang="en-US" sz="1100" b="0" dirty="0" err="1" smtClean="0"/>
              <a:t>max_su_rate</a:t>
            </a:r>
            <a:r>
              <a:rPr lang="en-US" sz="1100" b="0" dirty="0" smtClean="0"/>
              <a:t>)/2 / N_STAs</a:t>
            </a:r>
          </a:p>
          <a:p>
            <a:pPr lvl="1"/>
            <a:endParaRPr 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3764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7620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(continues):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19365"/>
              </p:ext>
            </p:extLst>
          </p:nvPr>
        </p:nvGraphicFramePr>
        <p:xfrm>
          <a:off x="914400" y="12827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7526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3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6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Simone Merlin et al.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600" dirty="0" smtClean="0"/>
              <a:t>The following motion was approved at IEEE January meeting [1]</a:t>
            </a:r>
          </a:p>
          <a:p>
            <a:pPr lvl="1"/>
            <a:r>
              <a:rPr lang="en-US" sz="1400" dirty="0" smtClean="0"/>
              <a:t>Move to add to the TG Specification Framework document</a:t>
            </a:r>
          </a:p>
          <a:p>
            <a:pPr lvl="2"/>
            <a:r>
              <a:rPr lang="en-US" sz="1200" dirty="0" err="1" smtClean="0"/>
              <a:t>X.y.z</a:t>
            </a:r>
            <a:r>
              <a:rPr lang="en-US" sz="1200" dirty="0" smtClean="0"/>
              <a:t> The amendment shall define a mechanism for multiplexing DL acknowledgments sent in response to UL MU Transmissions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Presentation [2] proposed a basic frame exchange sequence for UL MU transmissions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In this presentation we propose a design for a ‘Multi-STAs’ Block ACK control frame to be used for acknowledging multiple STAs after UL MU PPDUs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038600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 options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600" dirty="0" smtClean="0"/>
              <a:t>‘Legacy’ modes</a:t>
            </a:r>
          </a:p>
          <a:p>
            <a:pPr lvl="1"/>
            <a:r>
              <a:rPr lang="en-US" sz="1400" dirty="0" smtClean="0"/>
              <a:t>Immediate BA/BAR policy: STAs may use BAR to collect “single user” BAs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Delayed BA policy: AP sends “single user” BAs to each STA sequentially. Each BA is acknowledged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r>
              <a:rPr lang="en-US" sz="1600" dirty="0" smtClean="0"/>
              <a:t>Sequential BA</a:t>
            </a:r>
          </a:p>
          <a:p>
            <a:pPr lvl="1"/>
            <a:r>
              <a:rPr lang="en-US" sz="1400" dirty="0" smtClean="0"/>
              <a:t>AP sends a BA to each STA sequentially, without STAs’ ACK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All of the above methods cause a very large </a:t>
            </a:r>
            <a:r>
              <a:rPr lang="en-US" sz="1800" dirty="0" smtClean="0"/>
              <a:t>overhead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Simone Merlin et al. (Qualcomm)</a:t>
            </a:r>
            <a:endParaRPr lang="en-US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057400" y="23622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PPDU STA1-3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Rectangle 47"/>
          <p:cNvSpPr>
            <a:spLocks noChangeArrowheads="1"/>
          </p:cNvSpPr>
          <p:nvPr/>
        </p:nvSpPr>
        <p:spPr bwMode="auto">
          <a:xfrm>
            <a:off x="3849614" y="23622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BA1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" name="Rectangle 47"/>
          <p:cNvSpPr>
            <a:spLocks noChangeArrowheads="1"/>
          </p:cNvSpPr>
          <p:nvPr/>
        </p:nvSpPr>
        <p:spPr bwMode="auto">
          <a:xfrm>
            <a:off x="4802114" y="2362200"/>
            <a:ext cx="533400" cy="304800"/>
          </a:xfrm>
          <a:prstGeom prst="rect">
            <a:avLst/>
          </a:prstGeom>
          <a:solidFill>
            <a:srgbClr val="FFFF00">
              <a:alpha val="6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STA 2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5373614" y="23622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2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057400" y="35814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</a:t>
            </a: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PPDU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STA1-3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" name="Rectangle 47"/>
          <p:cNvSpPr>
            <a:spLocks noChangeArrowheads="1"/>
          </p:cNvSpPr>
          <p:nvPr/>
        </p:nvSpPr>
        <p:spPr bwMode="auto">
          <a:xfrm>
            <a:off x="3849614" y="35814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BA1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" name="Rectangle 47"/>
          <p:cNvSpPr>
            <a:spLocks noChangeArrowheads="1"/>
          </p:cNvSpPr>
          <p:nvPr/>
        </p:nvSpPr>
        <p:spPr bwMode="auto">
          <a:xfrm>
            <a:off x="4648200" y="35814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2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5226919" y="3581400"/>
            <a:ext cx="419100" cy="304800"/>
          </a:xfrm>
          <a:prstGeom prst="rect">
            <a:avLst/>
          </a:prstGeom>
          <a:solidFill>
            <a:srgbClr val="FFFF00">
              <a:alpha val="6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" name="Rectangle 47"/>
          <p:cNvSpPr>
            <a:spLocks noChangeArrowheads="1"/>
          </p:cNvSpPr>
          <p:nvPr/>
        </p:nvSpPr>
        <p:spPr bwMode="auto">
          <a:xfrm>
            <a:off x="5715000" y="35814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" name="Rectangle 47"/>
          <p:cNvSpPr>
            <a:spLocks noChangeArrowheads="1"/>
          </p:cNvSpPr>
          <p:nvPr/>
        </p:nvSpPr>
        <p:spPr bwMode="auto">
          <a:xfrm>
            <a:off x="6324600" y="3581400"/>
            <a:ext cx="419100" cy="304800"/>
          </a:xfrm>
          <a:prstGeom prst="rect">
            <a:avLst/>
          </a:prstGeom>
          <a:solidFill>
            <a:srgbClr val="FFFF00">
              <a:alpha val="6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2057400" y="4876800"/>
            <a:ext cx="1724125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MU UL </a:t>
            </a: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PPDU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STA1-3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" name="Rectangle 47"/>
          <p:cNvSpPr>
            <a:spLocks noChangeArrowheads="1"/>
          </p:cNvSpPr>
          <p:nvPr/>
        </p:nvSpPr>
        <p:spPr bwMode="auto">
          <a:xfrm>
            <a:off x="3849614" y="48768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BA1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" name="Rectangle 47"/>
          <p:cNvSpPr>
            <a:spLocks noChangeArrowheads="1"/>
          </p:cNvSpPr>
          <p:nvPr/>
        </p:nvSpPr>
        <p:spPr bwMode="auto">
          <a:xfrm>
            <a:off x="4432793" y="48768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2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" name="Rectangle 47"/>
          <p:cNvSpPr>
            <a:spLocks noChangeArrowheads="1"/>
          </p:cNvSpPr>
          <p:nvPr/>
        </p:nvSpPr>
        <p:spPr bwMode="auto">
          <a:xfrm>
            <a:off x="5004293" y="48768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" name="Rectangle 47"/>
          <p:cNvSpPr>
            <a:spLocks noChangeArrowheads="1"/>
          </p:cNvSpPr>
          <p:nvPr/>
        </p:nvSpPr>
        <p:spPr bwMode="auto">
          <a:xfrm>
            <a:off x="6210300" y="2362200"/>
            <a:ext cx="533400" cy="304800"/>
          </a:xfrm>
          <a:prstGeom prst="rect">
            <a:avLst/>
          </a:prstGeom>
          <a:solidFill>
            <a:srgbClr val="FFFF00">
              <a:alpha val="6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STA 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" name="Rectangle 47"/>
          <p:cNvSpPr>
            <a:spLocks noChangeArrowheads="1"/>
          </p:cNvSpPr>
          <p:nvPr/>
        </p:nvSpPr>
        <p:spPr bwMode="auto">
          <a:xfrm>
            <a:off x="6781800" y="236220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pitchFamily="34" charset="0"/>
              <a:buChar char="–"/>
              <a:defRPr sz="24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pitchFamily="34" charset="0"/>
              <a:buChar char="•"/>
              <a:defRPr sz="22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pitchFamily="34" charset="0"/>
              <a:buChar char="–"/>
              <a:defRPr sz="2000">
                <a:solidFill>
                  <a:srgbClr val="25406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BA 3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32076</TotalTime>
  <Words>1896</Words>
  <Application>Microsoft Office PowerPoint</Application>
  <PresentationFormat>On-screen Show (4:3)</PresentationFormat>
  <Paragraphs>533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MS Gothic</vt:lpstr>
      <vt:lpstr>Arial</vt:lpstr>
      <vt:lpstr>Calibri</vt:lpstr>
      <vt:lpstr>Times New Roman</vt:lpstr>
      <vt:lpstr>ACcord Submission Template</vt:lpstr>
      <vt:lpstr>Multi-STA Acknowledgment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Acknowledgment options I</vt:lpstr>
      <vt:lpstr>Acknowledgment options II</vt:lpstr>
      <vt:lpstr>Proposed Multi-STA BA</vt:lpstr>
      <vt:lpstr>Proposed Multi-STA BA frame format I</vt:lpstr>
      <vt:lpstr>Proposed Multi-STA BA frame format II</vt:lpstr>
      <vt:lpstr>References</vt:lpstr>
      <vt:lpstr>Straw Poll 1</vt:lpstr>
      <vt:lpstr>Straw Poll 2</vt:lpstr>
      <vt:lpstr>Appendix - Overhead of BAs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Merlin, Simone</cp:lastModifiedBy>
  <cp:revision>680</cp:revision>
  <cp:lastPrinted>1998-02-10T13:28:06Z</cp:lastPrinted>
  <dcterms:created xsi:type="dcterms:W3CDTF">2009-12-02T19:05:24Z</dcterms:created>
  <dcterms:modified xsi:type="dcterms:W3CDTF">2015-03-10T09:22:06Z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