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" ContentType="image/tif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98993" autoAdjust="0"/>
  </p:normalViewPr>
  <p:slideViewPr>
    <p:cSldViewPr>
      <p:cViewPr varScale="1">
        <p:scale>
          <a:sx n="81" d="100"/>
          <a:sy n="81" d="100"/>
        </p:scale>
        <p:origin x="797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351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48085" y="6475413"/>
            <a:ext cx="119584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Sigurd Schelstraete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802.11-15/0364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March 2015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48085" y="6475413"/>
            <a:ext cx="1195840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Sigurd Schelstraete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sz="2800" dirty="0" smtClean="0"/>
              <a:t>11ax Preamble design: </a:t>
            </a:r>
            <a:r>
              <a:rPr lang="en-US" sz="2800" dirty="0" smtClean="0"/>
              <a:t>training sequence</a:t>
            </a:r>
            <a:endParaRPr lang="en-US" altLang="en-US" sz="2800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2015-03-05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0158927"/>
              </p:ext>
            </p:extLst>
          </p:nvPr>
        </p:nvGraphicFramePr>
        <p:xfrm>
          <a:off x="514350" y="2266950"/>
          <a:ext cx="8162925" cy="249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0" name="Document" r:id="rId4" imgW="8290118" imgH="2531617" progId="Word.Document.8">
                  <p:embed/>
                </p:oleObj>
              </mc:Choice>
              <mc:Fallback>
                <p:oleObj name="Document" r:id="rId4" imgW="829011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66950"/>
                        <a:ext cx="8162925" cy="2495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training lengths are a very efficient and low-complexity way to gain 1.5-2 dB in EVM</a:t>
            </a:r>
          </a:p>
          <a:p>
            <a:r>
              <a:rPr lang="en-US" dirty="0" smtClean="0"/>
              <a:t>In practice, there are several ways to implement increased training lengths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8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investigating the use of longer training signal lengths during HE-LTF to allow averaging when estimating </a:t>
            </a:r>
            <a:r>
              <a:rPr lang="en-US" smtClean="0"/>
              <a:t>the channel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54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6565" y="1752600"/>
            <a:ext cx="7772400" cy="4114800"/>
          </a:xfrm>
        </p:spPr>
        <p:txBody>
          <a:bodyPr/>
          <a:lstStyle/>
          <a:p>
            <a:r>
              <a:rPr lang="en-US" dirty="0" smtClean="0"/>
              <a:t>MIMO Channel estimation is done using dedicated training sequence</a:t>
            </a:r>
          </a:p>
          <a:p>
            <a:pPr lvl="1"/>
            <a:r>
              <a:rPr lang="en-US" dirty="0" smtClean="0"/>
              <a:t>HT-LTF in 11n</a:t>
            </a:r>
          </a:p>
          <a:p>
            <a:pPr lvl="1"/>
            <a:r>
              <a:rPr lang="en-US" dirty="0" smtClean="0"/>
              <a:t>VHT-LTF in 11ac</a:t>
            </a:r>
          </a:p>
          <a:p>
            <a:pPr lvl="1"/>
            <a:r>
              <a:rPr lang="en-US" dirty="0" smtClean="0"/>
              <a:t>HE-LTF in 11ax?</a:t>
            </a:r>
          </a:p>
          <a:p>
            <a:r>
              <a:rPr lang="en-US" dirty="0" smtClean="0"/>
              <a:t>In 11ac, the length of the training </a:t>
            </a:r>
            <a:br>
              <a:rPr lang="en-US" dirty="0" smtClean="0"/>
            </a:br>
            <a:r>
              <a:rPr lang="en-US" dirty="0" smtClean="0"/>
              <a:t>sequence is the minimum needed </a:t>
            </a:r>
            <a:br>
              <a:rPr lang="en-US" dirty="0" smtClean="0"/>
            </a:br>
            <a:r>
              <a:rPr lang="en-US" dirty="0" smtClean="0"/>
              <a:t>to estimate N</a:t>
            </a:r>
            <a:r>
              <a:rPr lang="en-US" baseline="-25000" dirty="0" smtClean="0"/>
              <a:t>RX</a:t>
            </a:r>
            <a:r>
              <a:rPr lang="en-US" dirty="0" smtClean="0"/>
              <a:t> x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STS,total</a:t>
            </a:r>
            <a:r>
              <a:rPr lang="en-US" dirty="0" smtClean="0"/>
              <a:t> channel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3200400"/>
            <a:ext cx="2762250" cy="312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Channel estimation is affected by the same noise level that is present during data reception</a:t>
            </a:r>
          </a:p>
          <a:p>
            <a:pPr lvl="1"/>
            <a:r>
              <a:rPr lang="en-US" dirty="0" smtClean="0"/>
              <a:t>The channel estimate is noisy</a:t>
            </a:r>
          </a:p>
          <a:p>
            <a:r>
              <a:rPr lang="en-US" dirty="0" smtClean="0"/>
              <a:t>Equalizer coefficients derived from the noisy channel estimate propagate the noise to the equalized constellation points</a:t>
            </a:r>
          </a:p>
          <a:p>
            <a:r>
              <a:rPr lang="en-US" dirty="0" smtClean="0"/>
              <a:t>This effectively leads to a doubling of the noise – or a 3dB reduction in post-equalizer SNR compared to noise-free channel estimate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channel estimation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47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00200"/>
                <a:ext cx="7772400" cy="4495800"/>
              </a:xfrm>
            </p:spPr>
            <p:txBody>
              <a:bodyPr/>
              <a:lstStyle/>
              <a:p>
                <a:r>
                  <a:rPr lang="en-US" dirty="0" smtClean="0"/>
                  <a:t>Received training signal is:</a:t>
                </a:r>
                <a:br>
                  <a:rPr lang="en-US" dirty="0" smtClean="0"/>
                </a:br>
                <a:r>
                  <a:rPr lang="en-US" dirty="0" smtClean="0"/>
                  <a:t>				</a:t>
                </a:r>
                <a:r>
                  <a:rPr lang="en-US" sz="16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sz="1600" dirty="0" smtClean="0"/>
                  <a:t> is Gaussian with variance </a:t>
                </a:r>
                <a:r>
                  <a:rPr lang="en-US" sz="1600" dirty="0" smtClean="0">
                    <a:latin typeface="Symbol" panose="05050102010706020507" pitchFamily="18" charset="2"/>
                  </a:rPr>
                  <a:t>s</a:t>
                </a:r>
                <a:r>
                  <a:rPr lang="en-US" sz="1600" baseline="30000" dirty="0" smtClean="0"/>
                  <a:t>2</a:t>
                </a:r>
                <a:r>
                  <a:rPr lang="en-US" sz="1600" dirty="0" smtClean="0"/>
                  <a:t>)</a:t>
                </a: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 smtClean="0"/>
                  <a:t>The channel can be derived as:</a:t>
                </a:r>
                <a:br>
                  <a:rPr lang="en-US" dirty="0" smtClean="0"/>
                </a:br>
                <a:r>
                  <a:rPr lang="en-US" dirty="0" smtClean="0"/>
                  <a:t>					</a:t>
                </a:r>
                <a:r>
                  <a:rPr lang="en-US" dirty="0"/>
                  <a:t> </a:t>
                </a:r>
                <a:r>
                  <a:rPr lang="en-US" sz="1600" dirty="0" smtClean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</m:acc>
                  </m:oMath>
                </a14:m>
                <a:r>
                  <a:rPr lang="en-US" sz="1600" dirty="0" smtClean="0"/>
                  <a:t> is </a:t>
                </a:r>
                <a:r>
                  <a:rPr lang="en-US" sz="1600" dirty="0"/>
                  <a:t>Gaussian with variance </a:t>
                </a:r>
                <a:r>
                  <a:rPr lang="en-US" sz="1600" dirty="0">
                    <a:latin typeface="Symbol" panose="05050102010706020507" pitchFamily="18" charset="2"/>
                  </a:rPr>
                  <a:t>s</a:t>
                </a:r>
                <a:r>
                  <a:rPr lang="en-US" sz="1600" baseline="30000" dirty="0"/>
                  <a:t>2</a:t>
                </a:r>
                <a:r>
                  <a:rPr lang="en-US" sz="1600" dirty="0"/>
                  <a:t>)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dirty="0" smtClean="0"/>
                  <a:t>Received data signal is:</a:t>
                </a:r>
                <a:br>
                  <a:rPr lang="en-US" dirty="0" smtClean="0"/>
                </a:br>
                <a:endParaRPr lang="en-US" dirty="0" smtClean="0"/>
              </a:p>
              <a:p>
                <a:pPr>
                  <a:spcBef>
                    <a:spcPts val="0"/>
                  </a:spcBef>
                  <a:spcAft>
                    <a:spcPts val="1200"/>
                  </a:spcAft>
                </a:pPr>
                <a:r>
                  <a:rPr lang="en-US" dirty="0" smtClean="0"/>
                  <a:t>This can be equalized as:</a:t>
                </a:r>
                <a:br>
                  <a:rPr lang="en-US" dirty="0" smtClean="0"/>
                </a:br>
                <a:endParaRPr lang="en-US" dirty="0" smtClean="0"/>
              </a:p>
              <a:p>
                <a:pPr>
                  <a:spcBef>
                    <a:spcPts val="0"/>
                  </a:spcBef>
                </a:pPr>
                <a:r>
                  <a:rPr lang="en-US" dirty="0" smtClean="0"/>
                  <a:t>This can be rewritten as:</a:t>
                </a:r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00200"/>
                <a:ext cx="7772400" cy="4495800"/>
              </a:xfrm>
              <a:blipFill rotWithShape="0">
                <a:blip r:embed="rId2"/>
                <a:stretch>
                  <a:fillRect l="-1098" t="-1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math 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981200" y="2023646"/>
                <a:ext cx="1828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𝐻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600" i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023646"/>
                <a:ext cx="1828800" cy="3385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370013" y="2819400"/>
                <a:ext cx="3505200" cy="3454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𝐻</m:t>
                          </m:r>
                        </m:e>
                      </m:acc>
                      <m:r>
                        <a:rPr lang="en-US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sub>
                      </m:sSub>
                      <m:sSubSup>
                        <m:sSub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sub>
                      </m:sSub>
                      <m:sSubSup>
                        <m:sSubSupPr>
                          <m:ctrlP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∗</m:t>
                          </m:r>
                        </m:sup>
                      </m:sSubSup>
                      <m:r>
                        <a:rPr lang="en-US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acc>
                        <m:accPr>
                          <m:chr m:val="̂"/>
                          <m:ctrlP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</m:acc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0013" y="2819400"/>
                <a:ext cx="3505200" cy="345479"/>
              </a:xfrm>
              <a:prstGeom prst="rect">
                <a:avLst/>
              </a:prstGeom>
              <a:blipFill rotWithShape="0">
                <a:blip r:embed="rId4"/>
                <a:stretch>
                  <a:fillRect r="-22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981200" y="3581400"/>
                <a:ext cx="1828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𝑌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𝐻𝑋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</m:t>
                      </m:r>
                    </m:oMath>
                  </m:oMathPara>
                </a14:m>
                <a:endParaRPr lang="en-US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3581400"/>
                <a:ext cx="1828800" cy="33855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524000" y="4267200"/>
                <a:ext cx="2590800" cy="5845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𝑊𝑌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acc>
                            <m:accPr>
                              <m:chr m:val="̂"/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</m:acc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𝐻𝑋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𝑊𝑁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4267200"/>
                <a:ext cx="2590800" cy="58458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657600" y="4191000"/>
                <a:ext cx="1981200" cy="6548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 smtClean="0">
                          <a:latin typeface="Cambria Math" panose="02040503050406030204" pitchFamily="18" charset="0"/>
                          <a:cs typeface="+mn-cs"/>
                        </a:rPr>
                        <m:t>𝐰𝐢𝐭𝐡</m:t>
                      </m:r>
                      <m:r>
                        <a:rPr lang="en-US" sz="1600" b="1" i="0" smtClean="0">
                          <a:latin typeface="Cambria Math" panose="02040503050406030204" pitchFamily="18" charset="0"/>
                          <a:cs typeface="+mn-cs"/>
                        </a:rPr>
                        <m:t>  </m:t>
                      </m:r>
                      <m:r>
                        <a:rPr lang="en-US" sz="1600" b="1">
                          <a:latin typeface="Cambria Math" panose="02040503050406030204" pitchFamily="18" charset="0"/>
                          <a:cs typeface="+mn-cs"/>
                        </a:rPr>
                        <m:t>𝑊</m:t>
                      </m:r>
                      <m:r>
                        <a:rPr lang="en-US" sz="1600" b="1"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lang="en-US" sz="1600" b="1" i="1"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600" b="1" i="1"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𝐻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  <a:cs typeface="+mn-cs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b="1" i="1"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600" b="1" i="1">
                                      <a:latin typeface="Cambria Math" panose="02040503050406030204" pitchFamily="18" charset="0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1">
                                      <a:latin typeface="Cambria Math" panose="02040503050406030204" pitchFamily="18" charset="0"/>
                                      <a:cs typeface="+mn-cs"/>
                                    </a:rPr>
                                    <m:t>𝐻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600" b="1" i="0" smtClean="0">
                                  <a:latin typeface="Cambria Math" panose="02040503050406030204" pitchFamily="18" charset="0"/>
                                  <a:cs typeface="+mn-cs"/>
                                </a:rPr>
                                <m:t>∗</m:t>
                              </m:r>
                            </m:sup>
                          </m:sSup>
                          <m:acc>
                            <m:accPr>
                              <m:chr m:val="̂"/>
                              <m:ctrlPr>
                                <a:rPr lang="en-US" sz="1600" b="1" i="1"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accPr>
                            <m:e>
                              <m:r>
                                <a:rPr lang="en-US" sz="1600" b="1">
                                  <a:latin typeface="Cambria Math" panose="02040503050406030204" pitchFamily="18" charset="0"/>
                                  <a:cs typeface="+mn-cs"/>
                                </a:rPr>
                                <m:t>𝐻</m:t>
                              </m:r>
                            </m:e>
                          </m:acc>
                        </m:den>
                      </m:f>
                    </m:oMath>
                  </m:oMathPara>
                </a14:m>
                <a:endParaRPr lang="en-US" sz="1600" b="1" dirty="0">
                  <a:latin typeface="+mn-lt"/>
                  <a:cs typeface="+mn-cs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191000"/>
                <a:ext cx="1981200" cy="65485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905000" y="5149394"/>
                <a:ext cx="2590800" cy="1336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acc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</m:acc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acc>
                            <m:accPr>
                              <m:chr m:val="̂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</m:acc>
                        </m:den>
                      </m:f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e>
                          </m:acc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̂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</m:acc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𝑊𝑁</m:t>
                      </m:r>
                    </m:oMath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𝑊</m:t>
                      </m:r>
                      <m:limLow>
                        <m:limLow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groupChr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acc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𝑋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𝑛𝑜𝑖𝑠𝑒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𝑤𝑖𝑡h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𝑣𝑎𝑟𝑖𝑎𝑛𝑐𝑒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eqArr>
                        </m:lim>
                      </m:limLow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149394"/>
                <a:ext cx="2590800" cy="1336969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150020" y="4648200"/>
                <a:ext cx="1828800" cy="59272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𝑆𝑁𝑅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𝑅𝑥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020" y="4648200"/>
                <a:ext cx="1828800" cy="592726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519285" y="5704452"/>
                <a:ext cx="1828800" cy="59272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𝑆𝑁𝑅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𝑝𝑜𝑠𝑡𝐸𝑞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𝐻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285" y="5704452"/>
                <a:ext cx="1828800" cy="59272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Elbow Connector 18"/>
          <p:cNvCxnSpPr>
            <a:endCxn id="16" idx="0"/>
          </p:cNvCxnSpPr>
          <p:nvPr/>
        </p:nvCxnSpPr>
        <p:spPr bwMode="auto">
          <a:xfrm>
            <a:off x="3657600" y="3750677"/>
            <a:ext cx="4406820" cy="89752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Elbow Connector 20"/>
          <p:cNvCxnSpPr>
            <a:stCxn id="15" idx="3"/>
            <a:endCxn id="17" idx="1"/>
          </p:cNvCxnSpPr>
          <p:nvPr/>
        </p:nvCxnSpPr>
        <p:spPr bwMode="auto">
          <a:xfrm>
            <a:off x="4495800" y="5817879"/>
            <a:ext cx="1023485" cy="182936"/>
          </a:xfrm>
          <a:prstGeom prst="bentConnector3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Elbow Connector 27"/>
          <p:cNvCxnSpPr>
            <a:stCxn id="16" idx="2"/>
            <a:endCxn id="17" idx="0"/>
          </p:cNvCxnSpPr>
          <p:nvPr/>
        </p:nvCxnSpPr>
        <p:spPr bwMode="auto">
          <a:xfrm flipH="1">
            <a:off x="6433685" y="5240926"/>
            <a:ext cx="1630735" cy="4635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7249052" y="5419161"/>
            <a:ext cx="8082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 dB Loss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3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24600" y="1981200"/>
            <a:ext cx="2438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Noisy channel estimate vs. Noise-free channel estimate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52600"/>
            <a:ext cx="5759669" cy="407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35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76400"/>
                <a:ext cx="8001000" cy="4114800"/>
              </a:xfrm>
            </p:spPr>
            <p:txBody>
              <a:bodyPr/>
              <a:lstStyle/>
              <a:p>
                <a:r>
                  <a:rPr lang="en-US" dirty="0" smtClean="0"/>
                  <a:t>Channel smoothing can be used</a:t>
                </a:r>
              </a:p>
              <a:p>
                <a:pPr lvl="1"/>
                <a:r>
                  <a:rPr lang="en-US" dirty="0" smtClean="0"/>
                  <a:t>Not for precoded signals</a:t>
                </a:r>
              </a:p>
              <a:p>
                <a:r>
                  <a:rPr lang="en-US" smtClean="0"/>
                  <a:t>Data-driven Equalizer </a:t>
                </a:r>
                <a:r>
                  <a:rPr lang="en-US" dirty="0" smtClean="0"/>
                  <a:t>adaptation</a:t>
                </a:r>
              </a:p>
              <a:p>
                <a:pPr lvl="1"/>
                <a:r>
                  <a:rPr lang="en-US" dirty="0" smtClean="0"/>
                  <a:t>Doesn’t provide improvement for “early” symbols</a:t>
                </a:r>
              </a:p>
              <a:p>
                <a:r>
                  <a:rPr lang="en-US" dirty="0" smtClean="0"/>
                  <a:t>Channel estimate can be improved by averaging</a:t>
                </a:r>
              </a:p>
              <a:p>
                <a:pPr lvl="1"/>
                <a:r>
                  <a:rPr lang="en-US" dirty="0" smtClean="0"/>
                  <a:t>Averaging becomes possible if training sequences are increased</a:t>
                </a:r>
              </a:p>
              <a:p>
                <a:pPr lvl="1"/>
                <a:r>
                  <a:rPr lang="en-US" dirty="0"/>
                  <a:t>N</a:t>
                </a:r>
                <a:r>
                  <a:rPr lang="en-US" dirty="0" smtClean="0"/>
                  <a:t> symbols: noise variance on channel estimate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/N instead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Total noise after Equalizer becomes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(1+1/N) </a:t>
                </a:r>
                <a:r>
                  <a:rPr lang="en-US" dirty="0"/>
                  <a:t>instead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76400"/>
                <a:ext cx="8001000" cy="4114800"/>
              </a:xfrm>
              <a:blipFill rotWithShape="0">
                <a:blip r:embed="rId2"/>
                <a:stretch>
                  <a:fillRect l="-990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too improve the channel estimate?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519111"/>
              </p:ext>
            </p:extLst>
          </p:nvPr>
        </p:nvGraphicFramePr>
        <p:xfrm>
          <a:off x="2133600" y="4953000"/>
          <a:ext cx="4724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935"/>
                <a:gridCol w="372046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Theoretical</a:t>
                      </a:r>
                      <a:r>
                        <a:rPr lang="en-US" baseline="0" dirty="0" smtClean="0"/>
                        <a:t> SNR </a:t>
                      </a:r>
                      <a:r>
                        <a:rPr lang="en-US" dirty="0" smtClean="0"/>
                        <a:t>improvement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1.25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2.04</a:t>
                      </a:r>
                      <a:r>
                        <a:rPr lang="en-US" baseline="0" dirty="0" smtClean="0"/>
                        <a:t>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2.5</a:t>
                      </a:r>
                      <a:r>
                        <a:rPr lang="en-US" baseline="0" dirty="0" smtClean="0"/>
                        <a:t> dB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25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1207" y="1745202"/>
            <a:ext cx="7772400" cy="4114800"/>
          </a:xfrm>
        </p:spPr>
        <p:txBody>
          <a:bodyPr/>
          <a:lstStyle/>
          <a:p>
            <a:r>
              <a:rPr lang="en-US" dirty="0" smtClean="0"/>
              <a:t>Compare performance of one-stream MCS with 1, 2, 4 or 8 VHT-LTF symbols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one-stream performance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343337"/>
              </p:ext>
            </p:extLst>
          </p:nvPr>
        </p:nvGraphicFramePr>
        <p:xfrm>
          <a:off x="5791200" y="3429000"/>
          <a:ext cx="228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5775"/>
                <a:gridCol w="18002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aseline="0" dirty="0" smtClean="0">
                          <a:latin typeface="Symbol" panose="05050102010706020507" pitchFamily="18" charset="2"/>
                        </a:rPr>
                        <a:t>D</a:t>
                      </a:r>
                      <a:r>
                        <a:rPr lang="en-US" baseline="0" dirty="0" smtClean="0"/>
                        <a:t>SNR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1.1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</a:t>
                      </a:r>
                      <a:r>
                        <a:rPr lang="en-US" baseline="0" dirty="0" smtClean="0"/>
                        <a:t>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2.0</a:t>
                      </a:r>
                      <a:r>
                        <a:rPr lang="en-US" baseline="0" dirty="0" smtClean="0"/>
                        <a:t> dB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5734707" cy="369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95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small additional overhead can provide 1.5-2 dB improvement in EVM</a:t>
            </a:r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microsec</a:t>
            </a:r>
            <a:r>
              <a:rPr lang="en-US" dirty="0" smtClean="0"/>
              <a:t> for 2 training symbols </a:t>
            </a:r>
            <a:r>
              <a:rPr lang="en-US" sz="1400" dirty="0" smtClean="0"/>
              <a:t>(NOTE: based on 11ac preamble structure)</a:t>
            </a:r>
            <a:endParaRPr lang="en-US" dirty="0" smtClean="0"/>
          </a:p>
          <a:p>
            <a:pPr lvl="1"/>
            <a:r>
              <a:rPr lang="en-US" dirty="0" smtClean="0"/>
              <a:t>12 </a:t>
            </a:r>
            <a:r>
              <a:rPr lang="en-US" dirty="0" err="1" smtClean="0"/>
              <a:t>microsec</a:t>
            </a:r>
            <a:r>
              <a:rPr lang="en-US" dirty="0" smtClean="0"/>
              <a:t> for 4 training symbols</a:t>
            </a:r>
          </a:p>
          <a:p>
            <a:r>
              <a:rPr lang="en-US" dirty="0" smtClean="0"/>
              <a:t>The same overhead that is already incurred for multi-stream transmissions</a:t>
            </a:r>
          </a:p>
          <a:p>
            <a:r>
              <a:rPr lang="en-US" dirty="0" smtClean="0"/>
              <a:t>Straightforward extension of current VHT-LTF coding (at </a:t>
            </a:r>
            <a:r>
              <a:rPr lang="en-US" dirty="0" err="1" smtClean="0"/>
              <a:t>Tx</a:t>
            </a:r>
            <a:r>
              <a:rPr lang="en-US" dirty="0" smtClean="0"/>
              <a:t> and Rx)</a:t>
            </a:r>
          </a:p>
          <a:p>
            <a:endParaRPr lang="en-US" dirty="0"/>
          </a:p>
          <a:p>
            <a:r>
              <a:rPr lang="en-US" dirty="0" smtClean="0"/>
              <a:t>Overall: very low complexity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0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Several possibilities:</a:t>
            </a:r>
          </a:p>
          <a:p>
            <a:pPr lvl="1"/>
            <a:r>
              <a:rPr lang="en-US" dirty="0" smtClean="0"/>
              <a:t>Use fixed training length, independent of number of streams (e.g. 4 symbols)</a:t>
            </a:r>
          </a:p>
          <a:p>
            <a:pPr lvl="2"/>
            <a:r>
              <a:rPr lang="en-US" dirty="0" smtClean="0"/>
              <a:t>MCS with lower number of streams can improve channel estimate</a:t>
            </a:r>
          </a:p>
          <a:p>
            <a:pPr lvl="2"/>
            <a:r>
              <a:rPr lang="en-US" dirty="0" smtClean="0"/>
              <a:t>MCS with higher number of streams don’t increase overhead relative to 11ac</a:t>
            </a:r>
          </a:p>
          <a:p>
            <a:pPr lvl="1"/>
            <a:r>
              <a:rPr lang="en-US" dirty="0" smtClean="0"/>
              <a:t>Keep it configurable and indicate training length in HE-SIG</a:t>
            </a:r>
          </a:p>
          <a:p>
            <a:pPr lvl="2"/>
            <a:r>
              <a:rPr lang="en-US" dirty="0" smtClean="0"/>
              <a:t>Configurable mapping of number of streams to number of training symbols</a:t>
            </a:r>
          </a:p>
          <a:p>
            <a:pPr lvl="1"/>
            <a:r>
              <a:rPr lang="en-US" dirty="0" smtClean="0"/>
              <a:t>Increase training sequence length for all MCS</a:t>
            </a:r>
          </a:p>
          <a:p>
            <a:pPr lvl="2"/>
            <a:r>
              <a:rPr lang="en-US" dirty="0" smtClean="0"/>
              <a:t>Fixed mapping, but more training symbols than comparable 11ac case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this technique in 11ax?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March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Sigurd Schelstraete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4FC9212-A276-4579-8D5E-ABD8504D37D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0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IEEE-2015</Template>
  <TotalTime>192</TotalTime>
  <Words>502</Words>
  <Application>Microsoft Office PowerPoint</Application>
  <PresentationFormat>On-screen Show (4:3)</PresentationFormat>
  <Paragraphs>117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Cambria Math</vt:lpstr>
      <vt:lpstr>Symbol</vt:lpstr>
      <vt:lpstr>Times New Roman</vt:lpstr>
      <vt:lpstr>802-11-Submission</vt:lpstr>
      <vt:lpstr>Document</vt:lpstr>
      <vt:lpstr>11ax Preamble design: training sequence</vt:lpstr>
      <vt:lpstr>Introduction</vt:lpstr>
      <vt:lpstr>Considerations for channel estimation</vt:lpstr>
      <vt:lpstr>Some math …</vt:lpstr>
      <vt:lpstr>Simulation result</vt:lpstr>
      <vt:lpstr>How too improve the channel estimate?</vt:lpstr>
      <vt:lpstr>Example: one-stream performance</vt:lpstr>
      <vt:lpstr>Complexity</vt:lpstr>
      <vt:lpstr>How to use this technique in 11ax?</vt:lpstr>
      <vt:lpstr>Conclusion</vt:lpstr>
      <vt:lpstr>Strawpoll</vt:lpstr>
    </vt:vector>
  </TitlesOfParts>
  <Company>Quantenna Communications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Sigurd Schelstraete</dc:creator>
  <cp:lastModifiedBy>Sigurd Schelstraete</cp:lastModifiedBy>
  <cp:revision>51</cp:revision>
  <cp:lastPrinted>1998-02-10T13:28:06Z</cp:lastPrinted>
  <dcterms:created xsi:type="dcterms:W3CDTF">2015-03-03T22:55:54Z</dcterms:created>
  <dcterms:modified xsi:type="dcterms:W3CDTF">2015-03-08T19:35:52Z</dcterms:modified>
</cp:coreProperties>
</file>