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70" r:id="rId2"/>
    <p:sldId id="433" r:id="rId3"/>
    <p:sldId id="436" r:id="rId4"/>
    <p:sldId id="455" r:id="rId5"/>
    <p:sldId id="463" r:id="rId6"/>
    <p:sldId id="457" r:id="rId7"/>
    <p:sldId id="458" r:id="rId8"/>
    <p:sldId id="465" r:id="rId9"/>
    <p:sldId id="459" r:id="rId10"/>
    <p:sldId id="464" r:id="rId11"/>
    <p:sldId id="467" r:id="rId12"/>
    <p:sldId id="462" r:id="rId13"/>
    <p:sldId id="466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F05E1"/>
    <a:srgbClr val="66CCFF"/>
    <a:srgbClr val="99CC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 autoAdjust="0"/>
    <p:restoredTop sz="88136" autoAdjust="0"/>
  </p:normalViewPr>
  <p:slideViewPr>
    <p:cSldViewPr>
      <p:cViewPr varScale="1">
        <p:scale>
          <a:sx n="82" d="100"/>
          <a:sy n="82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9A33B0A-A4A5-40D7-A321-3E6D6E9FD043}" type="slidenum">
              <a:rPr lang="en-US" altLang="zh-CN" smtClean="0"/>
              <a:pPr>
                <a:spcBef>
                  <a:spcPct val="0"/>
                </a:spcBef>
              </a:pPr>
              <a:t>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3545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04B9337-C304-4A79-BF14-88357E60AC27}" type="slidenum">
              <a:rPr lang="en-US" altLang="zh-CN" smtClean="0"/>
              <a:pPr>
                <a:spcBef>
                  <a:spcPct val="0"/>
                </a:spcBef>
              </a:pPr>
              <a:t>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34781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858000" y="6483350"/>
            <a:ext cx="18658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Sungho Moon, </a:t>
            </a:r>
            <a:r>
              <a:rPr lang="en-US" altLang="ko-KR" dirty="0" err="1" smtClean="0">
                <a:latin typeface="+mj-lt"/>
              </a:rPr>
              <a:t>NEWRACOM</a:t>
            </a:r>
            <a:endParaRPr lang="en-US" altLang="ko-KR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3" y="6483350"/>
            <a:ext cx="5365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+mj-lt"/>
              </a:rPr>
              <a:t>Slide </a:t>
            </a:r>
            <a:fld id="{1E6F8221-7D42-47C8-8226-2BDDEB866FE1}" type="slidenum">
              <a:rPr lang="en-US" altLang="zh-CN" smtClean="0">
                <a:latin typeface="+mj-lt"/>
              </a:rPr>
              <a:pPr>
                <a:defRPr/>
              </a:pPr>
              <a:t>‹#›</a:t>
            </a:fld>
            <a:endParaRPr lang="en-US" altLang="zh-CN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54037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IEEE </a:t>
            </a:r>
            <a:r>
              <a:rPr lang="en-US" sz="1800" b="1" dirty="0" smtClean="0">
                <a:latin typeface="+mj-lt"/>
                <a:cs typeface="+mn-cs"/>
              </a:rPr>
              <a:t>802.11-15/0360r0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March 2015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굴림" pitchFamily="50" charset="-127"/>
              </a:rPr>
              <a:t>Preamble Auto-Detection in 802.11ax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685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2015-03-08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423"/>
              </p:ext>
            </p:extLst>
          </p:nvPr>
        </p:nvGraphicFramePr>
        <p:xfrm>
          <a:off x="609600" y="2362200"/>
          <a:ext cx="8048625" cy="3298827"/>
        </p:xfrm>
        <a:graphic>
          <a:graphicData uri="http://schemas.openxmlformats.org/drawingml/2006/table">
            <a:tbl>
              <a:tblPr/>
              <a:tblGrid>
                <a:gridCol w="1143000"/>
                <a:gridCol w="1371600"/>
                <a:gridCol w="1600200"/>
                <a:gridCol w="1600200"/>
                <a:gridCol w="23336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Sungho Moon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+1-949-390-7111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aiden.m@newracom.com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 Lee</a:t>
                      </a: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Minho Cheong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Heejung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Yu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Yeungnam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Univ.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in 11n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267200"/>
          </a:xfrm>
        </p:spPr>
        <p:txBody>
          <a:bodyPr/>
          <a:lstStyle/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If 11n device detects 11n PPDUs in symbol-by-symbol, </a:t>
            </a:r>
            <a:r>
              <a:rPr lang="en-US" dirty="0" smtClean="0"/>
              <a:t>it results </a:t>
            </a:r>
            <a:r>
              <a:rPr lang="en-US" dirty="0" smtClean="0"/>
              <a:t>in false format detection of 11ax PPDU. This results </a:t>
            </a:r>
            <a:r>
              <a:rPr lang="en-US" dirty="0"/>
              <a:t>in constant 0.4</a:t>
            </a:r>
            <a:r>
              <a:rPr lang="en-US" dirty="0" smtClean="0"/>
              <a:t>% false detection of 11n regardless of SNR, which is equivalent to the CRC false detection bound (1/2</a:t>
            </a:r>
            <a:r>
              <a:rPr lang="en-US" baseline="30000" dirty="0" smtClean="0"/>
              <a:t>8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336600"/>
            <a:ext cx="4395300" cy="3292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33853" y="5012308"/>
            <a:ext cx="33360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 that 0.4% false detection of 11n may or may not be an issue. Further study on the impact of 11n false detection to system performance is needed.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442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in 11ac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No degradation in </a:t>
            </a:r>
            <a:r>
              <a:rPr lang="en-US" dirty="0" smtClean="0"/>
              <a:t>fals</a:t>
            </a:r>
            <a:r>
              <a:rPr lang="en-US" dirty="0" smtClean="0"/>
              <a:t>e detection of </a:t>
            </a:r>
            <a:r>
              <a:rPr lang="en-US" dirty="0" smtClean="0"/>
              <a:t>11ac </a:t>
            </a:r>
            <a:r>
              <a:rPr lang="en-US" dirty="0" err="1" smtClean="0"/>
              <a:t>PPDU</a:t>
            </a:r>
            <a:r>
              <a:rPr lang="en-US" dirty="0" smtClean="0"/>
              <a:t>, </a:t>
            </a:r>
            <a:r>
              <a:rPr lang="en-US" dirty="0" smtClean="0"/>
              <a:t>but the same problem can occur in 11n </a:t>
            </a:r>
            <a:r>
              <a:rPr lang="en-US" dirty="0" err="1" smtClean="0"/>
              <a:t>PPDU</a:t>
            </a:r>
            <a:r>
              <a:rPr lang="en-US" dirty="0" smtClean="0"/>
              <a:t> detection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38600" y="3124200"/>
            <a:ext cx="8790600" cy="3304523"/>
            <a:chOff x="152400" y="3112477"/>
            <a:chExt cx="8790600" cy="330452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400" y="3124200"/>
              <a:ext cx="4395300" cy="32928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47700" y="3112477"/>
              <a:ext cx="4395300" cy="329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132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If three or more symbols for SIG-A is considered, (BPSK, BPSK, QBPSK) can be a reasonable option</a:t>
            </a:r>
          </a:p>
          <a:p>
            <a:pPr lvl="1"/>
            <a:r>
              <a:rPr lang="en-US" sz="1800" dirty="0" smtClean="0"/>
              <a:t>It shows a comparable </a:t>
            </a:r>
            <a:r>
              <a:rPr lang="en-US" sz="1800" dirty="0" err="1" smtClean="0"/>
              <a:t>mis</a:t>
            </a:r>
            <a:r>
              <a:rPr lang="en-US" sz="1800" dirty="0" smtClean="0"/>
              <a:t>-detection and false detection probabilities with 11ac in both indoor and outdoor environments</a:t>
            </a:r>
          </a:p>
          <a:p>
            <a:pPr lvl="1"/>
            <a:r>
              <a:rPr lang="en-US" sz="1800" dirty="0" smtClean="0"/>
              <a:t>There is no impact on the false detection probability in 11a, 11n, 11ac devices</a:t>
            </a:r>
          </a:p>
          <a:p>
            <a:r>
              <a:rPr lang="en-US" sz="2000" dirty="0" smtClean="0"/>
              <a:t>The modulation starting from (QBPSK, BPSK, ~) can cause undefined operations in 11n devices due to a falsely detected SIG-A in 11n devices in approximately 0.4 % of the time.</a:t>
            </a:r>
          </a:p>
          <a:p>
            <a:pPr lvl="1"/>
            <a:r>
              <a:rPr lang="en-US" sz="1600" dirty="0" smtClean="0"/>
              <a:t>Note that in some cases, L-SIG length may provide the required medium access protection for falsely detected 11ax packets.</a:t>
            </a:r>
          </a:p>
          <a:p>
            <a:r>
              <a:rPr lang="en-US" sz="2000" dirty="0" smtClean="0"/>
              <a:t>If two symbols for SIG-A is considered, further investigation on impact to system performance when false detection of 11ax as 11n is approximately 0.4% will be required.</a:t>
            </a:r>
          </a:p>
          <a:p>
            <a:pPr lvl="1"/>
            <a:r>
              <a:rPr lang="en-US" sz="1600" dirty="0" smtClean="0"/>
              <a:t>If significant problem are found with false detection, other types of auto-detection methods will be required to avoid the above problem</a:t>
            </a:r>
          </a:p>
        </p:txBody>
      </p:sp>
    </p:spTree>
    <p:extLst>
      <p:ext uri="{BB962C8B-B14F-4D97-AF65-F5344CB8AC3E}">
        <p14:creationId xmlns:p14="http://schemas.microsoft.com/office/powerpoint/2010/main" val="13927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</a:pPr>
            <a:r>
              <a:rPr lang="en-US" sz="2000" dirty="0" smtClean="0"/>
              <a:t>[1]  Il-</a:t>
            </a:r>
            <a:r>
              <a:rPr lang="en-US" sz="2000" dirty="0" err="1" smtClean="0"/>
              <a:t>Gu</a:t>
            </a:r>
            <a:r>
              <a:rPr lang="en-US" sz="2000" dirty="0" smtClean="0"/>
              <a:t> Lee, </a:t>
            </a:r>
            <a:r>
              <a:rPr lang="en-US" sz="2000" dirty="0" smtClean="0"/>
              <a:t>et</a:t>
            </a:r>
            <a:r>
              <a:rPr lang="en-US" sz="2000" dirty="0" smtClean="0"/>
              <a:t>. al., 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802.11ac preamble for 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VHT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auto-detection</a:t>
            </a:r>
            <a:r>
              <a:rPr lang="en-US" sz="2000" dirty="0" smtClean="0"/>
              <a:t>, 11-10/0359r0, March 2010.</a:t>
            </a:r>
          </a:p>
          <a:p>
            <a:pPr marL="0" indent="0" latinLnBrk="0">
              <a:buNone/>
            </a:pPr>
            <a:r>
              <a:rPr lang="en-US" altLang="ko-KR" sz="2000" dirty="0" smtClean="0">
                <a:ea typeface="굴림" charset="-127"/>
              </a:rPr>
              <a:t>[2]  </a:t>
            </a:r>
            <a:r>
              <a:rPr lang="en-US" altLang="ko-KR" sz="2000" dirty="0" err="1" smtClean="0">
                <a:ea typeface="굴림" charset="-127"/>
              </a:rPr>
              <a:t>Hongyuan</a:t>
            </a:r>
            <a:r>
              <a:rPr lang="en-US" altLang="ko-KR" sz="2000" dirty="0" smtClean="0">
                <a:ea typeface="굴림" charset="-127"/>
              </a:rPr>
              <a:t> Zhang, </a:t>
            </a:r>
            <a:r>
              <a:rPr lang="en-US" altLang="ko-KR" sz="2000" dirty="0" smtClean="0">
                <a:ea typeface="굴림" charset="-127"/>
              </a:rPr>
              <a:t>et</a:t>
            </a:r>
            <a:r>
              <a:rPr lang="en-US" altLang="ko-KR" sz="2000" dirty="0" smtClean="0">
                <a:ea typeface="굴림" charset="-127"/>
              </a:rPr>
              <a:t>. al., 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TGac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Preamble Auto-detection Comparisons</a:t>
            </a:r>
            <a:r>
              <a:rPr lang="en-US" altLang="ko-KR" sz="2000" dirty="0" smtClean="0"/>
              <a:t>, 11-10/0549r2, May 2010.</a:t>
            </a:r>
          </a:p>
          <a:p>
            <a:pPr marL="0" indent="0" latinLnBrk="0">
              <a:buNone/>
            </a:pPr>
            <a:r>
              <a:rPr lang="en-US" altLang="ko-KR" sz="2000" dirty="0" smtClean="0">
                <a:ea typeface="굴림" charset="-127"/>
              </a:rPr>
              <a:t>[3] </a:t>
            </a:r>
            <a:r>
              <a:rPr lang="en-US" sz="2000" dirty="0" err="1"/>
              <a:t>Vish</a:t>
            </a:r>
            <a:r>
              <a:rPr lang="en-US" sz="2000" dirty="0"/>
              <a:t> </a:t>
            </a:r>
            <a:r>
              <a:rPr lang="en-US" sz="2000" dirty="0" err="1"/>
              <a:t>Ponnampalam</a:t>
            </a:r>
            <a:r>
              <a:rPr lang="en-US" sz="2000" dirty="0" smtClean="0"/>
              <a:t>, </a:t>
            </a:r>
            <a:r>
              <a:rPr lang="en-US" sz="2000" dirty="0" smtClean="0"/>
              <a:t>et</a:t>
            </a:r>
            <a:r>
              <a:rPr lang="en-US" sz="2000" dirty="0" smtClean="0"/>
              <a:t>. al., 11ac Auto-Detection Using the </a:t>
            </a:r>
            <a:r>
              <a:rPr lang="en-US" sz="2000" dirty="0" err="1" smtClean="0"/>
              <a:t>VHT</a:t>
            </a:r>
            <a:r>
              <a:rPr lang="en-US" sz="2000" dirty="0" smtClean="0"/>
              <a:t>-SIG-A Field, 11-10/0750r0, July 2010.</a:t>
            </a:r>
          </a:p>
          <a:p>
            <a:pPr marL="0" indent="0" latinLnBrk="0">
              <a:buNone/>
            </a:pPr>
            <a:r>
              <a:rPr lang="en-US" altLang="ko-KR" sz="2000" dirty="0" smtClean="0"/>
              <a:t>[4]  </a:t>
            </a:r>
            <a:r>
              <a:rPr lang="en-US" altLang="ko-KR" sz="2000" dirty="0" err="1" smtClean="0"/>
              <a:t>Jaeyoung</a:t>
            </a:r>
            <a:r>
              <a:rPr lang="en-US" altLang="ko-KR" sz="2000" dirty="0" smtClean="0"/>
              <a:t> Song, et. al., </a:t>
            </a:r>
            <a:r>
              <a:rPr lang="en-US" sz="2000" dirty="0" smtClean="0"/>
              <a:t>Considerations on 11ax Auto-detection Methods</a:t>
            </a:r>
            <a:r>
              <a:rPr lang="en-US" altLang="ko-KR" sz="2000" dirty="0" smtClean="0"/>
              <a:t>, 11-14/0081r1, Jan. 2015.</a:t>
            </a:r>
          </a:p>
          <a:p>
            <a:pPr marL="0" indent="0" latinLnBrk="0">
              <a:buNone/>
            </a:pPr>
            <a:r>
              <a:rPr lang="en-US" altLang="ko-KR" sz="2000" dirty="0" smtClean="0"/>
              <a:t>[5] IEEE </a:t>
            </a:r>
            <a:r>
              <a:rPr lang="en-US" altLang="ko-KR" sz="2000" dirty="0" err="1" smtClean="0"/>
              <a:t>Std</a:t>
            </a:r>
            <a:r>
              <a:rPr lang="en-US" altLang="ko-KR" sz="2000" dirty="0" smtClean="0"/>
              <a:t> 802.11ac -2013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77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Preamble Auto-Detection for 11n and 11ac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11n </a:t>
            </a:r>
            <a:r>
              <a:rPr lang="en-US" altLang="ko-KR" dirty="0" err="1" smtClean="0">
                <a:ea typeface="굴림" panose="020B0600000101010101" pitchFamily="50" charset="-127"/>
              </a:rPr>
              <a:t>PPDUs</a:t>
            </a:r>
            <a:r>
              <a:rPr lang="en-US" altLang="ko-KR" dirty="0" smtClean="0">
                <a:ea typeface="굴림" panose="020B0600000101010101" pitchFamily="50" charset="-127"/>
              </a:rPr>
              <a:t> have the unique modulation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in SIG-A1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11ac </a:t>
            </a:r>
            <a:r>
              <a:rPr lang="en-US" altLang="ko-KR" dirty="0" err="1" smtClean="0">
                <a:ea typeface="굴림" panose="020B0600000101010101" pitchFamily="50" charset="-127"/>
              </a:rPr>
              <a:t>PPDUs</a:t>
            </a:r>
            <a:r>
              <a:rPr lang="en-US" altLang="ko-KR" dirty="0" smtClean="0">
                <a:ea typeface="굴림" panose="020B0600000101010101" pitchFamily="50" charset="-127"/>
              </a:rPr>
              <a:t> can be detected in the position of SIG-A2</a:t>
            </a:r>
          </a:p>
          <a:p>
            <a:pPr lvl="2"/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in SIG-A2 can differentiate 11ac </a:t>
            </a:r>
            <a:r>
              <a:rPr lang="en-US" altLang="ko-KR" dirty="0" err="1" smtClean="0">
                <a:ea typeface="굴림" panose="020B0600000101010101" pitchFamily="50" charset="-127"/>
              </a:rPr>
              <a:t>PPDUs</a:t>
            </a:r>
            <a:r>
              <a:rPr lang="en-US" altLang="ko-KR" dirty="0" smtClean="0">
                <a:ea typeface="굴림" panose="020B0600000101010101" pitchFamily="50" charset="-127"/>
              </a:rPr>
              <a:t> with 11a’s</a:t>
            </a: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848665"/>
              </p:ext>
            </p:extLst>
          </p:nvPr>
        </p:nvGraphicFramePr>
        <p:xfrm>
          <a:off x="609600" y="3870960"/>
          <a:ext cx="7848600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PPDU</a:t>
                      </a:r>
                      <a:r>
                        <a:rPr lang="en-US" sz="1600" dirty="0" smtClean="0">
                          <a:latin typeface="+mj-lt"/>
                        </a:rPr>
                        <a:t> type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L-SIG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SIG-A1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SIG-A2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Data/</a:t>
                      </a:r>
                      <a:r>
                        <a:rPr lang="en-US" sz="1600" dirty="0" err="1" smtClean="0">
                          <a:latin typeface="+mj-lt"/>
                        </a:rPr>
                        <a:t>STF</a:t>
                      </a:r>
                      <a:r>
                        <a:rPr lang="en-US" sz="1600" dirty="0" smtClean="0">
                          <a:latin typeface="+mj-lt"/>
                        </a:rPr>
                        <a:t>/SIG-A3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</a:rPr>
                        <a:t>11a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Data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Data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Data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11n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QBPSK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QBPSK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HT-STF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11ac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QBPSK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latin typeface="+mj-lt"/>
                        </a:rPr>
                        <a:t>VHT-STF</a:t>
                      </a:r>
                      <a:endParaRPr lang="en-US" sz="1600" b="0" dirty="0" smtClean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11ax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?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50" charset="-127"/>
              </a:rPr>
              <a:t>Introduction</a:t>
            </a:r>
            <a:endParaRPr lang="ko-KR" altLang="en-US" sz="4000" dirty="0" smtClean="0">
              <a:ea typeface="굴림" panose="020B0600000101010101" pitchFamily="50" charset="-127"/>
            </a:endParaRPr>
          </a:p>
        </p:txBody>
      </p:sp>
      <p:sp>
        <p:nvSpPr>
          <p:cNvPr id="6179" name="Freeform 16"/>
          <p:cNvSpPr>
            <a:spLocks/>
          </p:cNvSpPr>
          <p:nvPr/>
        </p:nvSpPr>
        <p:spPr bwMode="auto">
          <a:xfrm>
            <a:off x="3505200" y="4572000"/>
            <a:ext cx="304800" cy="376238"/>
          </a:xfrm>
          <a:custGeom>
            <a:avLst/>
            <a:gdLst>
              <a:gd name="T0" fmla="*/ 304800 w 304800"/>
              <a:gd name="T1" fmla="*/ 374841 h 376518"/>
              <a:gd name="T2" fmla="*/ 0 w 304800"/>
              <a:gd name="T3" fmla="*/ 178496 h 376518"/>
              <a:gd name="T4" fmla="*/ 304800 w 304800"/>
              <a:gd name="T5" fmla="*/ 0 h 376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800" h="376518">
                <a:moveTo>
                  <a:pt x="304800" y="376518"/>
                </a:moveTo>
                <a:cubicBezTo>
                  <a:pt x="152400" y="309282"/>
                  <a:pt x="0" y="242047"/>
                  <a:pt x="0" y="179294"/>
                </a:cubicBezTo>
                <a:cubicBezTo>
                  <a:pt x="0" y="116541"/>
                  <a:pt x="152400" y="58270"/>
                  <a:pt x="30480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Times New Roman" panose="02020603050405020304" pitchFamily="18" charset="0"/>
            </a:endParaRPr>
          </a:p>
        </p:txBody>
      </p:sp>
      <p:sp>
        <p:nvSpPr>
          <p:cNvPr id="6180" name="Freeform 17"/>
          <p:cNvSpPr>
            <a:spLocks/>
          </p:cNvSpPr>
          <p:nvPr/>
        </p:nvSpPr>
        <p:spPr bwMode="auto">
          <a:xfrm>
            <a:off x="3505200" y="5033963"/>
            <a:ext cx="304800" cy="376237"/>
          </a:xfrm>
          <a:custGeom>
            <a:avLst/>
            <a:gdLst>
              <a:gd name="T0" fmla="*/ 304800 w 304800"/>
              <a:gd name="T1" fmla="*/ 374835 h 376518"/>
              <a:gd name="T2" fmla="*/ 0 w 304800"/>
              <a:gd name="T3" fmla="*/ 178492 h 376518"/>
              <a:gd name="T4" fmla="*/ 304800 w 304800"/>
              <a:gd name="T5" fmla="*/ 0 h 376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800" h="376518">
                <a:moveTo>
                  <a:pt x="304800" y="376518"/>
                </a:moveTo>
                <a:cubicBezTo>
                  <a:pt x="152400" y="309282"/>
                  <a:pt x="0" y="242047"/>
                  <a:pt x="0" y="179294"/>
                </a:cubicBezTo>
                <a:cubicBezTo>
                  <a:pt x="0" y="116541"/>
                  <a:pt x="152400" y="58270"/>
                  <a:pt x="30480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Times New Roman" panose="02020603050405020304" pitchFamily="18" charset="0"/>
            </a:endParaRPr>
          </a:p>
        </p:txBody>
      </p:sp>
      <p:sp>
        <p:nvSpPr>
          <p:cNvPr id="6181" name="Freeform 18"/>
          <p:cNvSpPr>
            <a:spLocks/>
          </p:cNvSpPr>
          <p:nvPr/>
        </p:nvSpPr>
        <p:spPr bwMode="auto">
          <a:xfrm>
            <a:off x="5053264" y="4599993"/>
            <a:ext cx="304800" cy="762000"/>
          </a:xfrm>
          <a:custGeom>
            <a:avLst/>
            <a:gdLst>
              <a:gd name="T0" fmla="*/ 304800 w 304800"/>
              <a:gd name="T1" fmla="*/ 52356529 h 376518"/>
              <a:gd name="T2" fmla="*/ 0 w 304800"/>
              <a:gd name="T3" fmla="*/ 24931650 h 376518"/>
              <a:gd name="T4" fmla="*/ 304800 w 304800"/>
              <a:gd name="T5" fmla="*/ 0 h 376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800" h="376518">
                <a:moveTo>
                  <a:pt x="304800" y="376518"/>
                </a:moveTo>
                <a:cubicBezTo>
                  <a:pt x="152400" y="309282"/>
                  <a:pt x="0" y="242047"/>
                  <a:pt x="0" y="179294"/>
                </a:cubicBezTo>
                <a:cubicBezTo>
                  <a:pt x="0" y="116541"/>
                  <a:pt x="152400" y="58270"/>
                  <a:pt x="30480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Design Constraints for HE Auto-Detection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HE </a:t>
            </a:r>
            <a:r>
              <a:rPr lang="en-US" altLang="ko-KR" dirty="0" err="1" smtClean="0">
                <a:ea typeface="굴림" panose="020B0600000101010101" pitchFamily="50" charset="-127"/>
              </a:rPr>
              <a:t>PPDUs</a:t>
            </a:r>
            <a:r>
              <a:rPr lang="en-US" altLang="ko-KR" dirty="0" smtClean="0">
                <a:ea typeface="굴림" panose="020B0600000101010101" pitchFamily="50" charset="-127"/>
              </a:rPr>
              <a:t> should not affect any to previous 11a, 11n, and 11ac devices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HE device should detect 11ax </a:t>
            </a:r>
            <a:r>
              <a:rPr lang="en-US" altLang="ko-KR" dirty="0" err="1" smtClean="0">
                <a:ea typeface="굴림" panose="020B0600000101010101" pitchFamily="50" charset="-127"/>
              </a:rPr>
              <a:t>PPDU</a:t>
            </a:r>
            <a:r>
              <a:rPr lang="en-US" altLang="ko-KR" dirty="0" smtClean="0">
                <a:ea typeface="굴림" panose="020B0600000101010101" pitchFamily="50" charset="-127"/>
              </a:rPr>
              <a:t> with a reasonable detection probability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en-US" dirty="0" smtClean="0"/>
              <a:t>HE devices should detect types of PPDU before receiving STF (be ready for AGC).</a:t>
            </a:r>
          </a:p>
          <a:p>
            <a:pPr lvl="1"/>
            <a:r>
              <a:rPr lang="en-US" altLang="en-US" dirty="0" smtClean="0"/>
              <a:t>At the very least do not require too much buffering for AGC tuning.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HE SIG-A Modulation for Auto-Detection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Basic assumption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More priority to use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 and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considering Euclidean distance with existing SIG-A modulations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Other types of modulations such as 45 degree I/Q can be utilized as a second priority if there is no choice in the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/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combinations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Therefore, for each symbol position of HE SIG-A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HE SIG-A1 and SIG-A2 can be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 and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, respectively or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and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 unless it increases the false-detection probability for 11n devices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If three or more symbols of HE SIG-A is agreed, QBPSK could be a better choice for the third HE SIG-A symbols as it does not overlap with STF modulation or Data modulations.</a:t>
            </a: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SIG-A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Option 1: (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There might be less impact on the detection in 11n devices since the uniqueness of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is maintained in the first symbol</a:t>
            </a:r>
          </a:p>
          <a:p>
            <a:pPr lvl="1"/>
            <a:r>
              <a:rPr lang="en-US" dirty="0" smtClean="0"/>
              <a:t>11ax devices can prepare for 11n or 11ac </a:t>
            </a:r>
            <a:r>
              <a:rPr lang="en-US" dirty="0" err="1" smtClean="0"/>
              <a:t>AGC</a:t>
            </a:r>
            <a:r>
              <a:rPr lang="en-US" dirty="0" smtClean="0"/>
              <a:t> because non-11ax </a:t>
            </a:r>
            <a:r>
              <a:rPr lang="en-US" dirty="0" err="1" smtClean="0"/>
              <a:t>PPDU</a:t>
            </a:r>
            <a:r>
              <a:rPr lang="en-US" dirty="0" smtClean="0"/>
              <a:t> can be determined during the second SIG-A symbol position</a:t>
            </a: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Option 2: (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and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 in the first and second SIG-A symbols are exclusive to other modulations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If two symbols of HE SIG-A considered, (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) can be used without the third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1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channel</a:t>
            </a:r>
          </a:p>
          <a:p>
            <a:pPr lvl="1"/>
            <a:r>
              <a:rPr lang="en-US" dirty="0" err="1" smtClean="0"/>
              <a:t>TGac</a:t>
            </a:r>
            <a:r>
              <a:rPr lang="en-US" dirty="0" smtClean="0"/>
              <a:t> D and ITU </a:t>
            </a:r>
            <a:r>
              <a:rPr lang="en-US" dirty="0" err="1" smtClean="0"/>
              <a:t>UMa</a:t>
            </a:r>
            <a:r>
              <a:rPr lang="en-US" dirty="0" smtClean="0"/>
              <a:t> channels (for outdoor)</a:t>
            </a:r>
          </a:p>
          <a:p>
            <a:r>
              <a:rPr lang="en-US" dirty="0" smtClean="0"/>
              <a:t>System parameters</a:t>
            </a:r>
          </a:p>
          <a:p>
            <a:pPr lvl="1"/>
            <a:r>
              <a:rPr lang="en-US" dirty="0" smtClean="0"/>
              <a:t>PPDU format : 11ax with Option 1(B, B, Q) and with Option 2(Q, B, Q)</a:t>
            </a:r>
          </a:p>
          <a:p>
            <a:pPr lvl="1"/>
            <a:r>
              <a:rPr lang="en-US" dirty="0" smtClean="0"/>
              <a:t>I/Q decision algorithm : Accumulated energy in I- and Q-axis</a:t>
            </a:r>
          </a:p>
          <a:p>
            <a:pPr lvl="1"/>
            <a:r>
              <a:rPr lang="en-US" dirty="0" err="1" smtClean="0"/>
              <a:t>PPDU</a:t>
            </a:r>
            <a:r>
              <a:rPr lang="en-US" dirty="0" smtClean="0"/>
              <a:t> format detection algorithm : ‘Symbol-by-Symbol’ and ‘Joint’</a:t>
            </a:r>
          </a:p>
          <a:p>
            <a:r>
              <a:rPr lang="en-US" dirty="0" smtClean="0"/>
              <a:t>Performance metrics</a:t>
            </a:r>
          </a:p>
          <a:p>
            <a:pPr lvl="1"/>
            <a:r>
              <a:rPr lang="en-US" dirty="0" smtClean="0"/>
              <a:t>Miss-detection probability in 11ax devices</a:t>
            </a:r>
          </a:p>
          <a:p>
            <a:pPr lvl="1"/>
            <a:r>
              <a:rPr lang="en-US" dirty="0" smtClean="0"/>
              <a:t>False detection probability in 11a, 11n, and 11ac devices</a:t>
            </a:r>
          </a:p>
          <a:p>
            <a:pPr lvl="2"/>
            <a:r>
              <a:rPr lang="en-US" dirty="0" smtClean="0"/>
              <a:t>False detection only occurs if the wrong PPDU format is detected and SIG CRC passes based on the detected PPDU format.</a:t>
            </a:r>
          </a:p>
        </p:txBody>
      </p:sp>
    </p:spTree>
    <p:extLst>
      <p:ext uri="{BB962C8B-B14F-4D97-AF65-F5344CB8AC3E}">
        <p14:creationId xmlns:p14="http://schemas.microsoft.com/office/powerpoint/2010/main" val="42669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</a:t>
            </a:r>
            <a:r>
              <a:rPr lang="en-US" dirty="0" smtClean="0"/>
              <a:t>-Detection &amp; SIG-A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838200"/>
          </a:xfrm>
        </p:spPr>
        <p:txBody>
          <a:bodyPr/>
          <a:lstStyle/>
          <a:p>
            <a:r>
              <a:rPr lang="en-US" dirty="0" smtClean="0"/>
              <a:t>Observations</a:t>
            </a:r>
          </a:p>
          <a:p>
            <a:pPr lvl="1"/>
            <a:r>
              <a:rPr lang="en-US" sz="1800" dirty="0" smtClean="0"/>
              <a:t>Both options have comparable performance with 11ac</a:t>
            </a:r>
            <a:endParaRPr lang="en-US" sz="1800" dirty="0"/>
          </a:p>
        </p:txBody>
      </p:sp>
      <p:grpSp>
        <p:nvGrpSpPr>
          <p:cNvPr id="7" name="Group 6"/>
          <p:cNvGrpSpPr/>
          <p:nvPr/>
        </p:nvGrpSpPr>
        <p:grpSpPr>
          <a:xfrm>
            <a:off x="138600" y="2971800"/>
            <a:ext cx="8790600" cy="3292800"/>
            <a:chOff x="1776900" y="2209800"/>
            <a:chExt cx="8790600" cy="32928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72200" y="2209800"/>
              <a:ext cx="4395300" cy="32928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76900" y="2209800"/>
              <a:ext cx="4395300" cy="329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782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in 11ax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990600"/>
          </a:xfrm>
        </p:spPr>
        <p:txBody>
          <a:bodyPr/>
          <a:lstStyle/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For both detection algorithms, i.e., symbol-by-symbol and joint, reliable false detection probabilities are maintained</a:t>
            </a:r>
          </a:p>
          <a:p>
            <a:pPr lvl="1"/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38600" y="3048000"/>
            <a:ext cx="8790600" cy="3292800"/>
            <a:chOff x="-1600200" y="1828800"/>
            <a:chExt cx="8790600" cy="329280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600200" y="1828800"/>
              <a:ext cx="4395300" cy="32928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95100" y="1828800"/>
              <a:ext cx="4395300" cy="329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87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</a:t>
            </a:r>
            <a:r>
              <a:rPr lang="en-US" dirty="0" smtClean="0"/>
              <a:t>- and False Detections in Outdoor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838200"/>
          </a:xfrm>
        </p:spPr>
        <p:txBody>
          <a:bodyPr/>
          <a:lstStyle/>
          <a:p>
            <a:r>
              <a:rPr lang="en-US" dirty="0" smtClean="0"/>
              <a:t>Observations</a:t>
            </a:r>
          </a:p>
          <a:p>
            <a:pPr lvl="1"/>
            <a:r>
              <a:rPr lang="en-US" sz="1800" dirty="0" smtClean="0"/>
              <a:t>In the outdoor environment, no problem has been seen in our simulation results </a:t>
            </a:r>
            <a:endParaRPr lang="en-US" sz="1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138600" y="2743200"/>
            <a:ext cx="8790600" cy="3292800"/>
            <a:chOff x="-1524000" y="2667000"/>
            <a:chExt cx="8790600" cy="32928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524000" y="2667000"/>
              <a:ext cx="4395300" cy="32928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71300" y="2667000"/>
              <a:ext cx="4395300" cy="329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86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112729</TotalTime>
  <Words>922</Words>
  <Application>Microsoft Office PowerPoint</Application>
  <PresentationFormat>On-screen Show (4:3)</PresentationFormat>
  <Paragraphs>121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宋体</vt:lpstr>
      <vt:lpstr>굴림</vt:lpstr>
      <vt:lpstr>맑은 고딕</vt:lpstr>
      <vt:lpstr>Arial</vt:lpstr>
      <vt:lpstr>Calibri</vt:lpstr>
      <vt:lpstr>Times New Roman</vt:lpstr>
      <vt:lpstr>Extend Submission Template</vt:lpstr>
      <vt:lpstr>PowerPoint Presentation</vt:lpstr>
      <vt:lpstr>Introduction</vt:lpstr>
      <vt:lpstr>Design Constraints for HE Auto-Detection</vt:lpstr>
      <vt:lpstr>HE SIG-A Modulation for Auto-Detection</vt:lpstr>
      <vt:lpstr>HE SIG-A Candidates</vt:lpstr>
      <vt:lpstr>Simulation Environment</vt:lpstr>
      <vt:lpstr>Mis-Detection &amp; SIG-A Performance</vt:lpstr>
      <vt:lpstr>False Detection in 11ax Devices</vt:lpstr>
      <vt:lpstr>Mis- and False Detections in Outdoor Environments</vt:lpstr>
      <vt:lpstr>False Detection in 11n Devices</vt:lpstr>
      <vt:lpstr>False Detection in 11ac Devices</vt:lpstr>
      <vt:lpstr>Conclusion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Sungho Moon</cp:lastModifiedBy>
  <cp:revision>3763</cp:revision>
  <cp:lastPrinted>1998-02-10T13:28:06Z</cp:lastPrinted>
  <dcterms:created xsi:type="dcterms:W3CDTF">2009-12-02T19:05:24Z</dcterms:created>
  <dcterms:modified xsi:type="dcterms:W3CDTF">2015-03-08T22:21:21Z</dcterms:modified>
</cp:coreProperties>
</file>