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8" r:id="rId3"/>
    <p:sldId id="296" r:id="rId4"/>
    <p:sldId id="301" r:id="rId5"/>
    <p:sldId id="293" r:id="rId6"/>
    <p:sldId id="289" r:id="rId7"/>
    <p:sldId id="290" r:id="rId8"/>
    <p:sldId id="300" r:id="rId9"/>
    <p:sldId id="299" r:id="rId10"/>
    <p:sldId id="292" r:id="rId11"/>
    <p:sldId id="295" r:id="rId12"/>
    <p:sldId id="302" r:id="rId13"/>
    <p:sldId id="305" r:id="rId14"/>
    <p:sldId id="303" r:id="rId15"/>
    <p:sldId id="304" r:id="rId16"/>
    <p:sldId id="28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95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Numerology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155372"/>
              </p:ext>
            </p:extLst>
          </p:nvPr>
        </p:nvGraphicFramePr>
        <p:xfrm>
          <a:off x="536575" y="2663825"/>
          <a:ext cx="8181976" cy="381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Document" r:id="rId4" imgW="9042290" imgH="4202686" progId="Word.Document.8">
                  <p:embed/>
                </p:oleObj>
              </mc:Choice>
              <mc:Fallback>
                <p:oleObj name="Document" r:id="rId4" imgW="9042290" imgH="4202686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5"/>
                        <a:ext cx="8181976" cy="3811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Baseline for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majority of the OFDMA is likely stem from protocol enhancement for MU transmissions. Only 2~20% </a:t>
            </a:r>
            <a:r>
              <a:rPr lang="en-US" sz="1800" dirty="0"/>
              <a:t>user </a:t>
            </a:r>
            <a:r>
              <a:rPr lang="en-US" sz="1800" dirty="0" smtClean="0"/>
              <a:t>diversity gain from ideal situations.</a:t>
            </a:r>
          </a:p>
          <a:p>
            <a:r>
              <a:rPr lang="en-US" sz="1800" dirty="0" smtClean="0"/>
              <a:t>Therefore, it may be very important to support STAs operating in different operating bandwidth (for power saving reasons)</a:t>
            </a:r>
          </a:p>
          <a:p>
            <a:r>
              <a:rPr lang="en-US" sz="1800" dirty="0" smtClean="0"/>
              <a:t>Maximum spectral efficient gains is available only when each user is SINR saturated (i.e. maximum MCS). </a:t>
            </a:r>
          </a:p>
          <a:p>
            <a:pPr lvl="1"/>
            <a:r>
              <a:rPr lang="en-US" sz="1400" dirty="0" smtClean="0"/>
              <a:t>Maximum spectral efficiency gains for Alternative 2 is around 6% ~ 11%. Actual </a:t>
            </a:r>
            <a:r>
              <a:rPr lang="en-US" sz="1400" dirty="0"/>
              <a:t>gains depends on the number of pilots vs data tones.</a:t>
            </a:r>
          </a:p>
          <a:p>
            <a:r>
              <a:rPr lang="en-US" sz="1800" dirty="0" smtClean="0"/>
              <a:t>The power of each tone is normalized, slightly small number of tone usage result in higher transmit power spectrum density for each tone.</a:t>
            </a:r>
            <a:endParaRPr lang="en-US" sz="1800" dirty="0"/>
          </a:p>
          <a:p>
            <a:r>
              <a:rPr lang="en-US" sz="1800" dirty="0" smtClean="0"/>
              <a:t>The cost of complexity in designing OFDMA systems that can scale between 20 MHz ~ 160 MHz seems to be far more important than SE gains in SINR saturated scenarios, which is not the main target for </a:t>
            </a:r>
            <a:r>
              <a:rPr lang="en-US" sz="1800" dirty="0" err="1" smtClean="0"/>
              <a:t>TGax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Numerology for 160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that 11ac supports 80+80 MHz, where the 80 MHz chunks can be discontinuous in frequency, 11ax should also support 80+80 MHz operations.</a:t>
            </a:r>
          </a:p>
          <a:p>
            <a:r>
              <a:rPr lang="en-US" sz="2000" dirty="0" smtClean="0"/>
              <a:t>To avoid numerous implementation options, we propose to 160 MHz numerology as two 80 MHz operations (same design method as in 11ac)</a:t>
            </a:r>
          </a:p>
          <a:p>
            <a:pPr lvl="1"/>
            <a:r>
              <a:rPr lang="en-US" sz="1800" dirty="0" smtClean="0"/>
              <a:t>This allows the use of the same power spectral mask definitions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861686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617939" y="5077599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63452" y="486690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516052" y="48870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278750" y="4876082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63452" y="5921766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516052" y="59231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852387" y="5299902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160 MHz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354252" y="5077599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605589" y="507703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108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88774" y="598478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8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25" name="Straight Arrow Connector 24"/>
          <p:cNvCxnSpPr>
            <a:endCxn id="8" idx="0"/>
          </p:cNvCxnSpPr>
          <p:nvPr/>
        </p:nvCxnSpPr>
        <p:spPr bwMode="auto">
          <a:xfrm flipH="1">
            <a:off x="5388671" y="4718041"/>
            <a:ext cx="344467" cy="3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3636072" y="4718041"/>
            <a:ext cx="2070278" cy="398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33138" y="4572000"/>
            <a:ext cx="2442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DC Tones (not available for data)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</a:t>
            </a:r>
            <a:r>
              <a:rPr lang="en-US" sz="2000" dirty="0" smtClean="0"/>
              <a:t>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/>
              <a:t>x.y.z</a:t>
            </a:r>
            <a:r>
              <a:rPr lang="en-US" sz="2000" dirty="0"/>
              <a:t>. </a:t>
            </a:r>
            <a:r>
              <a:rPr lang="en-US" sz="2000" dirty="0" smtClean="0"/>
              <a:t>The 40 MHz HE PPDU numerology </a:t>
            </a:r>
            <a:r>
              <a:rPr lang="en-US" sz="2000" dirty="0" smtClean="0"/>
              <a:t>(i.e</a:t>
            </a:r>
            <a:r>
              <a:rPr lang="en-US" sz="2000" dirty="0" smtClean="0"/>
              <a:t>. number of data and pilot tones, DC tone, and guard tones) </a:t>
            </a:r>
            <a:r>
              <a:rPr lang="en-US" sz="2000" dirty="0"/>
              <a:t>is defined by </a:t>
            </a:r>
            <a:r>
              <a:rPr lang="en-US" sz="2000" dirty="0" smtClean="0"/>
              <a:t>aggregating two 20MHz HE PPDU numerology in frequency.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</a:t>
            </a:r>
            <a:r>
              <a:rPr lang="en-US" sz="2000" dirty="0" smtClean="0"/>
              <a:t>agree 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80 MHz HE PPDU numerology </a:t>
            </a:r>
            <a:r>
              <a:rPr lang="en-US" sz="2000" dirty="0" smtClean="0"/>
              <a:t>(</a:t>
            </a:r>
            <a:r>
              <a:rPr lang="en-US" sz="2000" dirty="0"/>
              <a:t>i.e. number of data and pilot tones, DC tone, and guard tones) </a:t>
            </a:r>
            <a:r>
              <a:rPr lang="en-US" sz="2000" dirty="0"/>
              <a:t>is defined by </a:t>
            </a:r>
            <a:r>
              <a:rPr lang="en-US" sz="2000" dirty="0" smtClean="0"/>
              <a:t>aggregating four 20MHz HE PPDU </a:t>
            </a:r>
            <a:r>
              <a:rPr lang="en-US" sz="2000" dirty="0"/>
              <a:t>numerology in frequency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</a:t>
            </a:r>
            <a:r>
              <a:rPr lang="en-US" sz="2000" dirty="0" smtClean="0"/>
              <a:t>add to the </a:t>
            </a:r>
            <a:r>
              <a:rPr lang="en-US" sz="2000" dirty="0" smtClean="0"/>
              <a:t>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  The 20MHz HE PPDU numerology </a:t>
            </a:r>
            <a:r>
              <a:rPr lang="en-US" sz="2000" dirty="0" smtClean="0"/>
              <a:t>is defined by [230</a:t>
            </a:r>
            <a:r>
              <a:rPr lang="en-US" sz="2000" dirty="0"/>
              <a:t>, 228, or 224] </a:t>
            </a:r>
            <a:r>
              <a:rPr lang="en-US" sz="2000" dirty="0" smtClean="0"/>
              <a:t>usable (i.e. data or pilot) tones</a:t>
            </a:r>
            <a:r>
              <a:rPr lang="en-US" sz="2000" dirty="0"/>
              <a:t> </a:t>
            </a:r>
            <a:r>
              <a:rPr lang="en-US" sz="2000" dirty="0" smtClean="0"/>
              <a:t>with [1</a:t>
            </a:r>
            <a:r>
              <a:rPr lang="en-US" sz="2000" dirty="0"/>
              <a:t>, 3, or 5] DC tones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Note that </a:t>
            </a:r>
            <a:r>
              <a:rPr lang="en-US" sz="1600" dirty="0" err="1" smtClean="0"/>
              <a:t>TGax</a:t>
            </a:r>
            <a:r>
              <a:rPr lang="en-US" sz="1600" dirty="0" smtClean="0"/>
              <a:t> will down select later among the numbers in brackets.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</a:t>
            </a:r>
            <a:r>
              <a:rPr lang="en-US" sz="2000" dirty="0" smtClean="0"/>
              <a:t>to add to </a:t>
            </a:r>
            <a:r>
              <a:rPr lang="en-US" sz="2000" dirty="0"/>
              <a:t>the TG specification framework document?</a:t>
            </a:r>
          </a:p>
          <a:p>
            <a:r>
              <a:rPr lang="en-US" sz="2000" dirty="0" err="1" smtClean="0"/>
              <a:t>x.y.z</a:t>
            </a:r>
            <a:r>
              <a:rPr lang="en-US" sz="2000" dirty="0" smtClean="0"/>
              <a:t>. The 160 </a:t>
            </a:r>
            <a:r>
              <a:rPr lang="en-US" sz="2000" dirty="0"/>
              <a:t>MHz HE PPDU numerology (i.e. number of data and pilot tones, DC tone, and guard tones) is </a:t>
            </a:r>
            <a:r>
              <a:rPr lang="en-US" sz="2000" dirty="0" smtClean="0"/>
              <a:t>defined by </a:t>
            </a:r>
            <a:r>
              <a:rPr lang="en-US" sz="2000" dirty="0"/>
              <a:t>aggregating two </a:t>
            </a:r>
            <a:r>
              <a:rPr lang="en-US" sz="2000" dirty="0" smtClean="0"/>
              <a:t>80MHz </a:t>
            </a:r>
            <a:r>
              <a:rPr lang="en-US" sz="2000" dirty="0"/>
              <a:t>HE PPDU numerology in frequency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Daewon Lee, et. al., “OFDM Numerology for 11ax” </a:t>
            </a:r>
            <a:r>
              <a:rPr lang="en-US" dirty="0"/>
              <a:t>IEEE </a:t>
            </a:r>
            <a:r>
              <a:rPr lang="en-US" dirty="0" smtClean="0"/>
              <a:t>802.11-15/0079r1</a:t>
            </a:r>
          </a:p>
          <a:p>
            <a:r>
              <a:rPr lang="en-US" dirty="0" smtClean="0"/>
              <a:t>[2] Kai Shi, et. al., “</a:t>
            </a:r>
            <a:r>
              <a:rPr lang="en-US" altLang="en-US" dirty="0"/>
              <a:t>Phase Tracking During </a:t>
            </a:r>
            <a:r>
              <a:rPr lang="en-US" altLang="en-US" dirty="0" smtClean="0"/>
              <a:t>VHT-LTF” IEEE 802.11-10/0771r1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Available 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 example in [1], number of available tones was discussed for 78.125kHz subcarrier spacing.</a:t>
            </a:r>
          </a:p>
          <a:p>
            <a:pPr lvl="1"/>
            <a:r>
              <a:rPr lang="en-US" dirty="0" smtClean="0"/>
              <a:t>It was shown that up to 230 subcarriers (excluding a single DC tone) can be used and power spectral mask can be met.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3648075"/>
            <a:ext cx="736092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Resource Allocation Granularity for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Depending on the frequency resource granularity for OFDMA, e.g. 1.25 MHz, 2.5 MHz, </a:t>
            </a:r>
            <a:r>
              <a:rPr lang="en-US" sz="2000" dirty="0" err="1" smtClean="0"/>
              <a:t>etc</a:t>
            </a:r>
            <a:r>
              <a:rPr lang="en-US" sz="2000" dirty="0" smtClean="0"/>
              <a:t>, we will need to divide up 20/40/80/160 MHz into several bandwidth chunks.</a:t>
            </a:r>
          </a:p>
          <a:p>
            <a:pPr lvl="1"/>
            <a:r>
              <a:rPr lang="en-US" sz="1800" dirty="0" smtClean="0"/>
              <a:t>For example, support of 5 MHz resource granularity may require the total number of available tones in a OFDM symbol to be divisible by 4. Therefore, 230 tones should not be chosen for this case.</a:t>
            </a:r>
          </a:p>
          <a:p>
            <a:r>
              <a:rPr lang="en-US" sz="2000" dirty="0" smtClean="0"/>
              <a:t>The following is a table of number of tones candidate in 20 MHz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78320"/>
              </p:ext>
            </p:extLst>
          </p:nvPr>
        </p:nvGraphicFramePr>
        <p:xfrm>
          <a:off x="698685" y="4343400"/>
          <a:ext cx="8077202" cy="1894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5224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# of Tones in 20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10)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5)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4)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MHz</a:t>
                      </a:r>
                    </a:p>
                    <a:p>
                      <a:pPr algn="ctr"/>
                      <a:r>
                        <a:rPr lang="en-US" sz="1200" dirty="0" smtClean="0"/>
                        <a:t>(divide by 2)</a:t>
                      </a:r>
                      <a:endParaRPr lang="en-US" sz="1200" dirty="0"/>
                    </a:p>
                  </a:txBody>
                  <a:tcPr/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60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1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278" y="1519739"/>
            <a:ext cx="4000500" cy="3000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06" y="1496243"/>
            <a:ext cx="4000500" cy="3000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Diversity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86325"/>
            <a:ext cx="7772400" cy="1409675"/>
          </a:xfrm>
        </p:spPr>
        <p:txBody>
          <a:bodyPr/>
          <a:lstStyle/>
          <a:p>
            <a:r>
              <a:rPr lang="en-US" sz="1800" dirty="0" smtClean="0"/>
              <a:t>Frequency selectivity gain simulations</a:t>
            </a:r>
          </a:p>
          <a:p>
            <a:pPr lvl="1"/>
            <a:r>
              <a:rPr lang="en-US" sz="1400" dirty="0" smtClean="0"/>
              <a:t>No MAC protocol overhead assumed (just pure comparison of user diversity gain)</a:t>
            </a:r>
          </a:p>
          <a:p>
            <a:pPr lvl="1"/>
            <a:r>
              <a:rPr lang="en-US" sz="1400" dirty="0" smtClean="0"/>
              <a:t>1 AP, and maximum of 8 STAs in OFDMA</a:t>
            </a:r>
          </a:p>
          <a:p>
            <a:pPr lvl="1"/>
            <a:r>
              <a:rPr lang="en-US" sz="1400" dirty="0" smtClean="0"/>
              <a:t>STAs are uniformly distributed in 25m / 250m radius</a:t>
            </a:r>
          </a:p>
          <a:p>
            <a:pPr lvl="1"/>
            <a:r>
              <a:rPr lang="en-US" sz="1400" dirty="0" smtClean="0"/>
              <a:t>Non-continuous resource allocation was allowed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46002" y="3248621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 5.6%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16.6%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21.3%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57228" y="2517550"/>
            <a:ext cx="11785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Gain over 20MHz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MHz:  1.1%</a:t>
            </a: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2.4%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3.5%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1.25 MHz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4.0%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64479" y="1450749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ITU NLOS </a:t>
            </a:r>
            <a:r>
              <a:rPr lang="en-US" b="1" dirty="0" err="1" smtClean="0"/>
              <a:t>UMi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326896" y="1450750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TGac</a:t>
            </a:r>
            <a:r>
              <a:rPr lang="en-US" b="1" dirty="0" smtClean="0"/>
              <a:t> 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9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DC Tones in 20MHz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Number of DC tones in the 12.8us OFDM symbols will depend on the residual frequency offset after CFO compensation from the preamble.</a:t>
            </a:r>
          </a:p>
          <a:p>
            <a:r>
              <a:rPr lang="en-US" sz="2000" dirty="0" smtClean="0"/>
              <a:t>According to 11ac studies [2], residual CFO std. deviation is between 0.07 ~ 0.13 ppm (depending on the integrated phase noise assumption) in indoor </a:t>
            </a:r>
            <a:r>
              <a:rPr lang="en-US" sz="2000" dirty="0"/>
              <a:t>channel models </a:t>
            </a:r>
            <a:r>
              <a:rPr lang="en-US" sz="2000" dirty="0" smtClean="0"/>
              <a:t>of the highest SNR regime.</a:t>
            </a:r>
          </a:p>
          <a:p>
            <a:r>
              <a:rPr lang="en-US" sz="2000" dirty="0" smtClean="0"/>
              <a:t>Unless residual CFO is larger than ½ of the subcarrier spacing (</a:t>
            </a:r>
            <a:r>
              <a:rPr lang="en-US" sz="2000" dirty="0" err="1" smtClean="0"/>
              <a:t>i.e</a:t>
            </a:r>
            <a:r>
              <a:rPr lang="en-US" sz="2000" dirty="0" smtClean="0"/>
              <a:t> 7.8 ppm in 5GHz), a single DC tone should be sufficient.</a:t>
            </a:r>
          </a:p>
          <a:p>
            <a:pPr lvl="1"/>
            <a:r>
              <a:rPr lang="en-US" sz="1600" dirty="0" smtClean="0"/>
              <a:t>Note that this does not necessary mean we should only have 1 DC tone.</a:t>
            </a:r>
          </a:p>
          <a:p>
            <a:r>
              <a:rPr lang="en-US" sz="2000" dirty="0"/>
              <a:t>Further </a:t>
            </a:r>
            <a:r>
              <a:rPr lang="en-US" sz="2000" dirty="0" smtClean="0"/>
              <a:t>simulation check on outdoor environments and in low SNR regime will be needed to determine the number of DC tones.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Numerology Baseline for 20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Choice of frequency resource granularity depends on</a:t>
            </a:r>
          </a:p>
          <a:p>
            <a:pPr lvl="1"/>
            <a:r>
              <a:rPr lang="en-US" sz="1800" dirty="0" smtClean="0"/>
              <a:t>signaling complexity/overhead</a:t>
            </a:r>
          </a:p>
          <a:p>
            <a:pPr lvl="1"/>
            <a:r>
              <a:rPr lang="en-US" sz="1800" dirty="0" smtClean="0"/>
              <a:t>system performance</a:t>
            </a:r>
          </a:p>
          <a:p>
            <a:pPr lvl="2"/>
            <a:r>
              <a:rPr lang="en-US" sz="1600" dirty="0" smtClean="0"/>
              <a:t>Granularity below approximately 2 ~ 2.5 MHz is not necessary</a:t>
            </a:r>
          </a:p>
          <a:p>
            <a:r>
              <a:rPr lang="en-US" sz="2200" dirty="0" smtClean="0"/>
              <a:t>Suggested Candidates for 20 MHz</a:t>
            </a:r>
          </a:p>
          <a:p>
            <a:pPr lvl="1"/>
            <a:r>
              <a:rPr lang="en-US" sz="1800" dirty="0"/>
              <a:t>Option 1) 230 data/pilot tones, 1 DC tone, and (13 + 12) Guard tones</a:t>
            </a:r>
          </a:p>
          <a:p>
            <a:pPr lvl="1"/>
            <a:r>
              <a:rPr lang="en-US" sz="1800" dirty="0"/>
              <a:t>Option 2) 228 data/pilot tones, 1 DC tone, and (14 + 13) Guard tones</a:t>
            </a:r>
          </a:p>
          <a:p>
            <a:pPr lvl="1"/>
            <a:r>
              <a:rPr lang="en-US" sz="1800" dirty="0"/>
              <a:t>Option 3) 228 data/pilot tones, 3 DC tone, and (13 + 12) Guard tones</a:t>
            </a:r>
          </a:p>
          <a:p>
            <a:pPr lvl="1"/>
            <a:r>
              <a:rPr lang="en-US" sz="1800" dirty="0"/>
              <a:t>Option 4) 224 data/pilot tones, 1 DC tone, and (16 + 15) Guard tones</a:t>
            </a:r>
          </a:p>
          <a:p>
            <a:pPr lvl="1"/>
            <a:r>
              <a:rPr lang="en-US" sz="1800" dirty="0"/>
              <a:t>Option 5) 224 data/pilot tones, 3 DC tone, and (15 + 14) Guard tones</a:t>
            </a:r>
          </a:p>
          <a:p>
            <a:pPr lvl="1"/>
            <a:r>
              <a:rPr lang="en-US" sz="1800" dirty="0"/>
              <a:t>Option 6) 224 data/pilot tones, 5 DC tone, and (14 + 13) Guard tones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to 40/80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Alternative 1</a:t>
            </a:r>
          </a:p>
          <a:p>
            <a:pPr lvl="1"/>
            <a:r>
              <a:rPr lang="en-US" sz="1600" dirty="0"/>
              <a:t>Direct multiplication of 20 MHz</a:t>
            </a:r>
          </a:p>
          <a:p>
            <a:pPr lvl="1"/>
            <a:r>
              <a:rPr lang="en-US" sz="1600" dirty="0"/>
              <a:t>No further optimization to use the guard subcarriers between </a:t>
            </a:r>
            <a:r>
              <a:rPr lang="en-US" sz="1600" dirty="0" smtClean="0"/>
              <a:t>bands</a:t>
            </a:r>
          </a:p>
          <a:p>
            <a:pPr lvl="1"/>
            <a:r>
              <a:rPr lang="en-US" sz="1600" dirty="0" smtClean="0"/>
              <a:t>Ease to scale sub-channel definitions for OFDMA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Alternative 2</a:t>
            </a:r>
          </a:p>
          <a:p>
            <a:pPr marL="685800" lvl="2" indent="-342900"/>
            <a:r>
              <a:rPr lang="en-US" sz="1600" dirty="0"/>
              <a:t>Optimized to use all available </a:t>
            </a:r>
            <a:r>
              <a:rPr lang="en-US" sz="1600" dirty="0" smtClean="0"/>
              <a:t>spectrum</a:t>
            </a:r>
          </a:p>
          <a:p>
            <a:pPr marL="685800" lvl="2" indent="-342900"/>
            <a:r>
              <a:rPr lang="en-US" sz="1600" dirty="0" smtClean="0"/>
              <a:t>sub-channel </a:t>
            </a:r>
            <a:r>
              <a:rPr lang="en-US" sz="1600" dirty="0"/>
              <a:t>definitions for </a:t>
            </a:r>
            <a:r>
              <a:rPr lang="en-US" sz="1600" dirty="0" smtClean="0"/>
              <a:t>OFDMA becomes complicated</a:t>
            </a:r>
            <a:endParaRPr lang="en-US" sz="1600" dirty="0"/>
          </a:p>
          <a:p>
            <a:pPr marL="685800" lvl="2" indent="-342900"/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rapezoid 6"/>
          <p:cNvSpPr/>
          <p:nvPr/>
        </p:nvSpPr>
        <p:spPr bwMode="auto">
          <a:xfrm>
            <a:off x="2347096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 bwMode="auto">
          <a:xfrm>
            <a:off x="4103349" y="3497196"/>
            <a:ext cx="1541463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248862" y="328649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4001462" y="3306696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764160" y="3295679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248862" y="434136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001462" y="4342740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98972" y="434929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51571" y="4371201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20 MHz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37797" y="3719499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675271" y="3678185"/>
            <a:ext cx="6309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627871" y="3381448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endCxn id="20" idx="1"/>
          </p:cNvCxnSpPr>
          <p:nvPr/>
        </p:nvCxnSpPr>
        <p:spPr bwMode="auto">
          <a:xfrm>
            <a:off x="4103349" y="3678185"/>
            <a:ext cx="1885956" cy="6973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989305" y="3960057"/>
            <a:ext cx="280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Guard Band Gap: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Approximately 2 MHz of spectrum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5.6% of potential capacity for 40 MHz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8.3% of potential capacity for 80 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2374136" y="5544697"/>
            <a:ext cx="3334897" cy="762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75902" y="533400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28502" y="5354197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91200" y="5343180"/>
            <a:ext cx="0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275902" y="6388864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028502" y="6390241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64837" y="57670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0 MHz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839662" y="3497196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90999" y="3496628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4723" y="5541871"/>
            <a:ext cx="45719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Alternative 1</a:t>
            </a:r>
            <a:br>
              <a:rPr lang="en-US" dirty="0" smtClean="0"/>
            </a:br>
            <a:r>
              <a:rPr lang="en-US" dirty="0" smtClean="0"/>
              <a:t>- based on option 4 -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295279" y="4142396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224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55693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9946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712010" y="2585271"/>
            <a:ext cx="131582" cy="4197051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054735" y="4325636"/>
            <a:ext cx="12438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448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42643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672073" y="3199670"/>
            <a:ext cx="4785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36713" y="4140640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7221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880291" y="466116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532032"/>
            <a:ext cx="1858834" cy="3388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H="1" flipV="1">
            <a:off x="4120597" y="2906157"/>
            <a:ext cx="323121" cy="7310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4115643" y="2906157"/>
            <a:ext cx="4790095" cy="1696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3979956" y="2653199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R</a:t>
            </a:r>
            <a:r>
              <a:rPr lang="en-US" altLang="ko-KR" sz="1100" b="0" dirty="0" smtClean="0">
                <a:ea typeface="宋体" panose="02010600030101010101" pitchFamily="2" charset="-122"/>
              </a:rPr>
              <a:t>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Left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직사각형 129"/>
          <p:cNvSpPr/>
          <p:nvPr/>
        </p:nvSpPr>
        <p:spPr bwMode="auto">
          <a:xfrm>
            <a:off x="1220310" y="378094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96" name="직사각형 129"/>
          <p:cNvSpPr/>
          <p:nvPr/>
        </p:nvSpPr>
        <p:spPr bwMode="auto">
          <a:xfrm>
            <a:off x="229710" y="377936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98" name="Straight Connector 74"/>
          <p:cNvCxnSpPr>
            <a:cxnSpLocks noChangeShapeType="1"/>
          </p:cNvCxnSpPr>
          <p:nvPr/>
        </p:nvCxnSpPr>
        <p:spPr bwMode="auto">
          <a:xfrm>
            <a:off x="701245" y="377623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75"/>
          <p:cNvCxnSpPr>
            <a:cxnSpLocks noChangeShapeType="1"/>
          </p:cNvCxnSpPr>
          <p:nvPr/>
        </p:nvCxnSpPr>
        <p:spPr bwMode="auto">
          <a:xfrm>
            <a:off x="1687151" y="378258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직사각형 129"/>
          <p:cNvSpPr/>
          <p:nvPr/>
        </p:nvSpPr>
        <p:spPr bwMode="auto">
          <a:xfrm>
            <a:off x="3475475" y="378009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04" name="직사각형 129"/>
          <p:cNvSpPr/>
          <p:nvPr/>
        </p:nvSpPr>
        <p:spPr bwMode="auto">
          <a:xfrm>
            <a:off x="2484875" y="377850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07" name="Straight Connector 74"/>
          <p:cNvCxnSpPr>
            <a:cxnSpLocks noChangeShapeType="1"/>
          </p:cNvCxnSpPr>
          <p:nvPr/>
        </p:nvCxnSpPr>
        <p:spPr bwMode="auto">
          <a:xfrm>
            <a:off x="2956410" y="377537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Connector 75"/>
          <p:cNvCxnSpPr>
            <a:cxnSpLocks noChangeShapeType="1"/>
          </p:cNvCxnSpPr>
          <p:nvPr/>
        </p:nvCxnSpPr>
        <p:spPr bwMode="auto">
          <a:xfrm>
            <a:off x="3942316" y="378172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0" name="직사각형 129"/>
          <p:cNvSpPr/>
          <p:nvPr/>
        </p:nvSpPr>
        <p:spPr bwMode="auto">
          <a:xfrm>
            <a:off x="1203449" y="485796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2" name="직사각형 129"/>
          <p:cNvSpPr/>
          <p:nvPr/>
        </p:nvSpPr>
        <p:spPr bwMode="auto">
          <a:xfrm>
            <a:off x="212849" y="485637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4" name="Straight Connector 74"/>
          <p:cNvCxnSpPr>
            <a:cxnSpLocks noChangeShapeType="1"/>
          </p:cNvCxnSpPr>
          <p:nvPr/>
        </p:nvCxnSpPr>
        <p:spPr bwMode="auto">
          <a:xfrm>
            <a:off x="684384" y="485324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75"/>
          <p:cNvCxnSpPr>
            <a:cxnSpLocks noChangeShapeType="1"/>
          </p:cNvCxnSpPr>
          <p:nvPr/>
        </p:nvCxnSpPr>
        <p:spPr bwMode="auto">
          <a:xfrm>
            <a:off x="1670290" y="485959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" name="직사각형 129"/>
          <p:cNvSpPr/>
          <p:nvPr/>
        </p:nvSpPr>
        <p:spPr bwMode="auto">
          <a:xfrm>
            <a:off x="3458614" y="4857107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17" name="직사각형 129"/>
          <p:cNvSpPr/>
          <p:nvPr/>
        </p:nvSpPr>
        <p:spPr bwMode="auto">
          <a:xfrm>
            <a:off x="2468014" y="4855519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18" name="Straight Connector 74"/>
          <p:cNvCxnSpPr>
            <a:cxnSpLocks noChangeShapeType="1"/>
          </p:cNvCxnSpPr>
          <p:nvPr/>
        </p:nvCxnSpPr>
        <p:spPr bwMode="auto">
          <a:xfrm>
            <a:off x="2939549" y="485238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75"/>
          <p:cNvCxnSpPr>
            <a:cxnSpLocks noChangeShapeType="1"/>
          </p:cNvCxnSpPr>
          <p:nvPr/>
        </p:nvCxnSpPr>
        <p:spPr bwMode="auto">
          <a:xfrm>
            <a:off x="3925455" y="4858740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" name="직사각형 129"/>
          <p:cNvSpPr/>
          <p:nvPr/>
        </p:nvSpPr>
        <p:spPr bwMode="auto">
          <a:xfrm>
            <a:off x="5690531" y="4846559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1" name="직사각형 129"/>
          <p:cNvSpPr/>
          <p:nvPr/>
        </p:nvSpPr>
        <p:spPr bwMode="auto">
          <a:xfrm>
            <a:off x="4699931" y="4844971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2" name="Straight Connector 74"/>
          <p:cNvCxnSpPr>
            <a:cxnSpLocks noChangeShapeType="1"/>
          </p:cNvCxnSpPr>
          <p:nvPr/>
        </p:nvCxnSpPr>
        <p:spPr bwMode="auto">
          <a:xfrm>
            <a:off x="5171466" y="484184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75"/>
          <p:cNvCxnSpPr>
            <a:cxnSpLocks noChangeShapeType="1"/>
          </p:cNvCxnSpPr>
          <p:nvPr/>
        </p:nvCxnSpPr>
        <p:spPr bwMode="auto">
          <a:xfrm>
            <a:off x="6157372" y="484819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4" name="직사각형 129"/>
          <p:cNvSpPr/>
          <p:nvPr/>
        </p:nvSpPr>
        <p:spPr bwMode="auto">
          <a:xfrm>
            <a:off x="7945696" y="4845701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125" name="직사각형 129"/>
          <p:cNvSpPr/>
          <p:nvPr/>
        </p:nvSpPr>
        <p:spPr bwMode="auto">
          <a:xfrm>
            <a:off x="6955096" y="4844113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cxnSp>
        <p:nvCxnSpPr>
          <p:cNvPr id="126" name="Straight Connector 74"/>
          <p:cNvCxnSpPr>
            <a:cxnSpLocks noChangeShapeType="1"/>
          </p:cNvCxnSpPr>
          <p:nvPr/>
        </p:nvCxnSpPr>
        <p:spPr bwMode="auto">
          <a:xfrm>
            <a:off x="7426631" y="4840983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Straight Connector 75"/>
          <p:cNvCxnSpPr>
            <a:cxnSpLocks noChangeShapeType="1"/>
          </p:cNvCxnSpPr>
          <p:nvPr/>
        </p:nvCxnSpPr>
        <p:spPr bwMode="auto">
          <a:xfrm>
            <a:off x="8412537" y="48473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9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0" name="TextBox 138"/>
          <p:cNvSpPr txBox="1">
            <a:spLocks noChangeArrowheads="1"/>
          </p:cNvSpPr>
          <p:nvPr/>
        </p:nvSpPr>
        <p:spPr bwMode="auto">
          <a:xfrm>
            <a:off x="6372842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1" name="TextBox 138"/>
          <p:cNvSpPr txBox="1">
            <a:spLocks noChangeArrowheads="1"/>
          </p:cNvSpPr>
          <p:nvPr/>
        </p:nvSpPr>
        <p:spPr bwMode="auto">
          <a:xfrm>
            <a:off x="2300350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2" name="TextBox 138"/>
          <p:cNvSpPr txBox="1">
            <a:spLocks noChangeArrowheads="1"/>
          </p:cNvSpPr>
          <p:nvPr/>
        </p:nvSpPr>
        <p:spPr bwMode="auto">
          <a:xfrm>
            <a:off x="6767530" y="5217293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33" name="TextBox 138"/>
          <p:cNvSpPr txBox="1">
            <a:spLocks noChangeArrowheads="1"/>
          </p:cNvSpPr>
          <p:nvPr/>
        </p:nvSpPr>
        <p:spPr bwMode="auto">
          <a:xfrm>
            <a:off x="1842527" y="5240303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272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Alternative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based on option </a:t>
            </a:r>
            <a:r>
              <a:rPr lang="en-US" dirty="0" smtClean="0"/>
              <a:t>4 </a:t>
            </a:r>
            <a:r>
              <a:rPr lang="en-US" dirty="0"/>
              <a:t>-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Right Brace 72"/>
          <p:cNvSpPr>
            <a:spLocks/>
          </p:cNvSpPr>
          <p:nvPr/>
        </p:nvSpPr>
        <p:spPr bwMode="auto">
          <a:xfrm rot="16200000" flipH="1">
            <a:off x="909908" y="4010338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TextBox 67"/>
          <p:cNvSpPr txBox="1">
            <a:spLocks noChangeArrowheads="1"/>
          </p:cNvSpPr>
          <p:nvPr/>
        </p:nvSpPr>
        <p:spPr bwMode="auto">
          <a:xfrm>
            <a:off x="724369" y="4264439"/>
            <a:ext cx="400078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>
                <a:ea typeface="宋体" panose="02010600030101010101" pitchFamily="2" charset="-122"/>
              </a:rPr>
              <a:t>60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17" name="Right Brace 72"/>
          <p:cNvSpPr>
            <a:spLocks/>
          </p:cNvSpPr>
          <p:nvPr/>
        </p:nvSpPr>
        <p:spPr bwMode="auto">
          <a:xfrm rot="16200000" flipH="1">
            <a:off x="904095" y="5111853"/>
            <a:ext cx="58744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TextBox 67"/>
          <p:cNvSpPr txBox="1">
            <a:spLocks noChangeArrowheads="1"/>
          </p:cNvSpPr>
          <p:nvPr/>
        </p:nvSpPr>
        <p:spPr bwMode="auto">
          <a:xfrm>
            <a:off x="731314" y="5374743"/>
            <a:ext cx="452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62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9" name="Straight Connector 132"/>
          <p:cNvCxnSpPr>
            <a:cxnSpLocks noChangeShapeType="1"/>
          </p:cNvCxnSpPr>
          <p:nvPr/>
        </p:nvCxnSpPr>
        <p:spPr bwMode="auto">
          <a:xfrm>
            <a:off x="93667" y="2649255"/>
            <a:ext cx="0" cy="257994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32"/>
          <p:cNvCxnSpPr>
            <a:cxnSpLocks noChangeShapeType="1"/>
          </p:cNvCxnSpPr>
          <p:nvPr/>
        </p:nvCxnSpPr>
        <p:spPr bwMode="auto">
          <a:xfrm>
            <a:off x="2314733" y="2403486"/>
            <a:ext cx="0" cy="1752776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104"/>
          <p:cNvCxnSpPr/>
          <p:nvPr/>
        </p:nvCxnSpPr>
        <p:spPr bwMode="auto">
          <a:xfrm>
            <a:off x="57150" y="4153931"/>
            <a:ext cx="467161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123"/>
          <p:cNvSpPr/>
          <p:nvPr/>
        </p:nvSpPr>
        <p:spPr bwMode="auto">
          <a:xfrm>
            <a:off x="207962" y="3788806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24" name="TextBox 138"/>
          <p:cNvSpPr txBox="1">
            <a:spLocks noChangeArrowheads="1"/>
          </p:cNvSpPr>
          <p:nvPr/>
        </p:nvSpPr>
        <p:spPr bwMode="auto">
          <a:xfrm>
            <a:off x="4120597" y="4142396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5" name="Right Brace 148"/>
          <p:cNvSpPr>
            <a:spLocks/>
          </p:cNvSpPr>
          <p:nvPr/>
        </p:nvSpPr>
        <p:spPr bwMode="auto">
          <a:xfrm rot="16200000">
            <a:off x="1140694" y="2710150"/>
            <a:ext cx="154003" cy="2009914"/>
          </a:xfrm>
          <a:prstGeom prst="rightBrace">
            <a:avLst>
              <a:gd name="adj1" fmla="val 839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Oval 154"/>
          <p:cNvSpPr>
            <a:spLocks noChangeArrowheads="1"/>
          </p:cNvSpPr>
          <p:nvPr/>
        </p:nvSpPr>
        <p:spPr bwMode="auto">
          <a:xfrm flipV="1">
            <a:off x="2303620" y="4139806"/>
            <a:ext cx="23815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TextBox 125"/>
          <p:cNvSpPr txBox="1">
            <a:spLocks noChangeArrowheads="1"/>
          </p:cNvSpPr>
          <p:nvPr/>
        </p:nvSpPr>
        <p:spPr bwMode="auto">
          <a:xfrm>
            <a:off x="2308383" y="413345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29" name="직사각형 123"/>
          <p:cNvSpPr/>
          <p:nvPr/>
        </p:nvSpPr>
        <p:spPr bwMode="auto">
          <a:xfrm>
            <a:off x="2403476" y="3787219"/>
            <a:ext cx="20256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0" name="Right Brace 148"/>
          <p:cNvSpPr>
            <a:spLocks/>
          </p:cNvSpPr>
          <p:nvPr/>
        </p:nvSpPr>
        <p:spPr bwMode="auto">
          <a:xfrm rot="16200000">
            <a:off x="3335563" y="2699831"/>
            <a:ext cx="154002" cy="2008326"/>
          </a:xfrm>
          <a:prstGeom prst="rightBrace">
            <a:avLst>
              <a:gd name="adj1" fmla="val 839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TextBox 149"/>
          <p:cNvSpPr txBox="1">
            <a:spLocks noChangeArrowheads="1"/>
          </p:cNvSpPr>
          <p:nvPr/>
        </p:nvSpPr>
        <p:spPr bwMode="auto">
          <a:xfrm>
            <a:off x="2841820" y="3387517"/>
            <a:ext cx="1182769" cy="13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32" name="직선 화살표 연결선 104"/>
          <p:cNvCxnSpPr/>
          <p:nvPr/>
        </p:nvCxnSpPr>
        <p:spPr bwMode="auto">
          <a:xfrm flipV="1">
            <a:off x="53976" y="5227638"/>
            <a:ext cx="9090024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38"/>
          <p:cNvSpPr txBox="1">
            <a:spLocks noChangeArrowheads="1"/>
          </p:cNvSpPr>
          <p:nvPr/>
        </p:nvSpPr>
        <p:spPr bwMode="auto">
          <a:xfrm>
            <a:off x="8582616" y="5202211"/>
            <a:ext cx="47160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5" name="Right Brace 148"/>
          <p:cNvSpPr>
            <a:spLocks/>
          </p:cNvSpPr>
          <p:nvPr/>
        </p:nvSpPr>
        <p:spPr bwMode="auto">
          <a:xfrm rot="16200000">
            <a:off x="2260752" y="2582706"/>
            <a:ext cx="154002" cy="4272258"/>
          </a:xfrm>
          <a:prstGeom prst="rightBrace">
            <a:avLst>
              <a:gd name="adj1" fmla="val 8477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4565100" y="5184765"/>
            <a:ext cx="32733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38" name="직사각형 123"/>
          <p:cNvSpPr/>
          <p:nvPr/>
        </p:nvSpPr>
        <p:spPr bwMode="auto">
          <a:xfrm>
            <a:off x="215901" y="4856162"/>
            <a:ext cx="4273550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39" name="Right Brace 148"/>
          <p:cNvSpPr>
            <a:spLocks/>
          </p:cNvSpPr>
          <p:nvPr/>
        </p:nvSpPr>
        <p:spPr bwMode="auto">
          <a:xfrm rot="16200000">
            <a:off x="6687007" y="2573181"/>
            <a:ext cx="154003" cy="4300834"/>
          </a:xfrm>
          <a:prstGeom prst="rightBrace">
            <a:avLst>
              <a:gd name="adj1" fmla="val 840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TextBox 149"/>
          <p:cNvSpPr txBox="1">
            <a:spLocks noChangeArrowheads="1"/>
          </p:cNvSpPr>
          <p:nvPr/>
        </p:nvSpPr>
        <p:spPr bwMode="auto">
          <a:xfrm>
            <a:off x="6133914" y="4382503"/>
            <a:ext cx="11943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41" name="직사각형 123"/>
          <p:cNvSpPr/>
          <p:nvPr/>
        </p:nvSpPr>
        <p:spPr bwMode="auto">
          <a:xfrm>
            <a:off x="4619625" y="4852987"/>
            <a:ext cx="4302125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42" name="Oval 154"/>
          <p:cNvSpPr>
            <a:spLocks noChangeArrowheads="1"/>
          </p:cNvSpPr>
          <p:nvPr/>
        </p:nvSpPr>
        <p:spPr bwMode="auto">
          <a:xfrm flipV="1">
            <a:off x="4534211" y="5210150"/>
            <a:ext cx="44453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3" name="Straight Connector 132"/>
          <p:cNvCxnSpPr>
            <a:cxnSpLocks noChangeShapeType="1"/>
          </p:cNvCxnSpPr>
          <p:nvPr/>
        </p:nvCxnSpPr>
        <p:spPr bwMode="auto">
          <a:xfrm>
            <a:off x="4556438" y="3506909"/>
            <a:ext cx="0" cy="1751189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76"/>
          <p:cNvCxnSpPr>
            <a:cxnSpLocks noChangeShapeType="1"/>
          </p:cNvCxnSpPr>
          <p:nvPr/>
        </p:nvCxnSpPr>
        <p:spPr bwMode="auto">
          <a:xfrm>
            <a:off x="677908" y="3793696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77"/>
          <p:cNvCxnSpPr>
            <a:cxnSpLocks noChangeShapeType="1"/>
          </p:cNvCxnSpPr>
          <p:nvPr/>
        </p:nvCxnSpPr>
        <p:spPr bwMode="auto">
          <a:xfrm>
            <a:off x="1749544" y="379528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78"/>
          <p:cNvCxnSpPr>
            <a:cxnSpLocks noChangeShapeType="1"/>
          </p:cNvCxnSpPr>
          <p:nvPr/>
        </p:nvCxnSpPr>
        <p:spPr bwMode="auto">
          <a:xfrm>
            <a:off x="1227220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9"/>
          <p:cNvCxnSpPr>
            <a:cxnSpLocks noChangeShapeType="1"/>
          </p:cNvCxnSpPr>
          <p:nvPr/>
        </p:nvCxnSpPr>
        <p:spPr bwMode="auto">
          <a:xfrm>
            <a:off x="2857696" y="3790521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80"/>
          <p:cNvCxnSpPr>
            <a:cxnSpLocks noChangeShapeType="1"/>
          </p:cNvCxnSpPr>
          <p:nvPr/>
        </p:nvCxnSpPr>
        <p:spPr bwMode="auto">
          <a:xfrm>
            <a:off x="3927745" y="3792109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81"/>
          <p:cNvCxnSpPr>
            <a:cxnSpLocks noChangeShapeType="1"/>
          </p:cNvCxnSpPr>
          <p:nvPr/>
        </p:nvCxnSpPr>
        <p:spPr bwMode="auto">
          <a:xfrm>
            <a:off x="3405421" y="3788934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82"/>
          <p:cNvCxnSpPr>
            <a:cxnSpLocks noChangeShapeType="1"/>
          </p:cNvCxnSpPr>
          <p:nvPr/>
        </p:nvCxnSpPr>
        <p:spPr bwMode="auto">
          <a:xfrm>
            <a:off x="2240115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83"/>
          <p:cNvCxnSpPr>
            <a:cxnSpLocks noChangeShapeType="1"/>
          </p:cNvCxnSpPr>
          <p:nvPr/>
        </p:nvCxnSpPr>
        <p:spPr bwMode="auto">
          <a:xfrm>
            <a:off x="1216108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84"/>
          <p:cNvCxnSpPr>
            <a:cxnSpLocks noChangeShapeType="1"/>
          </p:cNvCxnSpPr>
          <p:nvPr/>
        </p:nvCxnSpPr>
        <p:spPr bwMode="auto">
          <a:xfrm>
            <a:off x="3322865" y="4862452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85"/>
          <p:cNvCxnSpPr>
            <a:cxnSpLocks noChangeShapeType="1"/>
          </p:cNvCxnSpPr>
          <p:nvPr/>
        </p:nvCxnSpPr>
        <p:spPr bwMode="auto">
          <a:xfrm>
            <a:off x="1725730" y="4860865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86"/>
          <p:cNvCxnSpPr>
            <a:cxnSpLocks noChangeShapeType="1"/>
          </p:cNvCxnSpPr>
          <p:nvPr/>
        </p:nvCxnSpPr>
        <p:spPr bwMode="auto">
          <a:xfrm>
            <a:off x="701722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87"/>
          <p:cNvCxnSpPr>
            <a:cxnSpLocks noChangeShapeType="1"/>
          </p:cNvCxnSpPr>
          <p:nvPr/>
        </p:nvCxnSpPr>
        <p:spPr bwMode="auto">
          <a:xfrm>
            <a:off x="3927745" y="485610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88"/>
          <p:cNvCxnSpPr>
            <a:cxnSpLocks noChangeShapeType="1"/>
          </p:cNvCxnSpPr>
          <p:nvPr/>
        </p:nvCxnSpPr>
        <p:spPr bwMode="auto">
          <a:xfrm>
            <a:off x="2784666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89"/>
          <p:cNvCxnSpPr>
            <a:cxnSpLocks noChangeShapeType="1"/>
          </p:cNvCxnSpPr>
          <p:nvPr/>
        </p:nvCxnSpPr>
        <p:spPr bwMode="auto">
          <a:xfrm>
            <a:off x="6863234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90"/>
          <p:cNvCxnSpPr>
            <a:cxnSpLocks noChangeShapeType="1"/>
          </p:cNvCxnSpPr>
          <p:nvPr/>
        </p:nvCxnSpPr>
        <p:spPr bwMode="auto">
          <a:xfrm>
            <a:off x="5766196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91"/>
          <p:cNvCxnSpPr>
            <a:cxnSpLocks noChangeShapeType="1"/>
          </p:cNvCxnSpPr>
          <p:nvPr/>
        </p:nvCxnSpPr>
        <p:spPr bwMode="auto">
          <a:xfrm>
            <a:off x="7945984" y="4859277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92"/>
          <p:cNvCxnSpPr>
            <a:cxnSpLocks noChangeShapeType="1"/>
          </p:cNvCxnSpPr>
          <p:nvPr/>
        </p:nvCxnSpPr>
        <p:spPr bwMode="auto">
          <a:xfrm>
            <a:off x="6334561" y="4857689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93"/>
          <p:cNvCxnSpPr>
            <a:cxnSpLocks noChangeShapeType="1"/>
          </p:cNvCxnSpPr>
          <p:nvPr/>
        </p:nvCxnSpPr>
        <p:spPr bwMode="auto">
          <a:xfrm>
            <a:off x="5178781" y="4854514"/>
            <a:ext cx="0" cy="36357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94"/>
          <p:cNvCxnSpPr>
            <a:cxnSpLocks noChangeShapeType="1"/>
          </p:cNvCxnSpPr>
          <p:nvPr/>
        </p:nvCxnSpPr>
        <p:spPr bwMode="auto">
          <a:xfrm>
            <a:off x="8431792" y="4852926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95"/>
          <p:cNvCxnSpPr>
            <a:cxnSpLocks noChangeShapeType="1"/>
          </p:cNvCxnSpPr>
          <p:nvPr/>
        </p:nvCxnSpPr>
        <p:spPr bwMode="auto">
          <a:xfrm>
            <a:off x="7407785" y="4849751"/>
            <a:ext cx="0" cy="36357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Oval 154"/>
          <p:cNvSpPr>
            <a:spLocks noChangeArrowheads="1"/>
          </p:cNvSpPr>
          <p:nvPr/>
        </p:nvSpPr>
        <p:spPr bwMode="auto">
          <a:xfrm flipV="1">
            <a:off x="2278218" y="4144569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5" name="Oval 154"/>
          <p:cNvSpPr>
            <a:spLocks noChangeArrowheads="1"/>
          </p:cNvSpPr>
          <p:nvPr/>
        </p:nvSpPr>
        <p:spPr bwMode="auto">
          <a:xfrm flipV="1">
            <a:off x="2341722" y="4141394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" name="Oval 154"/>
          <p:cNvSpPr>
            <a:spLocks noChangeArrowheads="1"/>
          </p:cNvSpPr>
          <p:nvPr/>
        </p:nvSpPr>
        <p:spPr bwMode="auto">
          <a:xfrm flipV="1">
            <a:off x="4511985" y="5208562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7" name="Oval 154"/>
          <p:cNvSpPr>
            <a:spLocks noChangeArrowheads="1"/>
          </p:cNvSpPr>
          <p:nvPr/>
        </p:nvSpPr>
        <p:spPr bwMode="auto">
          <a:xfrm flipV="1">
            <a:off x="4575489" y="5205386"/>
            <a:ext cx="14288" cy="23815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68" name="직선 화살표 연결선 90"/>
          <p:cNvCxnSpPr/>
          <p:nvPr/>
        </p:nvCxnSpPr>
        <p:spPr bwMode="auto">
          <a:xfrm>
            <a:off x="20637" y="3109912"/>
            <a:ext cx="2409825" cy="31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직사각형 129"/>
          <p:cNvSpPr/>
          <p:nvPr/>
        </p:nvSpPr>
        <p:spPr bwMode="auto">
          <a:xfrm>
            <a:off x="1238250" y="2746375"/>
            <a:ext cx="938212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0" name="직사각형 129"/>
          <p:cNvSpPr/>
          <p:nvPr/>
        </p:nvSpPr>
        <p:spPr bwMode="auto">
          <a:xfrm>
            <a:off x="247650" y="2744787"/>
            <a:ext cx="941387" cy="36512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108"/>
          </a:p>
        </p:txBody>
      </p:sp>
      <p:sp>
        <p:nvSpPr>
          <p:cNvPr id="72" name="Right Brace 68"/>
          <p:cNvSpPr>
            <a:spLocks/>
          </p:cNvSpPr>
          <p:nvPr/>
        </p:nvSpPr>
        <p:spPr bwMode="auto">
          <a:xfrm rot="16200000">
            <a:off x="111129" y="2559079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3" name="Right Brace 71"/>
          <p:cNvSpPr>
            <a:spLocks/>
          </p:cNvSpPr>
          <p:nvPr/>
        </p:nvSpPr>
        <p:spPr bwMode="auto">
          <a:xfrm rot="16200000">
            <a:off x="2178991" y="2563047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4" name="Right Brace 72"/>
          <p:cNvSpPr>
            <a:spLocks/>
          </p:cNvSpPr>
          <p:nvPr/>
        </p:nvSpPr>
        <p:spPr bwMode="auto">
          <a:xfrm rot="16200000">
            <a:off x="655679" y="2171703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Right Brace 74"/>
          <p:cNvSpPr>
            <a:spLocks/>
          </p:cNvSpPr>
          <p:nvPr/>
        </p:nvSpPr>
        <p:spPr bwMode="auto">
          <a:xfrm rot="16200000">
            <a:off x="1636821" y="2173290"/>
            <a:ext cx="136539" cy="936690"/>
          </a:xfrm>
          <a:prstGeom prst="rightBrace">
            <a:avLst>
              <a:gd name="adj1" fmla="val 829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8" name="TextBox 81"/>
          <p:cNvSpPr txBox="1">
            <a:spLocks noChangeArrowheads="1"/>
          </p:cNvSpPr>
          <p:nvPr/>
        </p:nvSpPr>
        <p:spPr bwMode="auto">
          <a:xfrm>
            <a:off x="1927983" y="3098659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79" name="Oval 154"/>
          <p:cNvSpPr>
            <a:spLocks noChangeArrowheads="1"/>
          </p:cNvSpPr>
          <p:nvPr/>
        </p:nvSpPr>
        <p:spPr bwMode="auto">
          <a:xfrm flipV="1">
            <a:off x="1204994" y="3098881"/>
            <a:ext cx="14289" cy="23814"/>
          </a:xfrm>
          <a:prstGeom prst="ellipse">
            <a:avLst/>
          </a:prstGeom>
          <a:solidFill>
            <a:schemeClr val="tx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0" name="Right Brace 100"/>
          <p:cNvSpPr>
            <a:spLocks/>
          </p:cNvSpPr>
          <p:nvPr/>
        </p:nvSpPr>
        <p:spPr bwMode="auto">
          <a:xfrm rot="16200000" flipH="1">
            <a:off x="933624" y="2931740"/>
            <a:ext cx="58743" cy="473108"/>
          </a:xfrm>
          <a:prstGeom prst="rightBrace">
            <a:avLst>
              <a:gd name="adj1" fmla="val 8352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" name="TextBox 67"/>
          <p:cNvSpPr txBox="1">
            <a:spLocks noChangeArrowheads="1"/>
          </p:cNvSpPr>
          <p:nvPr/>
        </p:nvSpPr>
        <p:spPr bwMode="auto">
          <a:xfrm>
            <a:off x="732816" y="3220604"/>
            <a:ext cx="400078" cy="1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56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2" name="TextBox 79"/>
          <p:cNvSpPr txBox="1">
            <a:spLocks noChangeArrowheads="1"/>
          </p:cNvSpPr>
          <p:nvPr/>
        </p:nvSpPr>
        <p:spPr bwMode="auto">
          <a:xfrm>
            <a:off x="1149427" y="3100468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+1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83" name="Straight Connector 74"/>
          <p:cNvCxnSpPr>
            <a:cxnSpLocks noChangeShapeType="1"/>
          </p:cNvCxnSpPr>
          <p:nvPr/>
        </p:nvCxnSpPr>
        <p:spPr bwMode="auto">
          <a:xfrm>
            <a:off x="719185" y="2741657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Connector 75"/>
          <p:cNvCxnSpPr>
            <a:cxnSpLocks noChangeShapeType="1"/>
          </p:cNvCxnSpPr>
          <p:nvPr/>
        </p:nvCxnSpPr>
        <p:spPr bwMode="auto">
          <a:xfrm>
            <a:off x="1705091" y="2748008"/>
            <a:ext cx="0" cy="365162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132"/>
          <p:cNvCxnSpPr>
            <a:cxnSpLocks noChangeShapeType="1"/>
          </p:cNvCxnSpPr>
          <p:nvPr/>
        </p:nvCxnSpPr>
        <p:spPr bwMode="auto">
          <a:xfrm>
            <a:off x="9026812" y="4642403"/>
            <a:ext cx="0" cy="64014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138"/>
          <p:cNvSpPr txBox="1">
            <a:spLocks noChangeArrowheads="1"/>
          </p:cNvSpPr>
          <p:nvPr/>
        </p:nvSpPr>
        <p:spPr bwMode="auto">
          <a:xfrm>
            <a:off x="-50051" y="4186845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240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7" name="TextBox 125"/>
          <p:cNvSpPr txBox="1">
            <a:spLocks noChangeArrowheads="1"/>
          </p:cNvSpPr>
          <p:nvPr/>
        </p:nvSpPr>
        <p:spPr bwMode="auto">
          <a:xfrm>
            <a:off x="1957367" y="4140845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8" name="TextBox 79"/>
          <p:cNvSpPr txBox="1">
            <a:spLocks noChangeArrowheads="1"/>
          </p:cNvSpPr>
          <p:nvPr/>
        </p:nvSpPr>
        <p:spPr bwMode="auto">
          <a:xfrm>
            <a:off x="936031" y="3112246"/>
            <a:ext cx="46199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-1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89" name="TextBox 40"/>
          <p:cNvSpPr txBox="1">
            <a:spLocks noChangeArrowheads="1"/>
          </p:cNvSpPr>
          <p:nvPr/>
        </p:nvSpPr>
        <p:spPr bwMode="auto">
          <a:xfrm>
            <a:off x="4237042" y="5181419"/>
            <a:ext cx="3000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0" name="TextBox 138"/>
          <p:cNvSpPr txBox="1">
            <a:spLocks noChangeArrowheads="1"/>
          </p:cNvSpPr>
          <p:nvPr/>
        </p:nvSpPr>
        <p:spPr bwMode="auto">
          <a:xfrm>
            <a:off x="-69411" y="5288980"/>
            <a:ext cx="44435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496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1" name="Right Brace 71"/>
          <p:cNvSpPr>
            <a:spLocks/>
          </p:cNvSpPr>
          <p:nvPr/>
        </p:nvSpPr>
        <p:spPr bwMode="auto">
          <a:xfrm rot="16200000">
            <a:off x="4437570" y="371395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" name="Right Brace 71"/>
          <p:cNvSpPr>
            <a:spLocks/>
          </p:cNvSpPr>
          <p:nvPr/>
        </p:nvSpPr>
        <p:spPr bwMode="auto">
          <a:xfrm rot="16200000">
            <a:off x="8909705" y="4555394"/>
            <a:ext cx="134952" cy="142885"/>
          </a:xfrm>
          <a:prstGeom prst="rightBrace">
            <a:avLst>
              <a:gd name="adj1" fmla="val 834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" name="Right Brace 68"/>
          <p:cNvSpPr>
            <a:spLocks/>
          </p:cNvSpPr>
          <p:nvPr/>
        </p:nvSpPr>
        <p:spPr bwMode="auto">
          <a:xfrm rot="16200000">
            <a:off x="84139" y="3605437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" name="Right Brace 68"/>
          <p:cNvSpPr>
            <a:spLocks/>
          </p:cNvSpPr>
          <p:nvPr/>
        </p:nvSpPr>
        <p:spPr bwMode="auto">
          <a:xfrm rot="16200000">
            <a:off x="104449" y="4616173"/>
            <a:ext cx="136539" cy="142885"/>
          </a:xfrm>
          <a:prstGeom prst="rightBrace">
            <a:avLst>
              <a:gd name="adj1" fmla="val 824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7" name="TextBox 73"/>
          <p:cNvSpPr txBox="1">
            <a:spLocks noChangeArrowheads="1"/>
          </p:cNvSpPr>
          <p:nvPr/>
        </p:nvSpPr>
        <p:spPr bwMode="auto">
          <a:xfrm>
            <a:off x="1199549" y="2224111"/>
            <a:ext cx="130501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Data + pilot 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2261763" y="2808002"/>
            <a:ext cx="2799793" cy="124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4443719" y="2926344"/>
            <a:ext cx="617837" cy="7108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 flipV="1">
            <a:off x="5067468" y="2927349"/>
            <a:ext cx="3847988" cy="1567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5" name="TextBox 149"/>
          <p:cNvSpPr txBox="1">
            <a:spLocks noChangeArrowheads="1"/>
          </p:cNvSpPr>
          <p:nvPr/>
        </p:nvSpPr>
        <p:spPr bwMode="auto">
          <a:xfrm>
            <a:off x="4598988" y="2599066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 smtClean="0">
                <a:ea typeface="宋体" panose="02010600030101010101" pitchFamily="2" charset="-122"/>
              </a:rPr>
              <a:t>Right Guard Tone  15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68057" y="3004898"/>
            <a:ext cx="449330" cy="2786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147532" y="3919073"/>
            <a:ext cx="480244" cy="19007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57974" y="4818565"/>
            <a:ext cx="445315" cy="10012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3" name="TextBox 149"/>
          <p:cNvSpPr txBox="1">
            <a:spLocks noChangeArrowheads="1"/>
          </p:cNvSpPr>
          <p:nvPr/>
        </p:nvSpPr>
        <p:spPr bwMode="auto">
          <a:xfrm>
            <a:off x="198426" y="5862898"/>
            <a:ext cx="149762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L</a:t>
            </a:r>
            <a:r>
              <a:rPr lang="en-US" altLang="ko-KR" sz="1100" b="0" dirty="0" smtClean="0">
                <a:ea typeface="宋体" panose="02010600030101010101" pitchFamily="2" charset="-122"/>
              </a:rPr>
              <a:t>eft Guard Tone  16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5" name="TextBox 81"/>
          <p:cNvSpPr txBox="1">
            <a:spLocks noChangeArrowheads="1"/>
          </p:cNvSpPr>
          <p:nvPr/>
        </p:nvSpPr>
        <p:spPr bwMode="auto">
          <a:xfrm>
            <a:off x="23020" y="3130701"/>
            <a:ext cx="5064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100" b="0" dirty="0">
                <a:ea typeface="宋体" panose="02010600030101010101" pitchFamily="2" charset="-122"/>
              </a:rPr>
              <a:t>-</a:t>
            </a:r>
            <a:r>
              <a:rPr lang="en-US" altLang="ko-KR" sz="1100" b="0" dirty="0" smtClean="0">
                <a:ea typeface="宋体" panose="02010600030101010101" pitchFamily="2" charset="-122"/>
              </a:rPr>
              <a:t>112</a:t>
            </a:r>
            <a:endParaRPr lang="ko-KR" altLang="en-US" sz="1100" b="0">
              <a:ea typeface="宋体" panose="02010600030101010101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18219" y="2351299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025573" y="34759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0MHz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267242" y="441100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80MHz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98269</TotalTime>
  <Words>1448</Words>
  <Application>Microsoft Office PowerPoint</Application>
  <PresentationFormat>On-screen Show (4:3)</PresentationFormat>
  <Paragraphs>268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802-11-Submission</vt:lpstr>
      <vt:lpstr>Document</vt:lpstr>
      <vt:lpstr>Numerology for 11ax</vt:lpstr>
      <vt:lpstr>Number of Available Tones</vt:lpstr>
      <vt:lpstr>Frequency Resource Allocation Granularity for OFDMA</vt:lpstr>
      <vt:lpstr>User Diversity Gain</vt:lpstr>
      <vt:lpstr>Number of DC Tones in 20MHz</vt:lpstr>
      <vt:lpstr>Proposed Numerology Baseline for 20 MHz</vt:lpstr>
      <vt:lpstr>Expansion to 40/80 MHz</vt:lpstr>
      <vt:lpstr>Example of Alternative 1 - based on option 4 -</vt:lpstr>
      <vt:lpstr>Example of Alternative 2 - based on option 4 -</vt:lpstr>
      <vt:lpstr>Numerology Baseline for 40/80 MHz</vt:lpstr>
      <vt:lpstr>Numerology for 160 MHz</vt:lpstr>
      <vt:lpstr>Straw Poll #1</vt:lpstr>
      <vt:lpstr>Straw Poll #2</vt:lpstr>
      <vt:lpstr>Straw Poll #3</vt:lpstr>
      <vt:lpstr>Straw Poll #4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Numerology for 11ax</dc:title>
  <dc:creator>Daewon Lee</dc:creator>
  <cp:lastModifiedBy>Daewon Lee</cp:lastModifiedBy>
  <cp:revision>1615</cp:revision>
  <cp:lastPrinted>1998-02-10T13:28:06Z</cp:lastPrinted>
  <dcterms:created xsi:type="dcterms:W3CDTF">2007-05-21T21:00:37Z</dcterms:created>
  <dcterms:modified xsi:type="dcterms:W3CDTF">2015-03-10T12:53:11Z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